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72" r:id="rId2"/>
    <p:sldMasterId id="2147483684" r:id="rId3"/>
    <p:sldMasterId id="2147483696" r:id="rId4"/>
  </p:sldMasterIdLst>
  <p:notesMasterIdLst>
    <p:notesMasterId r:id="rId157"/>
  </p:notesMasterIdLst>
  <p:handoutMasterIdLst>
    <p:handoutMasterId r:id="rId158"/>
  </p:handoutMasterIdLst>
  <p:sldIdLst>
    <p:sldId id="314" r:id="rId5"/>
    <p:sldId id="263" r:id="rId6"/>
    <p:sldId id="319" r:id="rId7"/>
    <p:sldId id="809" r:id="rId8"/>
    <p:sldId id="377" r:id="rId9"/>
    <p:sldId id="311" r:id="rId10"/>
    <p:sldId id="315" r:id="rId11"/>
    <p:sldId id="384" r:id="rId12"/>
    <p:sldId id="398" r:id="rId13"/>
    <p:sldId id="400" r:id="rId14"/>
    <p:sldId id="401" r:id="rId15"/>
    <p:sldId id="399" r:id="rId16"/>
    <p:sldId id="321" r:id="rId17"/>
    <p:sldId id="320" r:id="rId18"/>
    <p:sldId id="802" r:id="rId19"/>
    <p:sldId id="324" r:id="rId20"/>
    <p:sldId id="799" r:id="rId21"/>
    <p:sldId id="318" r:id="rId22"/>
    <p:sldId id="805" r:id="rId23"/>
    <p:sldId id="810" r:id="rId24"/>
    <p:sldId id="449" r:id="rId25"/>
    <p:sldId id="450" r:id="rId26"/>
    <p:sldId id="451" r:id="rId27"/>
    <p:sldId id="428" r:id="rId28"/>
    <p:sldId id="452" r:id="rId29"/>
    <p:sldId id="460" r:id="rId30"/>
    <p:sldId id="362" r:id="rId31"/>
    <p:sldId id="361" r:id="rId32"/>
    <p:sldId id="722" r:id="rId33"/>
    <p:sldId id="723" r:id="rId34"/>
    <p:sldId id="453" r:id="rId35"/>
    <p:sldId id="804" r:id="rId36"/>
    <p:sldId id="803" r:id="rId37"/>
    <p:sldId id="795" r:id="rId38"/>
    <p:sldId id="724" r:id="rId39"/>
    <p:sldId id="725" r:id="rId40"/>
    <p:sldId id="454" r:id="rId41"/>
    <p:sldId id="727" r:id="rId42"/>
    <p:sldId id="455" r:id="rId43"/>
    <p:sldId id="729" r:id="rId44"/>
    <p:sldId id="728" r:id="rId45"/>
    <p:sldId id="732" r:id="rId46"/>
    <p:sldId id="733" r:id="rId47"/>
    <p:sldId id="734" r:id="rId48"/>
    <p:sldId id="735" r:id="rId49"/>
    <p:sldId id="736" r:id="rId50"/>
    <p:sldId id="800" r:id="rId51"/>
    <p:sldId id="763" r:id="rId52"/>
    <p:sldId id="764" r:id="rId53"/>
    <p:sldId id="745" r:id="rId54"/>
    <p:sldId id="703" r:id="rId55"/>
    <p:sldId id="765" r:id="rId56"/>
    <p:sldId id="705" r:id="rId57"/>
    <p:sldId id="768" r:id="rId58"/>
    <p:sldId id="457" r:id="rId59"/>
    <p:sldId id="794" r:id="rId60"/>
    <p:sldId id="793" r:id="rId61"/>
    <p:sldId id="458" r:id="rId62"/>
    <p:sldId id="459" r:id="rId63"/>
    <p:sldId id="807" r:id="rId64"/>
    <p:sldId id="811" r:id="rId65"/>
    <p:sldId id="322" r:id="rId66"/>
    <p:sldId id="797" r:id="rId67"/>
    <p:sldId id="796" r:id="rId68"/>
    <p:sldId id="323" r:id="rId69"/>
    <p:sldId id="427" r:id="rId70"/>
    <p:sldId id="801" r:id="rId71"/>
    <p:sldId id="447" r:id="rId72"/>
    <p:sldId id="444" r:id="rId73"/>
    <p:sldId id="445" r:id="rId74"/>
    <p:sldId id="446" r:id="rId75"/>
    <p:sldId id="416" r:id="rId76"/>
    <p:sldId id="418" r:id="rId77"/>
    <p:sldId id="425" r:id="rId78"/>
    <p:sldId id="426" r:id="rId79"/>
    <p:sldId id="417" r:id="rId80"/>
    <p:sldId id="419" r:id="rId81"/>
    <p:sldId id="423" r:id="rId82"/>
    <p:sldId id="424" r:id="rId83"/>
    <p:sldId id="257" r:id="rId84"/>
    <p:sldId id="295" r:id="rId85"/>
    <p:sldId id="296" r:id="rId86"/>
    <p:sldId id="297" r:id="rId87"/>
    <p:sldId id="299" r:id="rId88"/>
    <p:sldId id="292" r:id="rId89"/>
    <p:sldId id="302" r:id="rId90"/>
    <p:sldId id="300" r:id="rId91"/>
    <p:sldId id="303" r:id="rId92"/>
    <p:sldId id="301" r:id="rId93"/>
    <p:sldId id="304" r:id="rId94"/>
    <p:sldId id="291" r:id="rId95"/>
    <p:sldId id="306" r:id="rId96"/>
    <p:sldId id="305" r:id="rId97"/>
    <p:sldId id="308" r:id="rId98"/>
    <p:sldId id="309" r:id="rId99"/>
    <p:sldId id="293" r:id="rId100"/>
    <p:sldId id="307" r:id="rId101"/>
    <p:sldId id="420" r:id="rId102"/>
    <p:sldId id="421" r:id="rId103"/>
    <p:sldId id="808" r:id="rId104"/>
    <p:sldId id="806" r:id="rId105"/>
    <p:sldId id="798" r:id="rId106"/>
    <p:sldId id="429" r:id="rId107"/>
    <p:sldId id="363" r:id="rId108"/>
    <p:sldId id="430" r:id="rId109"/>
    <p:sldId id="369" r:id="rId110"/>
    <p:sldId id="380" r:id="rId111"/>
    <p:sldId id="350" r:id="rId112"/>
    <p:sldId id="352" r:id="rId113"/>
    <p:sldId id="351" r:id="rId114"/>
    <p:sldId id="354" r:id="rId115"/>
    <p:sldId id="355" r:id="rId116"/>
    <p:sldId id="357" r:id="rId117"/>
    <p:sldId id="358" r:id="rId118"/>
    <p:sldId id="360" r:id="rId119"/>
    <p:sldId id="431" r:id="rId120"/>
    <p:sldId id="366" r:id="rId121"/>
    <p:sldId id="367" r:id="rId122"/>
    <p:sldId id="372" r:id="rId123"/>
    <p:sldId id="373" r:id="rId124"/>
    <p:sldId id="374" r:id="rId125"/>
    <p:sldId id="433" r:id="rId126"/>
    <p:sldId id="379" r:id="rId127"/>
    <p:sldId id="381" r:id="rId128"/>
    <p:sldId id="382" r:id="rId129"/>
    <p:sldId id="383" r:id="rId130"/>
    <p:sldId id="385" r:id="rId131"/>
    <p:sldId id="389" r:id="rId132"/>
    <p:sldId id="390" r:id="rId133"/>
    <p:sldId id="391" r:id="rId134"/>
    <p:sldId id="394" r:id="rId135"/>
    <p:sldId id="395" r:id="rId136"/>
    <p:sldId id="435" r:id="rId137"/>
    <p:sldId id="436" r:id="rId138"/>
    <p:sldId id="438" r:id="rId139"/>
    <p:sldId id="439" r:id="rId140"/>
    <p:sldId id="441" r:id="rId141"/>
    <p:sldId id="402" r:id="rId142"/>
    <p:sldId id="403" r:id="rId143"/>
    <p:sldId id="404" r:id="rId144"/>
    <p:sldId id="405" r:id="rId145"/>
    <p:sldId id="410" r:id="rId146"/>
    <p:sldId id="413" r:id="rId147"/>
    <p:sldId id="406" r:id="rId148"/>
    <p:sldId id="407" r:id="rId149"/>
    <p:sldId id="411" r:id="rId150"/>
    <p:sldId id="414" r:id="rId151"/>
    <p:sldId id="408" r:id="rId152"/>
    <p:sldId id="409" r:id="rId153"/>
    <p:sldId id="412" r:id="rId154"/>
    <p:sldId id="415" r:id="rId155"/>
    <p:sldId id="310" r:id="rId156"/>
  </p:sldIdLst>
  <p:sldSz cx="9144000" cy="6858000" type="screen4x3"/>
  <p:notesSz cx="6799263" cy="99298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DBC"/>
    <a:srgbClr val="289868"/>
    <a:srgbClr val="196142"/>
    <a:srgbClr val="8BE1BC"/>
    <a:srgbClr val="1E3B59"/>
    <a:srgbClr val="019F6C"/>
    <a:srgbClr val="1D3C59"/>
    <a:srgbClr val="64D6A5"/>
    <a:srgbClr val="299D6C"/>
    <a:srgbClr val="3CCC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3842" autoAdjust="0"/>
  </p:normalViewPr>
  <p:slideViewPr>
    <p:cSldViewPr>
      <p:cViewPr varScale="1">
        <p:scale>
          <a:sx n="114" d="100"/>
          <a:sy n="114" d="100"/>
        </p:scale>
        <p:origin x="144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8" d="100"/>
          <a:sy n="48" d="100"/>
        </p:scale>
        <p:origin x="-2988" y="-114"/>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presProps" Target="pres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viewProps" Target="viewProp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Base_20180625.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CEDEX4.5_20180625.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CEDEX4.5_20180625.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CEDEX8.5_20180625.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CEDEX4.5_20180625.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CEDEX8.5_20180625.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Base_2018062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Base_2018062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Base_2018062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Base_20180625.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Base_2018062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CEDEX4.5_20180625.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LaSarraModeloCEDEX8.5_20180625.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JGM\Desktop\Proyectos%20abiertos\1576_02_VulnCCHidro\Ejecuci&#243;n\1.%20Modelo\Biescas2ModeloCEDEX8.5_20180625.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Modelización A </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2"/>
          <c:order val="2"/>
          <c:tx>
            <c:v>Caudal diario medio</c:v>
          </c:tx>
          <c:spPr>
            <a:solidFill>
              <a:schemeClr val="accent1">
                <a:lumMod val="60000"/>
                <a:lumOff val="40000"/>
              </a:schemeClr>
            </a:solidFill>
            <a:ln>
              <a:noFill/>
            </a:ln>
            <a:effectLst/>
          </c:spPr>
          <c:invertIfNegative val="0"/>
          <c:val>
            <c:numRef>
              <c:f>Correlaciones!$B$49:$B$63</c:f>
              <c:numCache>
                <c:formatCode>General</c:formatCode>
                <c:ptCount val="15"/>
                <c:pt idx="0">
                  <c:v>1.3986441874747979</c:v>
                </c:pt>
                <c:pt idx="1">
                  <c:v>1.2495103091400002</c:v>
                </c:pt>
                <c:pt idx="2">
                  <c:v>0.98676363264445666</c:v>
                </c:pt>
                <c:pt idx="3">
                  <c:v>0.98524513172990202</c:v>
                </c:pt>
                <c:pt idx="4">
                  <c:v>1.0389215938275771</c:v>
                </c:pt>
                <c:pt idx="5">
                  <c:v>1.1238961140394275</c:v>
                </c:pt>
                <c:pt idx="6">
                  <c:v>1.2577659233840264</c:v>
                </c:pt>
                <c:pt idx="7">
                  <c:v>1.3934193238526293</c:v>
                </c:pt>
                <c:pt idx="8">
                  <c:v>1.0516206789944411</c:v>
                </c:pt>
                <c:pt idx="9">
                  <c:v>1.094201990169847</c:v>
                </c:pt>
                <c:pt idx="10">
                  <c:v>1.8311274161766702</c:v>
                </c:pt>
                <c:pt idx="11">
                  <c:v>1.5419430771409213</c:v>
                </c:pt>
                <c:pt idx="12">
                  <c:v>1.1735984539777882</c:v>
                </c:pt>
                <c:pt idx="13">
                  <c:v>1.0509980350311772</c:v>
                </c:pt>
                <c:pt idx="14">
                  <c:v>0.86492424827411651</c:v>
                </c:pt>
              </c:numCache>
            </c:numRef>
          </c:val>
          <c:extLst>
            <c:ext xmlns:c16="http://schemas.microsoft.com/office/drawing/2014/chart" uri="{C3380CC4-5D6E-409C-BE32-E72D297353CC}">
              <c16:uniqueId val="{00000000-22BF-41B2-A6BD-F3F940B16939}"/>
            </c:ext>
          </c:extLst>
        </c:ser>
        <c:dLbls>
          <c:showLegendKey val="0"/>
          <c:showVal val="0"/>
          <c:showCatName val="0"/>
          <c:showSerName val="0"/>
          <c:showPercent val="0"/>
          <c:showBubbleSize val="0"/>
        </c:dLbls>
        <c:gapWidth val="150"/>
        <c:axId val="665417640"/>
        <c:axId val="665415344"/>
      </c:barChart>
      <c:lineChart>
        <c:grouping val="standard"/>
        <c:varyColors val="0"/>
        <c:ser>
          <c:idx val="0"/>
          <c:order val="0"/>
          <c:tx>
            <c:v>Producción histórica</c:v>
          </c:tx>
          <c:spPr>
            <a:ln w="28575" cap="rnd">
              <a:solidFill>
                <a:schemeClr val="bg2">
                  <a:lumMod val="50000"/>
                </a:schemeClr>
              </a:solidFill>
              <a:round/>
            </a:ln>
            <a:effectLst/>
          </c:spPr>
          <c:marker>
            <c:symbol val="none"/>
          </c:marker>
          <c:cat>
            <c:numRef>
              <c:f>Correlaciones!$A$49:$A$63</c:f>
              <c:numCache>
                <c:formatCode>General</c:formatCode>
                <c:ptCount val="15"/>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numCache>
            </c:numRef>
          </c:cat>
          <c:val>
            <c:numRef>
              <c:f>Correlaciones!$C$49:$C$63</c:f>
              <c:numCache>
                <c:formatCode>_-* #,##0\ _€_-;\-* #,##0\ _€_-;_-* "-"??\ _€_-;_-@_-</c:formatCode>
                <c:ptCount val="15"/>
                <c:pt idx="0">
                  <c:v>62331.22</c:v>
                </c:pt>
                <c:pt idx="1">
                  <c:v>66074.600000000006</c:v>
                </c:pt>
                <c:pt idx="2">
                  <c:v>46085.68</c:v>
                </c:pt>
                <c:pt idx="3">
                  <c:v>39909.410000000003</c:v>
                </c:pt>
                <c:pt idx="4">
                  <c:v>47000.35</c:v>
                </c:pt>
                <c:pt idx="5">
                  <c:v>52122.39</c:v>
                </c:pt>
                <c:pt idx="6">
                  <c:v>50695</c:v>
                </c:pt>
                <c:pt idx="7">
                  <c:v>50957.71</c:v>
                </c:pt>
                <c:pt idx="8">
                  <c:v>50957.71</c:v>
                </c:pt>
                <c:pt idx="9">
                  <c:v>36376.870000000003</c:v>
                </c:pt>
                <c:pt idx="10">
                  <c:v>82182.91</c:v>
                </c:pt>
                <c:pt idx="11">
                  <c:v>70277.100000000006</c:v>
                </c:pt>
                <c:pt idx="12">
                  <c:v>48718.3</c:v>
                </c:pt>
                <c:pt idx="13">
                  <c:v>42674.21</c:v>
                </c:pt>
                <c:pt idx="14">
                  <c:v>30427.41</c:v>
                </c:pt>
              </c:numCache>
            </c:numRef>
          </c:val>
          <c:smooth val="0"/>
          <c:extLst>
            <c:ext xmlns:c16="http://schemas.microsoft.com/office/drawing/2014/chart" uri="{C3380CC4-5D6E-409C-BE32-E72D297353CC}">
              <c16:uniqueId val="{00000001-22BF-41B2-A6BD-F3F940B16939}"/>
            </c:ext>
          </c:extLst>
        </c:ser>
        <c:ser>
          <c:idx val="1"/>
          <c:order val="1"/>
          <c:tx>
            <c:v>Producción modelada</c:v>
          </c:tx>
          <c:spPr>
            <a:ln w="28575" cap="rnd">
              <a:solidFill>
                <a:schemeClr val="accent2"/>
              </a:solidFill>
              <a:round/>
            </a:ln>
            <a:effectLst/>
          </c:spPr>
          <c:marker>
            <c:symbol val="none"/>
          </c:marker>
          <c:val>
            <c:numRef>
              <c:f>Correlaciones!$D$49:$D$63</c:f>
              <c:numCache>
                <c:formatCode>_-* #,##0\ _€_-;\-* #,##0\ _€_-;_-* "-"??\ _€_-;_-@_-</c:formatCode>
                <c:ptCount val="15"/>
                <c:pt idx="0">
                  <c:v>60174.824184624485</c:v>
                </c:pt>
                <c:pt idx="1">
                  <c:v>53905.819133913625</c:v>
                </c:pt>
                <c:pt idx="2">
                  <c:v>42454.205750046342</c:v>
                </c:pt>
                <c:pt idx="3">
                  <c:v>42388.874248027627</c:v>
                </c:pt>
                <c:pt idx="4">
                  <c:v>44698.233339142695</c:v>
                </c:pt>
                <c:pt idx="5">
                  <c:v>48486.627285545328</c:v>
                </c:pt>
                <c:pt idx="6">
                  <c:v>54113.722405477361</c:v>
                </c:pt>
                <c:pt idx="7">
                  <c:v>59950.031308303049</c:v>
                </c:pt>
                <c:pt idx="8">
                  <c:v>45244.59475405074</c:v>
                </c:pt>
                <c:pt idx="9">
                  <c:v>47205.576573962659</c:v>
                </c:pt>
                <c:pt idx="10">
                  <c:v>78781.845529288534</c:v>
                </c:pt>
                <c:pt idx="11">
                  <c:v>66340.070191244158</c:v>
                </c:pt>
                <c:pt idx="12">
                  <c:v>50492.527880850292</c:v>
                </c:pt>
                <c:pt idx="13">
                  <c:v>45341.690718408681</c:v>
                </c:pt>
                <c:pt idx="14">
                  <c:v>37212.226697114267</c:v>
                </c:pt>
              </c:numCache>
            </c:numRef>
          </c:val>
          <c:smooth val="0"/>
          <c:extLst>
            <c:ext xmlns:c16="http://schemas.microsoft.com/office/drawing/2014/chart" uri="{C3380CC4-5D6E-409C-BE32-E72D297353CC}">
              <c16:uniqueId val="{00000002-22BF-41B2-A6BD-F3F940B16939}"/>
            </c:ext>
          </c:extLst>
        </c:ser>
        <c:dLbls>
          <c:showLegendKey val="0"/>
          <c:showVal val="0"/>
          <c:showCatName val="0"/>
          <c:showSerName val="0"/>
          <c:showPercent val="0"/>
          <c:showBubbleSize val="0"/>
        </c:dLbls>
        <c:marker val="1"/>
        <c:smooth val="0"/>
        <c:axId val="584519248"/>
        <c:axId val="584515640"/>
      </c:lineChart>
      <c:catAx>
        <c:axId val="584519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84515640"/>
        <c:crosses val="autoZero"/>
        <c:auto val="1"/>
        <c:lblAlgn val="ctr"/>
        <c:lblOffset val="100"/>
        <c:noMultiLvlLbl val="0"/>
      </c:catAx>
      <c:valAx>
        <c:axId val="584515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84519248"/>
        <c:crosses val="autoZero"/>
        <c:crossBetween val="between"/>
      </c:valAx>
      <c:valAx>
        <c:axId val="665415344"/>
        <c:scaling>
          <c:orientation val="minMax"/>
        </c:scaling>
        <c:delete val="0"/>
        <c:axPos val="r"/>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dirty="0"/>
                  <a:t>m</a:t>
                </a:r>
                <a:r>
                  <a:rPr lang="es-ES" baseline="30000" dirty="0"/>
                  <a:t>3</a:t>
                </a:r>
                <a:r>
                  <a:rPr lang="es-ES" dirty="0"/>
                  <a:t>/s</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65417640"/>
        <c:crosses val="max"/>
        <c:crossBetween val="between"/>
      </c:valAx>
      <c:catAx>
        <c:axId val="665417640"/>
        <c:scaling>
          <c:orientation val="minMax"/>
        </c:scaling>
        <c:delete val="1"/>
        <c:axPos val="b"/>
        <c:majorTickMark val="out"/>
        <c:minorTickMark val="none"/>
        <c:tickLblPos val="nextTo"/>
        <c:crossAx val="66541534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APN B - B 4.5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0"/>
          <c:order val="0"/>
          <c:tx>
            <c:v>1961-2000</c:v>
          </c:tx>
          <c:spPr>
            <a:solidFill>
              <a:schemeClr val="accent1"/>
            </a:solidFill>
            <a:ln>
              <a:noFill/>
            </a:ln>
            <a:effectLst/>
          </c:spPr>
          <c:invertIfNegative val="0"/>
          <c:cat>
            <c:strRef>
              <c:f>[3]HipotesisCEDEX!$B$15:$B$17</c:f>
              <c:strCache>
                <c:ptCount val="3"/>
                <c:pt idx="0">
                  <c:v>FA</c:v>
                </c:pt>
                <c:pt idx="1">
                  <c:v>MA</c:v>
                </c:pt>
                <c:pt idx="2">
                  <c:v>QA</c:v>
                </c:pt>
              </c:strCache>
            </c:strRef>
          </c:cat>
          <c:val>
            <c:numRef>
              <c:f>HipotesisCEDEX!$O$15:$O$17</c:f>
              <c:numCache>
                <c:formatCode>0</c:formatCode>
                <c:ptCount val="3"/>
                <c:pt idx="0">
                  <c:v>500</c:v>
                </c:pt>
                <c:pt idx="1">
                  <c:v>527</c:v>
                </c:pt>
                <c:pt idx="2">
                  <c:v>590</c:v>
                </c:pt>
              </c:numCache>
            </c:numRef>
          </c:val>
          <c:extLst>
            <c:ext xmlns:c16="http://schemas.microsoft.com/office/drawing/2014/chart" uri="{C3380CC4-5D6E-409C-BE32-E72D297353CC}">
              <c16:uniqueId val="{00000000-E807-48EF-9C21-B3F9F86512CE}"/>
            </c:ext>
          </c:extLst>
        </c:ser>
        <c:ser>
          <c:idx val="1"/>
          <c:order val="1"/>
          <c:tx>
            <c:v>2011-2040</c:v>
          </c:tx>
          <c:spPr>
            <a:solidFill>
              <a:schemeClr val="accent2"/>
            </a:solidFill>
            <a:ln>
              <a:noFill/>
            </a:ln>
            <a:effectLst/>
          </c:spPr>
          <c:invertIfNegative val="0"/>
          <c:cat>
            <c:strRef>
              <c:f>[3]HipotesisCEDEX!$B$15:$B$17</c:f>
              <c:strCache>
                <c:ptCount val="3"/>
                <c:pt idx="0">
                  <c:v>FA</c:v>
                </c:pt>
                <c:pt idx="1">
                  <c:v>MA</c:v>
                </c:pt>
                <c:pt idx="2">
                  <c:v>QA</c:v>
                </c:pt>
              </c:strCache>
            </c:strRef>
          </c:cat>
          <c:val>
            <c:numRef>
              <c:f>HipotesisCEDEX!$O$19:$O$21</c:f>
              <c:numCache>
                <c:formatCode>0</c:formatCode>
                <c:ptCount val="3"/>
                <c:pt idx="0">
                  <c:v>493</c:v>
                </c:pt>
                <c:pt idx="1">
                  <c:v>505</c:v>
                </c:pt>
                <c:pt idx="2">
                  <c:v>549</c:v>
                </c:pt>
              </c:numCache>
            </c:numRef>
          </c:val>
          <c:extLst>
            <c:ext xmlns:c16="http://schemas.microsoft.com/office/drawing/2014/chart" uri="{C3380CC4-5D6E-409C-BE32-E72D297353CC}">
              <c16:uniqueId val="{00000001-E807-48EF-9C21-B3F9F86512CE}"/>
            </c:ext>
          </c:extLst>
        </c:ser>
        <c:ser>
          <c:idx val="2"/>
          <c:order val="2"/>
          <c:tx>
            <c:v>2041-2070</c:v>
          </c:tx>
          <c:spPr>
            <a:solidFill>
              <a:schemeClr val="accent3"/>
            </a:solidFill>
            <a:ln>
              <a:noFill/>
            </a:ln>
            <a:effectLst/>
          </c:spPr>
          <c:invertIfNegative val="0"/>
          <c:cat>
            <c:strRef>
              <c:f>[3]HipotesisCEDEX!$B$15:$B$17</c:f>
              <c:strCache>
                <c:ptCount val="3"/>
                <c:pt idx="0">
                  <c:v>FA</c:v>
                </c:pt>
                <c:pt idx="1">
                  <c:v>MA</c:v>
                </c:pt>
                <c:pt idx="2">
                  <c:v>QA</c:v>
                </c:pt>
              </c:strCache>
            </c:strRef>
          </c:cat>
          <c:val>
            <c:numRef>
              <c:f>HipotesisCEDEX!$O$23:$O$25</c:f>
              <c:numCache>
                <c:formatCode>0</c:formatCode>
                <c:ptCount val="3"/>
                <c:pt idx="0">
                  <c:v>465</c:v>
                </c:pt>
                <c:pt idx="1">
                  <c:v>483</c:v>
                </c:pt>
                <c:pt idx="2">
                  <c:v>532</c:v>
                </c:pt>
              </c:numCache>
            </c:numRef>
          </c:val>
          <c:extLst>
            <c:ext xmlns:c16="http://schemas.microsoft.com/office/drawing/2014/chart" uri="{C3380CC4-5D6E-409C-BE32-E72D297353CC}">
              <c16:uniqueId val="{00000002-E807-48EF-9C21-B3F9F86512CE}"/>
            </c:ext>
          </c:extLst>
        </c:ser>
        <c:ser>
          <c:idx val="3"/>
          <c:order val="3"/>
          <c:tx>
            <c:v>2071-2100</c:v>
          </c:tx>
          <c:spPr>
            <a:solidFill>
              <a:schemeClr val="accent4"/>
            </a:solidFill>
            <a:ln>
              <a:noFill/>
            </a:ln>
            <a:effectLst/>
          </c:spPr>
          <c:invertIfNegative val="0"/>
          <c:cat>
            <c:strRef>
              <c:f>[3]HipotesisCEDEX!$B$15:$B$17</c:f>
              <c:strCache>
                <c:ptCount val="3"/>
                <c:pt idx="0">
                  <c:v>FA</c:v>
                </c:pt>
                <c:pt idx="1">
                  <c:v>MA</c:v>
                </c:pt>
                <c:pt idx="2">
                  <c:v>QA</c:v>
                </c:pt>
              </c:strCache>
            </c:strRef>
          </c:cat>
          <c:val>
            <c:numRef>
              <c:f>HipotesisCEDEX!$O$27:$O$29</c:f>
              <c:numCache>
                <c:formatCode>0</c:formatCode>
                <c:ptCount val="3"/>
                <c:pt idx="0">
                  <c:v>464</c:v>
                </c:pt>
                <c:pt idx="1">
                  <c:v>465</c:v>
                </c:pt>
                <c:pt idx="2">
                  <c:v>552</c:v>
                </c:pt>
              </c:numCache>
            </c:numRef>
          </c:val>
          <c:extLst>
            <c:ext xmlns:c16="http://schemas.microsoft.com/office/drawing/2014/chart" uri="{C3380CC4-5D6E-409C-BE32-E72D297353CC}">
              <c16:uniqueId val="{00000003-E807-48EF-9C21-B3F9F86512CE}"/>
            </c:ext>
          </c:extLst>
        </c:ser>
        <c:dLbls>
          <c:showLegendKey val="0"/>
          <c:showVal val="0"/>
          <c:showCatName val="0"/>
          <c:showSerName val="0"/>
          <c:showPercent val="0"/>
          <c:showBubbleSize val="0"/>
        </c:dLbls>
        <c:gapWidth val="219"/>
        <c:overlap val="-27"/>
        <c:axId val="606623040"/>
        <c:axId val="606621400"/>
      </c:barChart>
      <c:catAx>
        <c:axId val="60662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1400"/>
        <c:crosses val="autoZero"/>
        <c:auto val="1"/>
        <c:lblAlgn val="ctr"/>
        <c:lblOffset val="100"/>
        <c:noMultiLvlLbl val="0"/>
      </c:catAx>
      <c:valAx>
        <c:axId val="6066214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hm</a:t>
                </a:r>
                <a:r>
                  <a:rPr lang="es-ES" baseline="30000"/>
                  <a:t>3</a:t>
                </a:r>
                <a:r>
                  <a:rPr lang="es-ES"/>
                  <a:t>/año</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30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Hidro A- RCP 4.5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lineChart>
        <c:grouping val="standard"/>
        <c:varyColors val="0"/>
        <c:ser>
          <c:idx val="1"/>
          <c:order val="0"/>
          <c:tx>
            <c:v>Producción histórica</c:v>
          </c:tx>
          <c:spPr>
            <a:ln w="28575" cap="rnd">
              <a:solidFill>
                <a:schemeClr val="bg2">
                  <a:lumMod val="50000"/>
                </a:schemeClr>
              </a:solidFill>
              <a:round/>
            </a:ln>
            <a:effectLst/>
          </c:spPr>
          <c:marker>
            <c:symbol val="none"/>
          </c:marker>
          <c:trendline>
            <c:spPr>
              <a:ln w="19050" cap="rnd">
                <a:solidFill>
                  <a:schemeClr val="bg2">
                    <a:lumMod val="50000"/>
                  </a:schemeClr>
                </a:solidFill>
                <a:prstDash val="sysDot"/>
              </a:ln>
              <a:effectLst/>
            </c:spPr>
            <c:trendlineType val="linear"/>
            <c:dispRSqr val="0"/>
            <c:dispEq val="0"/>
          </c:trendline>
          <c:cat>
            <c:numRef>
              <c:f>Resultados!$A$9:$A$154</c:f>
              <c:numCache>
                <c:formatCode>General</c:formatCode>
                <c:ptCount val="146"/>
                <c:pt idx="0">
                  <c:v>1955</c:v>
                </c:pt>
                <c:pt idx="1">
                  <c:v>1956</c:v>
                </c:pt>
                <c:pt idx="2">
                  <c:v>1957</c:v>
                </c:pt>
                <c:pt idx="3">
                  <c:v>1958</c:v>
                </c:pt>
                <c:pt idx="4">
                  <c:v>1959</c:v>
                </c:pt>
                <c:pt idx="5">
                  <c:v>1960</c:v>
                </c:pt>
                <c:pt idx="6">
                  <c:v>1961</c:v>
                </c:pt>
                <c:pt idx="7">
                  <c:v>1962</c:v>
                </c:pt>
                <c:pt idx="8">
                  <c:v>1963</c:v>
                </c:pt>
                <c:pt idx="9">
                  <c:v>1964</c:v>
                </c:pt>
                <c:pt idx="10">
                  <c:v>1965</c:v>
                </c:pt>
                <c:pt idx="11">
                  <c:v>1966</c:v>
                </c:pt>
                <c:pt idx="12">
                  <c:v>1967</c:v>
                </c:pt>
                <c:pt idx="13">
                  <c:v>1968</c:v>
                </c:pt>
                <c:pt idx="14">
                  <c:v>1969</c:v>
                </c:pt>
                <c:pt idx="15">
                  <c:v>1970</c:v>
                </c:pt>
                <c:pt idx="16">
                  <c:v>1971</c:v>
                </c:pt>
                <c:pt idx="17">
                  <c:v>1972</c:v>
                </c:pt>
                <c:pt idx="18">
                  <c:v>1973</c:v>
                </c:pt>
                <c:pt idx="19">
                  <c:v>1974</c:v>
                </c:pt>
                <c:pt idx="20">
                  <c:v>1975</c:v>
                </c:pt>
                <c:pt idx="21">
                  <c:v>1976</c:v>
                </c:pt>
                <c:pt idx="22">
                  <c:v>1977</c:v>
                </c:pt>
                <c:pt idx="23">
                  <c:v>1978</c:v>
                </c:pt>
                <c:pt idx="24">
                  <c:v>1979</c:v>
                </c:pt>
                <c:pt idx="25">
                  <c:v>1980</c:v>
                </c:pt>
                <c:pt idx="26">
                  <c:v>1981</c:v>
                </c:pt>
                <c:pt idx="27">
                  <c:v>1982</c:v>
                </c:pt>
                <c:pt idx="28">
                  <c:v>1983</c:v>
                </c:pt>
                <c:pt idx="29">
                  <c:v>1984</c:v>
                </c:pt>
                <c:pt idx="30">
                  <c:v>1985</c:v>
                </c:pt>
                <c:pt idx="31">
                  <c:v>1986</c:v>
                </c:pt>
                <c:pt idx="32">
                  <c:v>1987</c:v>
                </c:pt>
                <c:pt idx="33">
                  <c:v>1988</c:v>
                </c:pt>
                <c:pt idx="34">
                  <c:v>1989</c:v>
                </c:pt>
                <c:pt idx="35">
                  <c:v>1990</c:v>
                </c:pt>
                <c:pt idx="36">
                  <c:v>1991</c:v>
                </c:pt>
                <c:pt idx="37">
                  <c:v>1992</c:v>
                </c:pt>
                <c:pt idx="38">
                  <c:v>1993</c:v>
                </c:pt>
                <c:pt idx="39">
                  <c:v>1994</c:v>
                </c:pt>
                <c:pt idx="40">
                  <c:v>1995</c:v>
                </c:pt>
                <c:pt idx="41">
                  <c:v>1996</c:v>
                </c:pt>
                <c:pt idx="42">
                  <c:v>1997</c:v>
                </c:pt>
                <c:pt idx="43">
                  <c:v>1998</c:v>
                </c:pt>
                <c:pt idx="44">
                  <c:v>1999</c:v>
                </c:pt>
                <c:pt idx="45">
                  <c:v>2000</c:v>
                </c:pt>
                <c:pt idx="46">
                  <c:v>2001</c:v>
                </c:pt>
                <c:pt idx="47">
                  <c:v>2002</c:v>
                </c:pt>
                <c:pt idx="48">
                  <c:v>2003</c:v>
                </c:pt>
                <c:pt idx="49">
                  <c:v>2004</c:v>
                </c:pt>
                <c:pt idx="50">
                  <c:v>2005</c:v>
                </c:pt>
                <c:pt idx="51">
                  <c:v>2006</c:v>
                </c:pt>
                <c:pt idx="52">
                  <c:v>2007</c:v>
                </c:pt>
                <c:pt idx="53">
                  <c:v>2008</c:v>
                </c:pt>
                <c:pt idx="54">
                  <c:v>2009</c:v>
                </c:pt>
                <c:pt idx="55">
                  <c:v>2010</c:v>
                </c:pt>
                <c:pt idx="56">
                  <c:v>2011</c:v>
                </c:pt>
                <c:pt idx="57">
                  <c:v>2012</c:v>
                </c:pt>
                <c:pt idx="58">
                  <c:v>2013</c:v>
                </c:pt>
                <c:pt idx="59">
                  <c:v>2014</c:v>
                </c:pt>
                <c:pt idx="60">
                  <c:v>2015</c:v>
                </c:pt>
                <c:pt idx="61">
                  <c:v>2016</c:v>
                </c:pt>
                <c:pt idx="62">
                  <c:v>2017</c:v>
                </c:pt>
                <c:pt idx="63">
                  <c:v>2018</c:v>
                </c:pt>
                <c:pt idx="64">
                  <c:v>2019</c:v>
                </c:pt>
                <c:pt idx="65">
                  <c:v>2020</c:v>
                </c:pt>
                <c:pt idx="66">
                  <c:v>2021</c:v>
                </c:pt>
                <c:pt idx="67">
                  <c:v>2022</c:v>
                </c:pt>
                <c:pt idx="68">
                  <c:v>2023</c:v>
                </c:pt>
                <c:pt idx="69">
                  <c:v>2024</c:v>
                </c:pt>
                <c:pt idx="70">
                  <c:v>2025</c:v>
                </c:pt>
                <c:pt idx="71">
                  <c:v>2026</c:v>
                </c:pt>
                <c:pt idx="72">
                  <c:v>2027</c:v>
                </c:pt>
                <c:pt idx="73">
                  <c:v>2028</c:v>
                </c:pt>
                <c:pt idx="74">
                  <c:v>2029</c:v>
                </c:pt>
                <c:pt idx="75">
                  <c:v>2030</c:v>
                </c:pt>
                <c:pt idx="76">
                  <c:v>2031</c:v>
                </c:pt>
                <c:pt idx="77">
                  <c:v>2032</c:v>
                </c:pt>
                <c:pt idx="78">
                  <c:v>2033</c:v>
                </c:pt>
                <c:pt idx="79">
                  <c:v>2034</c:v>
                </c:pt>
                <c:pt idx="80">
                  <c:v>2035</c:v>
                </c:pt>
                <c:pt idx="81">
                  <c:v>2036</c:v>
                </c:pt>
                <c:pt idx="82">
                  <c:v>2037</c:v>
                </c:pt>
                <c:pt idx="83">
                  <c:v>2038</c:v>
                </c:pt>
                <c:pt idx="84">
                  <c:v>2039</c:v>
                </c:pt>
                <c:pt idx="85">
                  <c:v>2040</c:v>
                </c:pt>
                <c:pt idx="86">
                  <c:v>2041</c:v>
                </c:pt>
                <c:pt idx="87">
                  <c:v>2042</c:v>
                </c:pt>
                <c:pt idx="88">
                  <c:v>2043</c:v>
                </c:pt>
                <c:pt idx="89">
                  <c:v>2044</c:v>
                </c:pt>
                <c:pt idx="90">
                  <c:v>2045</c:v>
                </c:pt>
                <c:pt idx="91">
                  <c:v>2046</c:v>
                </c:pt>
                <c:pt idx="92">
                  <c:v>2047</c:v>
                </c:pt>
                <c:pt idx="93">
                  <c:v>2048</c:v>
                </c:pt>
                <c:pt idx="94">
                  <c:v>2049</c:v>
                </c:pt>
                <c:pt idx="95">
                  <c:v>2050</c:v>
                </c:pt>
                <c:pt idx="96">
                  <c:v>2051</c:v>
                </c:pt>
                <c:pt idx="97">
                  <c:v>2052</c:v>
                </c:pt>
                <c:pt idx="98">
                  <c:v>2053</c:v>
                </c:pt>
                <c:pt idx="99">
                  <c:v>2054</c:v>
                </c:pt>
                <c:pt idx="100">
                  <c:v>2055</c:v>
                </c:pt>
                <c:pt idx="101">
                  <c:v>2056</c:v>
                </c:pt>
                <c:pt idx="102">
                  <c:v>2057</c:v>
                </c:pt>
                <c:pt idx="103">
                  <c:v>2058</c:v>
                </c:pt>
                <c:pt idx="104">
                  <c:v>2059</c:v>
                </c:pt>
                <c:pt idx="105">
                  <c:v>2060</c:v>
                </c:pt>
                <c:pt idx="106">
                  <c:v>2061</c:v>
                </c:pt>
                <c:pt idx="107">
                  <c:v>2062</c:v>
                </c:pt>
                <c:pt idx="108">
                  <c:v>2063</c:v>
                </c:pt>
                <c:pt idx="109">
                  <c:v>2064</c:v>
                </c:pt>
                <c:pt idx="110">
                  <c:v>2065</c:v>
                </c:pt>
                <c:pt idx="111">
                  <c:v>2066</c:v>
                </c:pt>
                <c:pt idx="112">
                  <c:v>2067</c:v>
                </c:pt>
                <c:pt idx="113">
                  <c:v>2068</c:v>
                </c:pt>
                <c:pt idx="114">
                  <c:v>2069</c:v>
                </c:pt>
                <c:pt idx="115">
                  <c:v>2070</c:v>
                </c:pt>
                <c:pt idx="116">
                  <c:v>2071</c:v>
                </c:pt>
                <c:pt idx="117">
                  <c:v>2072</c:v>
                </c:pt>
                <c:pt idx="118">
                  <c:v>2073</c:v>
                </c:pt>
                <c:pt idx="119">
                  <c:v>2074</c:v>
                </c:pt>
                <c:pt idx="120">
                  <c:v>2075</c:v>
                </c:pt>
                <c:pt idx="121">
                  <c:v>2076</c:v>
                </c:pt>
                <c:pt idx="122">
                  <c:v>2077</c:v>
                </c:pt>
                <c:pt idx="123">
                  <c:v>2078</c:v>
                </c:pt>
                <c:pt idx="124">
                  <c:v>2079</c:v>
                </c:pt>
                <c:pt idx="125">
                  <c:v>2080</c:v>
                </c:pt>
                <c:pt idx="126">
                  <c:v>2081</c:v>
                </c:pt>
                <c:pt idx="127">
                  <c:v>2082</c:v>
                </c:pt>
                <c:pt idx="128">
                  <c:v>2083</c:v>
                </c:pt>
                <c:pt idx="129">
                  <c:v>2084</c:v>
                </c:pt>
                <c:pt idx="130">
                  <c:v>2085</c:v>
                </c:pt>
                <c:pt idx="131">
                  <c:v>2086</c:v>
                </c:pt>
                <c:pt idx="132">
                  <c:v>2087</c:v>
                </c:pt>
                <c:pt idx="133">
                  <c:v>2088</c:v>
                </c:pt>
                <c:pt idx="134">
                  <c:v>2089</c:v>
                </c:pt>
                <c:pt idx="135">
                  <c:v>2090</c:v>
                </c:pt>
                <c:pt idx="136">
                  <c:v>2091</c:v>
                </c:pt>
                <c:pt idx="137">
                  <c:v>2092</c:v>
                </c:pt>
                <c:pt idx="138">
                  <c:v>2093</c:v>
                </c:pt>
                <c:pt idx="139">
                  <c:v>2094</c:v>
                </c:pt>
                <c:pt idx="140">
                  <c:v>2095</c:v>
                </c:pt>
                <c:pt idx="141">
                  <c:v>2096</c:v>
                </c:pt>
                <c:pt idx="142">
                  <c:v>2097</c:v>
                </c:pt>
                <c:pt idx="143">
                  <c:v>2098</c:v>
                </c:pt>
                <c:pt idx="144">
                  <c:v>2099</c:v>
                </c:pt>
                <c:pt idx="145">
                  <c:v>2100</c:v>
                </c:pt>
              </c:numCache>
            </c:numRef>
          </c:cat>
          <c:val>
            <c:numRef>
              <c:f>Resultados!$D$9:$D$154</c:f>
              <c:numCache>
                <c:formatCode>_-* #,##0\ _€_-;\-* #,##0\ _€_-;_-* "-"??\ _€_-;_-@_-</c:formatCode>
                <c:ptCount val="146"/>
                <c:pt idx="0">
                  <c:v>34931</c:v>
                </c:pt>
                <c:pt idx="1">
                  <c:v>54081</c:v>
                </c:pt>
                <c:pt idx="2">
                  <c:v>35458</c:v>
                </c:pt>
                <c:pt idx="3">
                  <c:v>59983</c:v>
                </c:pt>
                <c:pt idx="4">
                  <c:v>63768</c:v>
                </c:pt>
                <c:pt idx="5">
                  <c:v>68023</c:v>
                </c:pt>
                <c:pt idx="6">
                  <c:v>78410</c:v>
                </c:pt>
                <c:pt idx="7">
                  <c:v>58434</c:v>
                </c:pt>
                <c:pt idx="8">
                  <c:v>68909</c:v>
                </c:pt>
                <c:pt idx="9">
                  <c:v>53773</c:v>
                </c:pt>
                <c:pt idx="10">
                  <c:v>54413</c:v>
                </c:pt>
                <c:pt idx="11">
                  <c:v>69145</c:v>
                </c:pt>
                <c:pt idx="12">
                  <c:v>47375</c:v>
                </c:pt>
                <c:pt idx="13">
                  <c:v>58553</c:v>
                </c:pt>
                <c:pt idx="14">
                  <c:v>52014</c:v>
                </c:pt>
                <c:pt idx="15">
                  <c:v>52548</c:v>
                </c:pt>
                <c:pt idx="16">
                  <c:v>44650</c:v>
                </c:pt>
                <c:pt idx="17">
                  <c:v>46105</c:v>
                </c:pt>
                <c:pt idx="18">
                  <c:v>56378</c:v>
                </c:pt>
                <c:pt idx="19">
                  <c:v>32986</c:v>
                </c:pt>
                <c:pt idx="20">
                  <c:v>75064</c:v>
                </c:pt>
                <c:pt idx="21">
                  <c:v>30937</c:v>
                </c:pt>
                <c:pt idx="22">
                  <c:v>61173</c:v>
                </c:pt>
                <c:pt idx="23">
                  <c:v>73772</c:v>
                </c:pt>
                <c:pt idx="24">
                  <c:v>63711</c:v>
                </c:pt>
                <c:pt idx="25">
                  <c:v>54360</c:v>
                </c:pt>
                <c:pt idx="26">
                  <c:v>57340</c:v>
                </c:pt>
                <c:pt idx="27">
                  <c:v>75406</c:v>
                </c:pt>
                <c:pt idx="28">
                  <c:v>65118</c:v>
                </c:pt>
                <c:pt idx="29">
                  <c:v>37643</c:v>
                </c:pt>
                <c:pt idx="30">
                  <c:v>62958</c:v>
                </c:pt>
                <c:pt idx="31">
                  <c:v>52315</c:v>
                </c:pt>
                <c:pt idx="32">
                  <c:v>54029</c:v>
                </c:pt>
                <c:pt idx="33">
                  <c:v>68477</c:v>
                </c:pt>
                <c:pt idx="34">
                  <c:v>37123</c:v>
                </c:pt>
                <c:pt idx="35">
                  <c:v>35372</c:v>
                </c:pt>
                <c:pt idx="36">
                  <c:v>54332</c:v>
                </c:pt>
                <c:pt idx="37">
                  <c:v>48658</c:v>
                </c:pt>
                <c:pt idx="38">
                  <c:v>68674</c:v>
                </c:pt>
                <c:pt idx="39">
                  <c:v>62761</c:v>
                </c:pt>
                <c:pt idx="40">
                  <c:v>49494</c:v>
                </c:pt>
                <c:pt idx="41">
                  <c:v>48889</c:v>
                </c:pt>
                <c:pt idx="42">
                  <c:v>57968</c:v>
                </c:pt>
                <c:pt idx="43">
                  <c:v>58237</c:v>
                </c:pt>
                <c:pt idx="44">
                  <c:v>49021</c:v>
                </c:pt>
                <c:pt idx="45">
                  <c:v>45463.55</c:v>
                </c:pt>
                <c:pt idx="46">
                  <c:v>67040.887000000002</c:v>
                </c:pt>
                <c:pt idx="47">
                  <c:v>32738.588999999996</c:v>
                </c:pt>
                <c:pt idx="48">
                  <c:v>62331.222000000009</c:v>
                </c:pt>
                <c:pt idx="49">
                  <c:v>66074.600999999995</c:v>
                </c:pt>
                <c:pt idx="50">
                  <c:v>46085.681000000004</c:v>
                </c:pt>
                <c:pt idx="51">
                  <c:v>39909.413</c:v>
                </c:pt>
                <c:pt idx="52">
                  <c:v>47000.347999999991</c:v>
                </c:pt>
                <c:pt idx="53">
                  <c:v>52122.393000000004</c:v>
                </c:pt>
                <c:pt idx="54">
                  <c:v>50695</c:v>
                </c:pt>
                <c:pt idx="55">
                  <c:v>50957.713000000003</c:v>
                </c:pt>
                <c:pt idx="56">
                  <c:v>50957.713000000003</c:v>
                </c:pt>
                <c:pt idx="57">
                  <c:v>36376.870000000003</c:v>
                </c:pt>
                <c:pt idx="58">
                  <c:v>82182.910999999993</c:v>
                </c:pt>
                <c:pt idx="59">
                  <c:v>70277.097000000009</c:v>
                </c:pt>
                <c:pt idx="60">
                  <c:v>48718.298999999999</c:v>
                </c:pt>
                <c:pt idx="61">
                  <c:v>42674.211000000003</c:v>
                </c:pt>
                <c:pt idx="62">
                  <c:v>30427.411999999997</c:v>
                </c:pt>
              </c:numCache>
            </c:numRef>
          </c:val>
          <c:smooth val="0"/>
          <c:extLst>
            <c:ext xmlns:c16="http://schemas.microsoft.com/office/drawing/2014/chart" uri="{C3380CC4-5D6E-409C-BE32-E72D297353CC}">
              <c16:uniqueId val="{00000001-8726-47C6-B2D5-EDD94BADD2F9}"/>
            </c:ext>
          </c:extLst>
        </c:ser>
        <c:ser>
          <c:idx val="2"/>
          <c:order val="1"/>
          <c:tx>
            <c:v>Producción modelada</c:v>
          </c:tx>
          <c:spPr>
            <a:ln w="28575" cap="rnd">
              <a:solidFill>
                <a:schemeClr val="accent2"/>
              </a:solidFill>
              <a:round/>
            </a:ln>
            <a:effectLst/>
          </c:spPr>
          <c:marker>
            <c:symbol val="none"/>
          </c:marker>
          <c:trendline>
            <c:spPr>
              <a:ln w="19050" cap="rnd">
                <a:solidFill>
                  <a:schemeClr val="accent2">
                    <a:lumMod val="75000"/>
                  </a:schemeClr>
                </a:solidFill>
                <a:prstDash val="sysDot"/>
              </a:ln>
              <a:effectLst/>
            </c:spPr>
            <c:trendlineType val="linear"/>
            <c:dispRSqr val="0"/>
            <c:dispEq val="0"/>
          </c:trendline>
          <c:cat>
            <c:numRef>
              <c:f>Resultados!$A$9:$A$154</c:f>
              <c:numCache>
                <c:formatCode>General</c:formatCode>
                <c:ptCount val="146"/>
                <c:pt idx="0">
                  <c:v>1955</c:v>
                </c:pt>
                <c:pt idx="1">
                  <c:v>1956</c:v>
                </c:pt>
                <c:pt idx="2">
                  <c:v>1957</c:v>
                </c:pt>
                <c:pt idx="3">
                  <c:v>1958</c:v>
                </c:pt>
                <c:pt idx="4">
                  <c:v>1959</c:v>
                </c:pt>
                <c:pt idx="5">
                  <c:v>1960</c:v>
                </c:pt>
                <c:pt idx="6">
                  <c:v>1961</c:v>
                </c:pt>
                <c:pt idx="7">
                  <c:v>1962</c:v>
                </c:pt>
                <c:pt idx="8">
                  <c:v>1963</c:v>
                </c:pt>
                <c:pt idx="9">
                  <c:v>1964</c:v>
                </c:pt>
                <c:pt idx="10">
                  <c:v>1965</c:v>
                </c:pt>
                <c:pt idx="11">
                  <c:v>1966</c:v>
                </c:pt>
                <c:pt idx="12">
                  <c:v>1967</c:v>
                </c:pt>
                <c:pt idx="13">
                  <c:v>1968</c:v>
                </c:pt>
                <c:pt idx="14">
                  <c:v>1969</c:v>
                </c:pt>
                <c:pt idx="15">
                  <c:v>1970</c:v>
                </c:pt>
                <c:pt idx="16">
                  <c:v>1971</c:v>
                </c:pt>
                <c:pt idx="17">
                  <c:v>1972</c:v>
                </c:pt>
                <c:pt idx="18">
                  <c:v>1973</c:v>
                </c:pt>
                <c:pt idx="19">
                  <c:v>1974</c:v>
                </c:pt>
                <c:pt idx="20">
                  <c:v>1975</c:v>
                </c:pt>
                <c:pt idx="21">
                  <c:v>1976</c:v>
                </c:pt>
                <c:pt idx="22">
                  <c:v>1977</c:v>
                </c:pt>
                <c:pt idx="23">
                  <c:v>1978</c:v>
                </c:pt>
                <c:pt idx="24">
                  <c:v>1979</c:v>
                </c:pt>
                <c:pt idx="25">
                  <c:v>1980</c:v>
                </c:pt>
                <c:pt idx="26">
                  <c:v>1981</c:v>
                </c:pt>
                <c:pt idx="27">
                  <c:v>1982</c:v>
                </c:pt>
                <c:pt idx="28">
                  <c:v>1983</c:v>
                </c:pt>
                <c:pt idx="29">
                  <c:v>1984</c:v>
                </c:pt>
                <c:pt idx="30">
                  <c:v>1985</c:v>
                </c:pt>
                <c:pt idx="31">
                  <c:v>1986</c:v>
                </c:pt>
                <c:pt idx="32">
                  <c:v>1987</c:v>
                </c:pt>
                <c:pt idx="33">
                  <c:v>1988</c:v>
                </c:pt>
                <c:pt idx="34">
                  <c:v>1989</c:v>
                </c:pt>
                <c:pt idx="35">
                  <c:v>1990</c:v>
                </c:pt>
                <c:pt idx="36">
                  <c:v>1991</c:v>
                </c:pt>
                <c:pt idx="37">
                  <c:v>1992</c:v>
                </c:pt>
                <c:pt idx="38">
                  <c:v>1993</c:v>
                </c:pt>
                <c:pt idx="39">
                  <c:v>1994</c:v>
                </c:pt>
                <c:pt idx="40">
                  <c:v>1995</c:v>
                </c:pt>
                <c:pt idx="41">
                  <c:v>1996</c:v>
                </c:pt>
                <c:pt idx="42">
                  <c:v>1997</c:v>
                </c:pt>
                <c:pt idx="43">
                  <c:v>1998</c:v>
                </c:pt>
                <c:pt idx="44">
                  <c:v>1999</c:v>
                </c:pt>
                <c:pt idx="45">
                  <c:v>2000</c:v>
                </c:pt>
                <c:pt idx="46">
                  <c:v>2001</c:v>
                </c:pt>
                <c:pt idx="47">
                  <c:v>2002</c:v>
                </c:pt>
                <c:pt idx="48">
                  <c:v>2003</c:v>
                </c:pt>
                <c:pt idx="49">
                  <c:v>2004</c:v>
                </c:pt>
                <c:pt idx="50">
                  <c:v>2005</c:v>
                </c:pt>
                <c:pt idx="51">
                  <c:v>2006</c:v>
                </c:pt>
                <c:pt idx="52">
                  <c:v>2007</c:v>
                </c:pt>
                <c:pt idx="53">
                  <c:v>2008</c:v>
                </c:pt>
                <c:pt idx="54">
                  <c:v>2009</c:v>
                </c:pt>
                <c:pt idx="55">
                  <c:v>2010</c:v>
                </c:pt>
                <c:pt idx="56">
                  <c:v>2011</c:v>
                </c:pt>
                <c:pt idx="57">
                  <c:v>2012</c:v>
                </c:pt>
                <c:pt idx="58">
                  <c:v>2013</c:v>
                </c:pt>
                <c:pt idx="59">
                  <c:v>2014</c:v>
                </c:pt>
                <c:pt idx="60">
                  <c:v>2015</c:v>
                </c:pt>
                <c:pt idx="61">
                  <c:v>2016</c:v>
                </c:pt>
                <c:pt idx="62">
                  <c:v>2017</c:v>
                </c:pt>
                <c:pt idx="63">
                  <c:v>2018</c:v>
                </c:pt>
                <c:pt idx="64">
                  <c:v>2019</c:v>
                </c:pt>
                <c:pt idx="65">
                  <c:v>2020</c:v>
                </c:pt>
                <c:pt idx="66">
                  <c:v>2021</c:v>
                </c:pt>
                <c:pt idx="67">
                  <c:v>2022</c:v>
                </c:pt>
                <c:pt idx="68">
                  <c:v>2023</c:v>
                </c:pt>
                <c:pt idx="69">
                  <c:v>2024</c:v>
                </c:pt>
                <c:pt idx="70">
                  <c:v>2025</c:v>
                </c:pt>
                <c:pt idx="71">
                  <c:v>2026</c:v>
                </c:pt>
                <c:pt idx="72">
                  <c:v>2027</c:v>
                </c:pt>
                <c:pt idx="73">
                  <c:v>2028</c:v>
                </c:pt>
                <c:pt idx="74">
                  <c:v>2029</c:v>
                </c:pt>
                <c:pt idx="75">
                  <c:v>2030</c:v>
                </c:pt>
                <c:pt idx="76">
                  <c:v>2031</c:v>
                </c:pt>
                <c:pt idx="77">
                  <c:v>2032</c:v>
                </c:pt>
                <c:pt idx="78">
                  <c:v>2033</c:v>
                </c:pt>
                <c:pt idx="79">
                  <c:v>2034</c:v>
                </c:pt>
                <c:pt idx="80">
                  <c:v>2035</c:v>
                </c:pt>
                <c:pt idx="81">
                  <c:v>2036</c:v>
                </c:pt>
                <c:pt idx="82">
                  <c:v>2037</c:v>
                </c:pt>
                <c:pt idx="83">
                  <c:v>2038</c:v>
                </c:pt>
                <c:pt idx="84">
                  <c:v>2039</c:v>
                </c:pt>
                <c:pt idx="85">
                  <c:v>2040</c:v>
                </c:pt>
                <c:pt idx="86">
                  <c:v>2041</c:v>
                </c:pt>
                <c:pt idx="87">
                  <c:v>2042</c:v>
                </c:pt>
                <c:pt idx="88">
                  <c:v>2043</c:v>
                </c:pt>
                <c:pt idx="89">
                  <c:v>2044</c:v>
                </c:pt>
                <c:pt idx="90">
                  <c:v>2045</c:v>
                </c:pt>
                <c:pt idx="91">
                  <c:v>2046</c:v>
                </c:pt>
                <c:pt idx="92">
                  <c:v>2047</c:v>
                </c:pt>
                <c:pt idx="93">
                  <c:v>2048</c:v>
                </c:pt>
                <c:pt idx="94">
                  <c:v>2049</c:v>
                </c:pt>
                <c:pt idx="95">
                  <c:v>2050</c:v>
                </c:pt>
                <c:pt idx="96">
                  <c:v>2051</c:v>
                </c:pt>
                <c:pt idx="97">
                  <c:v>2052</c:v>
                </c:pt>
                <c:pt idx="98">
                  <c:v>2053</c:v>
                </c:pt>
                <c:pt idx="99">
                  <c:v>2054</c:v>
                </c:pt>
                <c:pt idx="100">
                  <c:v>2055</c:v>
                </c:pt>
                <c:pt idx="101">
                  <c:v>2056</c:v>
                </c:pt>
                <c:pt idx="102">
                  <c:v>2057</c:v>
                </c:pt>
                <c:pt idx="103">
                  <c:v>2058</c:v>
                </c:pt>
                <c:pt idx="104">
                  <c:v>2059</c:v>
                </c:pt>
                <c:pt idx="105">
                  <c:v>2060</c:v>
                </c:pt>
                <c:pt idx="106">
                  <c:v>2061</c:v>
                </c:pt>
                <c:pt idx="107">
                  <c:v>2062</c:v>
                </c:pt>
                <c:pt idx="108">
                  <c:v>2063</c:v>
                </c:pt>
                <c:pt idx="109">
                  <c:v>2064</c:v>
                </c:pt>
                <c:pt idx="110">
                  <c:v>2065</c:v>
                </c:pt>
                <c:pt idx="111">
                  <c:v>2066</c:v>
                </c:pt>
                <c:pt idx="112">
                  <c:v>2067</c:v>
                </c:pt>
                <c:pt idx="113">
                  <c:v>2068</c:v>
                </c:pt>
                <c:pt idx="114">
                  <c:v>2069</c:v>
                </c:pt>
                <c:pt idx="115">
                  <c:v>2070</c:v>
                </c:pt>
                <c:pt idx="116">
                  <c:v>2071</c:v>
                </c:pt>
                <c:pt idx="117">
                  <c:v>2072</c:v>
                </c:pt>
                <c:pt idx="118">
                  <c:v>2073</c:v>
                </c:pt>
                <c:pt idx="119">
                  <c:v>2074</c:v>
                </c:pt>
                <c:pt idx="120">
                  <c:v>2075</c:v>
                </c:pt>
                <c:pt idx="121">
                  <c:v>2076</c:v>
                </c:pt>
                <c:pt idx="122">
                  <c:v>2077</c:v>
                </c:pt>
                <c:pt idx="123">
                  <c:v>2078</c:v>
                </c:pt>
                <c:pt idx="124">
                  <c:v>2079</c:v>
                </c:pt>
                <c:pt idx="125">
                  <c:v>2080</c:v>
                </c:pt>
                <c:pt idx="126">
                  <c:v>2081</c:v>
                </c:pt>
                <c:pt idx="127">
                  <c:v>2082</c:v>
                </c:pt>
                <c:pt idx="128">
                  <c:v>2083</c:v>
                </c:pt>
                <c:pt idx="129">
                  <c:v>2084</c:v>
                </c:pt>
                <c:pt idx="130">
                  <c:v>2085</c:v>
                </c:pt>
                <c:pt idx="131">
                  <c:v>2086</c:v>
                </c:pt>
                <c:pt idx="132">
                  <c:v>2087</c:v>
                </c:pt>
                <c:pt idx="133">
                  <c:v>2088</c:v>
                </c:pt>
                <c:pt idx="134">
                  <c:v>2089</c:v>
                </c:pt>
                <c:pt idx="135">
                  <c:v>2090</c:v>
                </c:pt>
                <c:pt idx="136">
                  <c:v>2091</c:v>
                </c:pt>
                <c:pt idx="137">
                  <c:v>2092</c:v>
                </c:pt>
                <c:pt idx="138">
                  <c:v>2093</c:v>
                </c:pt>
                <c:pt idx="139">
                  <c:v>2094</c:v>
                </c:pt>
                <c:pt idx="140">
                  <c:v>2095</c:v>
                </c:pt>
                <c:pt idx="141">
                  <c:v>2096</c:v>
                </c:pt>
                <c:pt idx="142">
                  <c:v>2097</c:v>
                </c:pt>
                <c:pt idx="143">
                  <c:v>2098</c:v>
                </c:pt>
                <c:pt idx="144">
                  <c:v>2099</c:v>
                </c:pt>
                <c:pt idx="145">
                  <c:v>2100</c:v>
                </c:pt>
              </c:numCache>
            </c:numRef>
          </c:cat>
          <c:val>
            <c:numRef>
              <c:f>Resultados!$E$9:$E$154</c:f>
              <c:numCache>
                <c:formatCode>General</c:formatCode>
                <c:ptCount val="146"/>
                <c:pt idx="7" formatCode="_-* #,##0\ _€_-;\-* #,##0\ _€_-;_-* &quot;-&quot;??\ _€_-;_-@_-">
                  <c:v>51650.689612096307</c:v>
                </c:pt>
                <c:pt idx="8" formatCode="_-* #,##0\ _€_-;\-* #,##0\ _€_-;_-* &quot;-&quot;??\ _€_-;_-@_-">
                  <c:v>56711.353056283566</c:v>
                </c:pt>
                <c:pt idx="9" formatCode="_-* #,##0\ _€_-;\-* #,##0\ _€_-;_-* &quot;-&quot;??\ _€_-;_-@_-">
                  <c:v>51450.115341019133</c:v>
                </c:pt>
                <c:pt idx="10" formatCode="_-* #,##0\ _€_-;\-* #,##0\ _€_-;_-* &quot;-&quot;??\ _€_-;_-@_-">
                  <c:v>53996.004653908953</c:v>
                </c:pt>
                <c:pt idx="11" formatCode="_-* #,##0\ _€_-;\-* #,##0\ _€_-;_-* &quot;-&quot;??\ _€_-;_-@_-">
                  <c:v>56201.64146428994</c:v>
                </c:pt>
                <c:pt idx="12" formatCode="_-* #,##0\ _€_-;\-* #,##0\ _€_-;_-* &quot;-&quot;??\ _€_-;_-@_-">
                  <c:v>49271.165001423149</c:v>
                </c:pt>
                <c:pt idx="13" formatCode="_-* #,##0\ _€_-;\-* #,##0\ _€_-;_-* &quot;-&quot;??\ _€_-;_-@_-">
                  <c:v>51008.454249527247</c:v>
                </c:pt>
                <c:pt idx="14" formatCode="_-* #,##0\ _€_-;\-* #,##0\ _€_-;_-* &quot;-&quot;??\ _€_-;_-@_-">
                  <c:v>56480.515083993247</c:v>
                </c:pt>
                <c:pt idx="15" formatCode="_-* #,##0\ _€_-;\-* #,##0\ _€_-;_-* &quot;-&quot;??\ _€_-;_-@_-">
                  <c:v>49260.490413109168</c:v>
                </c:pt>
                <c:pt idx="16" formatCode="_-* #,##0\ _€_-;\-* #,##0\ _€_-;_-* &quot;-&quot;??\ _€_-;_-@_-">
                  <c:v>53673.098357410396</c:v>
                </c:pt>
                <c:pt idx="17" formatCode="_-* #,##0\ _€_-;\-* #,##0\ _€_-;_-* &quot;-&quot;??\ _€_-;_-@_-">
                  <c:v>46182.206008058383</c:v>
                </c:pt>
                <c:pt idx="18" formatCode="_-* #,##0\ _€_-;\-* #,##0\ _€_-;_-* &quot;-&quot;??\ _€_-;_-@_-">
                  <c:v>48213.046434797543</c:v>
                </c:pt>
                <c:pt idx="19" formatCode="_-* #,##0\ _€_-;\-* #,##0\ _€_-;_-* &quot;-&quot;??\ _€_-;_-@_-">
                  <c:v>52877.841528017103</c:v>
                </c:pt>
                <c:pt idx="20" formatCode="_-* #,##0\ _€_-;\-* #,##0\ _€_-;_-* &quot;-&quot;??\ _€_-;_-@_-">
                  <c:v>46865.379660154671</c:v>
                </c:pt>
                <c:pt idx="21" formatCode="_-* #,##0\ _€_-;\-* #,##0\ _€_-;_-* &quot;-&quot;??\ _€_-;_-@_-">
                  <c:v>49819.571976055078</c:v>
                </c:pt>
                <c:pt idx="22" formatCode="_-* #,##0\ _€_-;\-* #,##0\ _€_-;_-* &quot;-&quot;??\ _€_-;_-@_-">
                  <c:v>51303.339751701547</c:v>
                </c:pt>
                <c:pt idx="23" formatCode="_-* #,##0\ _€_-;\-* #,##0\ _€_-;_-* &quot;-&quot;??\ _€_-;_-@_-">
                  <c:v>52671.021379433289</c:v>
                </c:pt>
                <c:pt idx="24" formatCode="_-* #,##0\ _€_-;\-* #,##0\ _€_-;_-* &quot;-&quot;??\ _€_-;_-@_-">
                  <c:v>60451.461936802589</c:v>
                </c:pt>
                <c:pt idx="25" formatCode="_-* #,##0\ _€_-;\-* #,##0\ _€_-;_-* &quot;-&quot;??\ _€_-;_-@_-">
                  <c:v>51550.189606462911</c:v>
                </c:pt>
                <c:pt idx="26" formatCode="_-* #,##0\ _€_-;\-* #,##0\ _€_-;_-* &quot;-&quot;??\ _€_-;_-@_-">
                  <c:v>55351.677369787416</c:v>
                </c:pt>
                <c:pt idx="27" formatCode="_-* #,##0\ _€_-;\-* #,##0\ _€_-;_-* &quot;-&quot;??\ _€_-;_-@_-">
                  <c:v>59490.748988542233</c:v>
                </c:pt>
                <c:pt idx="28" formatCode="_-* #,##0\ _€_-;\-* #,##0\ _€_-;_-* &quot;-&quot;??\ _€_-;_-@_-">
                  <c:v>47104.223573680472</c:v>
                </c:pt>
                <c:pt idx="29" formatCode="_-* #,##0\ _€_-;\-* #,##0\ _€_-;_-* &quot;-&quot;??\ _€_-;_-@_-">
                  <c:v>52352.118053552433</c:v>
                </c:pt>
                <c:pt idx="30" formatCode="_-* #,##0\ _€_-;\-* #,##0\ _€_-;_-* &quot;-&quot;??\ _€_-;_-@_-">
                  <c:v>50561.455863878386</c:v>
                </c:pt>
                <c:pt idx="31" formatCode="_-* #,##0\ _€_-;\-* #,##0\ _€_-;_-* &quot;-&quot;??\ _€_-;_-@_-">
                  <c:v>47563.230871182619</c:v>
                </c:pt>
                <c:pt idx="32" formatCode="_-* #,##0\ _€_-;\-* #,##0\ _€_-;_-* &quot;-&quot;??\ _€_-;_-@_-">
                  <c:v>50408.008656864535</c:v>
                </c:pt>
                <c:pt idx="33" formatCode="_-* #,##0\ _€_-;\-* #,##0\ _€_-;_-* &quot;-&quot;??\ _€_-;_-@_-">
                  <c:v>50821.648954032178</c:v>
                </c:pt>
                <c:pt idx="34" formatCode="_-* #,##0\ _€_-;\-* #,##0\ _€_-;_-* &quot;-&quot;??\ _€_-;_-@_-">
                  <c:v>50548.112628485789</c:v>
                </c:pt>
                <c:pt idx="35" formatCode="_-* #,##0\ _€_-;\-* #,##0\ _€_-;_-* &quot;-&quot;??\ _€_-;_-@_-">
                  <c:v>49900.965711949415</c:v>
                </c:pt>
                <c:pt idx="36" formatCode="_-* #,##0\ _€_-;\-* #,##0\ _€_-;_-* &quot;-&quot;??\ _€_-;_-@_-">
                  <c:v>43732.387989994597</c:v>
                </c:pt>
                <c:pt idx="37" formatCode="_-* #,##0\ _€_-;\-* #,##0\ _€_-;_-* &quot;-&quot;??\ _€_-;_-@_-">
                  <c:v>49850.261417457878</c:v>
                </c:pt>
                <c:pt idx="38" formatCode="_-* #,##0\ _€_-;\-* #,##0\ _€_-;_-* &quot;-&quot;??\ _€_-;_-@_-">
                  <c:v>48956.264646160096</c:v>
                </c:pt>
                <c:pt idx="39" formatCode="_-* #,##0\ _€_-;\-* #,##0\ _€_-;_-* &quot;-&quot;??\ _€_-;_-@_-">
                  <c:v>51079.173397107501</c:v>
                </c:pt>
                <c:pt idx="40" formatCode="_-* #,##0\ _€_-;\-* #,##0\ _€_-;_-* &quot;-&quot;??\ _€_-;_-@_-">
                  <c:v>48837.509851166767</c:v>
                </c:pt>
                <c:pt idx="41" formatCode="_-* #,##0\ _€_-;\-* #,##0\ _€_-;_-* &quot;-&quot;??\ _€_-;_-@_-">
                  <c:v>55038.111338063551</c:v>
                </c:pt>
                <c:pt idx="42" formatCode="_-* #,##0\ _€_-;\-* #,##0\ _€_-;_-* &quot;-&quot;??\ _€_-;_-@_-">
                  <c:v>51379.396193438835</c:v>
                </c:pt>
                <c:pt idx="43" formatCode="_-* #,##0\ _€_-;\-* #,##0\ _€_-;_-* &quot;-&quot;??\ _€_-;_-@_-">
                  <c:v>43002.513014024611</c:v>
                </c:pt>
                <c:pt idx="44" formatCode="_-* #,##0\ _€_-;\-* #,##0\ _€_-;_-* &quot;-&quot;??\ _€_-;_-@_-">
                  <c:v>51775.690284596232</c:v>
                </c:pt>
                <c:pt idx="45" formatCode="_-* #,##0\ _€_-;\-* #,##0\ _€_-;_-* &quot;-&quot;??\ _€_-;_-@_-">
                  <c:v>50489.40239275877</c:v>
                </c:pt>
                <c:pt idx="46" formatCode="_-* #,##0\ _€_-;\-* #,##0\ _€_-;_-* &quot;-&quot;??\ _€_-;_-@_-">
                  <c:v>47367.085310912771</c:v>
                </c:pt>
                <c:pt idx="47" formatCode="_-* #,##0\ _€_-;\-* #,##0\ _€_-;_-* &quot;-&quot;??\ _€_-;_-@_-">
                  <c:v>51562.198518316181</c:v>
                </c:pt>
                <c:pt idx="48" formatCode="_-* #,##0\ _€_-;\-* #,##0\ _€_-;_-* &quot;-&quot;??\ _€_-;_-@_-">
                  <c:v>60174.824184624485</c:v>
                </c:pt>
                <c:pt idx="49" formatCode="_-* #,##0\ _€_-;\-* #,##0\ _€_-;_-* &quot;-&quot;??\ _€_-;_-@_-">
                  <c:v>53905.819133913625</c:v>
                </c:pt>
                <c:pt idx="50" formatCode="_-* #,##0\ _€_-;\-* #,##0\ _€_-;_-* &quot;-&quot;??\ _€_-;_-@_-">
                  <c:v>42454.205750046342</c:v>
                </c:pt>
                <c:pt idx="51" formatCode="_-* #,##0\ _€_-;\-* #,##0\ _€_-;_-* &quot;-&quot;??\ _€_-;_-@_-">
                  <c:v>42388.874248027627</c:v>
                </c:pt>
                <c:pt idx="52" formatCode="_-* #,##0\ _€_-;\-* #,##0\ _€_-;_-* &quot;-&quot;??\ _€_-;_-@_-">
                  <c:v>44698.233339142695</c:v>
                </c:pt>
                <c:pt idx="53" formatCode="_-* #,##0\ _€_-;\-* #,##0\ _€_-;_-* &quot;-&quot;??\ _€_-;_-@_-">
                  <c:v>48486.627285545328</c:v>
                </c:pt>
                <c:pt idx="54" formatCode="_-* #,##0\ _€_-;\-* #,##0\ _€_-;_-* &quot;-&quot;??\ _€_-;_-@_-">
                  <c:v>54113.722405477361</c:v>
                </c:pt>
                <c:pt idx="55" formatCode="_-* #,##0\ _€_-;\-* #,##0\ _€_-;_-* &quot;-&quot;??\ _€_-;_-@_-">
                  <c:v>59950.031308303049</c:v>
                </c:pt>
                <c:pt idx="56" formatCode="_-* #,##0\ _€_-;\-* #,##0\ _€_-;_-* &quot;-&quot;??\ _€_-;_-@_-">
                  <c:v>45244.59475405074</c:v>
                </c:pt>
                <c:pt idx="57" formatCode="_-* #,##0\ _€_-;\-* #,##0\ _€_-;_-* &quot;-&quot;??\ _€_-;_-@_-">
                  <c:v>47205.576573962659</c:v>
                </c:pt>
                <c:pt idx="58" formatCode="_-* #,##0\ _€_-;\-* #,##0\ _€_-;_-* &quot;-&quot;??\ _€_-;_-@_-">
                  <c:v>78781.845529288534</c:v>
                </c:pt>
                <c:pt idx="59" formatCode="_-* #,##0\ _€_-;\-* #,##0\ _€_-;_-* &quot;-&quot;??\ _€_-;_-@_-">
                  <c:v>66340.070191244158</c:v>
                </c:pt>
                <c:pt idx="60" formatCode="_-* #,##0\ _€_-;\-* #,##0\ _€_-;_-* &quot;-&quot;??\ _€_-;_-@_-">
                  <c:v>50492.527880850292</c:v>
                </c:pt>
                <c:pt idx="61" formatCode="_-* #,##0\ _€_-;\-* #,##0\ _€_-;_-* &quot;-&quot;??\ _€_-;_-@_-">
                  <c:v>45341.690718408681</c:v>
                </c:pt>
                <c:pt idx="62" formatCode="_-* #,##0\ _€_-;\-* #,##0\ _€_-;_-* &quot;-&quot;??\ _€_-;_-@_-">
                  <c:v>37212.226697114267</c:v>
                </c:pt>
                <c:pt idx="63" formatCode="_-* #,##0\ _€_-;\-* #,##0\ _€_-;_-* &quot;-&quot;??\ _€_-;_-@_-">
                  <c:v>45360.90026838531</c:v>
                </c:pt>
                <c:pt idx="64" formatCode="_-* #,##0\ _€_-;\-* #,##0\ _€_-;_-* &quot;-&quot;??\ _€_-;_-@_-">
                  <c:v>49424.194547560153</c:v>
                </c:pt>
                <c:pt idx="65" formatCode="_-* #,##0\ _€_-;\-* #,##0\ _€_-;_-* &quot;-&quot;??\ _€_-;_-@_-">
                  <c:v>42430.029274401175</c:v>
                </c:pt>
                <c:pt idx="66" formatCode="_-* #,##0\ _€_-;\-* #,##0\ _€_-;_-* &quot;-&quot;??\ _€_-;_-@_-">
                  <c:v>44396.374713758138</c:v>
                </c:pt>
                <c:pt idx="67" formatCode="_-* #,##0\ _€_-;\-* #,##0\ _€_-;_-* &quot;-&quot;??\ _€_-;_-@_-">
                  <c:v>48691.892343027859</c:v>
                </c:pt>
                <c:pt idx="68" formatCode="_-* #,##0\ _€_-;\-* #,##0\ _€_-;_-* &quot;-&quot;??\ _€_-;_-@_-">
                  <c:v>43155.392789970276</c:v>
                </c:pt>
                <c:pt idx="69" formatCode="_-* #,##0\ _€_-;\-* #,##0\ _€_-;_-* &quot;-&quot;??\ _€_-;_-@_-">
                  <c:v>45771.869299905367</c:v>
                </c:pt>
                <c:pt idx="70" formatCode="_-* #,##0\ _€_-;\-* #,##0\ _€_-;_-* &quot;-&quot;??\ _€_-;_-@_-">
                  <c:v>47242.032273651959</c:v>
                </c:pt>
                <c:pt idx="71" formatCode="_-* #,##0\ _€_-;\-* #,##0\ _€_-;_-* &quot;-&quot;??\ _€_-;_-@_-">
                  <c:v>48501.444622050534</c:v>
                </c:pt>
                <c:pt idx="72" formatCode="_-* #,##0\ _€_-;\-* #,##0\ _€_-;_-* &quot;-&quot;??\ _€_-;_-@_-">
                  <c:v>55665.965015720991</c:v>
                </c:pt>
                <c:pt idx="73" formatCode="_-* #,##0\ _€_-;\-* #,##0\ _€_-;_-* &quot;-&quot;??\ _€_-;_-@_-">
                  <c:v>47361.879025906426</c:v>
                </c:pt>
                <c:pt idx="74" formatCode="_-* #,##0\ _€_-;\-* #,##0\ _€_-;_-* &quot;-&quot;??\ _€_-;_-@_-">
                  <c:v>50969.892824911774</c:v>
                </c:pt>
                <c:pt idx="75" formatCode="_-* #,##0\ _€_-;\-* #,##0\ _€_-;_-* &quot;-&quot;??\ _€_-;_-@_-">
                  <c:v>54781.304634406879</c:v>
                </c:pt>
                <c:pt idx="76" formatCode="_-* #,##0\ _€_-;\-* #,##0\ _€_-;_-* &quot;-&quot;??\ _€_-;_-@_-">
                  <c:v>43375.329190324737</c:v>
                </c:pt>
                <c:pt idx="77" formatCode="_-* #,##0\ _€_-;\-* #,##0\ _€_-;_-* &quot;-&quot;??\ _€_-;_-@_-">
                  <c:v>48098.653000714985</c:v>
                </c:pt>
                <c:pt idx="78" formatCode="_-* #,##0\ _€_-;\-* #,##0\ _€_-;_-* &quot;-&quot;??\ _€_-;_-@_-">
                  <c:v>46558.877868081545</c:v>
                </c:pt>
                <c:pt idx="79" formatCode="_-* #,##0\ _€_-;\-* #,##0\ _€_-;_-* &quot;-&quot;??\ _€_-;_-@_-">
                  <c:v>43798.000261397072</c:v>
                </c:pt>
                <c:pt idx="80" formatCode="_-* #,##0\ _€_-;\-* #,##0\ _€_-;_-* &quot;-&quot;??\ _€_-;_-@_-">
                  <c:v>46417.577946066107</c:v>
                </c:pt>
                <c:pt idx="81" formatCode="_-* #,##0\ _€_-;\-* #,##0\ _€_-;_-* &quot;-&quot;??\ _€_-;_-@_-">
                  <c:v>46692.530290057162</c:v>
                </c:pt>
                <c:pt idx="82" formatCode="_-* #,##0\ _€_-;\-* #,##0\ _€_-;_-* &quot;-&quot;??\ _€_-;_-@_-">
                  <c:v>46546.590918341084</c:v>
                </c:pt>
                <c:pt idx="83" formatCode="_-* #,##0\ _€_-;\-* #,##0\ _€_-;_-* &quot;-&quot;??\ _€_-;_-@_-">
                  <c:v>45950.673855928108</c:v>
                </c:pt>
                <c:pt idx="84" formatCode="_-* #,##0\ _€_-;\-* #,##0\ _€_-;_-* &quot;-&quot;??\ _€_-;_-@_-">
                  <c:v>40270.416990906953</c:v>
                </c:pt>
                <c:pt idx="85" formatCode="_-* #,##0\ _€_-;\-* #,##0\ _€_-;_-* &quot;-&quot;??\ _€_-;_-@_-">
                  <c:v>45800.065308924684</c:v>
                </c:pt>
                <c:pt idx="86" formatCode="_-* #,##0\ _€_-;\-* #,##0\ _€_-;_-* &quot;-&quot;??\ _€_-;_-@_-">
                  <c:v>42046.416669009777</c:v>
                </c:pt>
                <c:pt idx="87" formatCode="_-* #,##0\ _€_-;\-* #,##0\ _€_-;_-* &quot;-&quot;??\ _€_-;_-@_-">
                  <c:v>43869.691106668979</c:v>
                </c:pt>
                <c:pt idx="88" formatCode="_-* #,##0\ _€_-;\-* #,##0\ _€_-;_-* &quot;-&quot;??\ _€_-;_-@_-">
                  <c:v>41944.423315803178</c:v>
                </c:pt>
                <c:pt idx="89" formatCode="_-* #,##0\ _€_-;\-* #,##0\ _€_-;_-* &quot;-&quot;??\ _€_-;_-@_-">
                  <c:v>47136.55283771969</c:v>
                </c:pt>
                <c:pt idx="90" formatCode="_-* #,##0\ _€_-;\-* #,##0\ _€_-;_-* &quot;-&quot;??\ _€_-;_-@_-">
                  <c:v>44127.539471517062</c:v>
                </c:pt>
                <c:pt idx="91" formatCode="_-* #,##0\ _€_-;\-* #,##0\ _€_-;_-* &quot;-&quot;??\ _€_-;_-@_-">
                  <c:v>36932.997095888844</c:v>
                </c:pt>
                <c:pt idx="92" formatCode="_-* #,##0\ _€_-;\-* #,##0\ _€_-;_-* &quot;-&quot;??\ _€_-;_-@_-">
                  <c:v>44467.899313116606</c:v>
                </c:pt>
                <c:pt idx="93" formatCode="_-* #,##0\ _€_-;\-* #,##0\ _€_-;_-* &quot;-&quot;??\ _€_-;_-@_-">
                  <c:v>43240.88028771559</c:v>
                </c:pt>
                <c:pt idx="94" formatCode="_-* #,##0\ _€_-;\-* #,##0\ _€_-;_-* &quot;-&quot;??\ _€_-;_-@_-">
                  <c:v>40681.53932441381</c:v>
                </c:pt>
                <c:pt idx="95" formatCode="_-* #,##0\ _€_-;\-* #,##0\ _€_-;_-* &quot;-&quot;??\ _€_-;_-@_-">
                  <c:v>44552.702775333259</c:v>
                </c:pt>
                <c:pt idx="96" formatCode="_-* #,##0\ _€_-;\-* #,##0\ _€_-;_-* &quot;-&quot;??\ _€_-;_-@_-">
                  <c:v>48706.92643121929</c:v>
                </c:pt>
                <c:pt idx="97" formatCode="_-* #,##0\ _€_-;\-* #,##0\ _€_-;_-* &quot;-&quot;??\ _€_-;_-@_-">
                  <c:v>44063.668271289374</c:v>
                </c:pt>
                <c:pt idx="98" formatCode="_-* #,##0\ _€_-;\-* #,##0\ _€_-;_-* &quot;-&quot;??\ _€_-;_-@_-">
                  <c:v>46374.831220259832</c:v>
                </c:pt>
                <c:pt idx="99" formatCode="_-* #,##0\ _€_-;\-* #,##0\ _€_-;_-* &quot;-&quot;??\ _€_-;_-@_-">
                  <c:v>48269.157207343844</c:v>
                </c:pt>
                <c:pt idx="100" formatCode="_-* #,##0\ _€_-;\-* #,##0\ _€_-;_-* &quot;-&quot;??\ _€_-;_-@_-">
                  <c:v>42316.870953917154</c:v>
                </c:pt>
                <c:pt idx="101" formatCode="_-* #,##0\ _€_-;\-* #,##0\ _€_-;_-* &quot;-&quot;??\ _€_-;_-@_-">
                  <c:v>43685.414351063104</c:v>
                </c:pt>
                <c:pt idx="102" formatCode="_-* #,##0\ _€_-;\-* #,##0\ _€_-;_-* &quot;-&quot;??\ _€_-;_-@_-">
                  <c:v>48508.669688469439</c:v>
                </c:pt>
                <c:pt idx="103" formatCode="_-* #,##0\ _€_-;\-* #,##0\ _€_-;_-* &quot;-&quot;??\ _€_-;_-@_-">
                  <c:v>42307.703012055819</c:v>
                </c:pt>
                <c:pt idx="104" formatCode="_-* #,##0\ _€_-;\-* #,##0\ _€_-;_-* &quot;-&quot;??\ _€_-;_-@_-">
                  <c:v>46097.500978956559</c:v>
                </c:pt>
                <c:pt idx="105" formatCode="_-* #,##0\ _€_-;\-* #,##0\ _€_-;_-* &quot;-&quot;??\ _€_-;_-@_-">
                  <c:v>39552.047494693237</c:v>
                </c:pt>
                <c:pt idx="106" formatCode="_-* #,##0\ _€_-;\-* #,##0\ _€_-;_-* &quot;-&quot;??\ _€_-;_-@_-">
                  <c:v>41408.09871691915</c:v>
                </c:pt>
                <c:pt idx="107" formatCode="_-* #,##0\ _€_-;\-* #,##0\ _€_-;_-* &quot;-&quot;??\ _€_-;_-@_-">
                  <c:v>45414.489310292243</c:v>
                </c:pt>
                <c:pt idx="108" formatCode="_-* #,##0\ _€_-;\-* #,##0\ _€_-;_-* &quot;-&quot;??\ _€_-;_-@_-">
                  <c:v>40250.646056934376</c:v>
                </c:pt>
                <c:pt idx="109" formatCode="_-* #,##0\ _€_-;\-* #,##0\ _€_-;_-* &quot;-&quot;??\ _€_-;_-@_-">
                  <c:v>42667.21422139059</c:v>
                </c:pt>
                <c:pt idx="110" formatCode="_-* #,##0\ _€_-;\-* #,##0\ _€_-;_-* &quot;-&quot;??\ _€_-;_-@_-">
                  <c:v>44062.217885755599</c:v>
                </c:pt>
                <c:pt idx="111" formatCode="_-* #,##0\ _€_-;\-* #,##0\ _€_-;_-* &quot;-&quot;??\ _€_-;_-@_-">
                  <c:v>45236.860436730218</c:v>
                </c:pt>
                <c:pt idx="112" formatCode="_-* #,##0\ _€_-;\-* #,##0\ _€_-;_-* &quot;-&quot;??\ _€_-;_-@_-">
                  <c:v>51919.144060860257</c:v>
                </c:pt>
                <c:pt idx="113" formatCode="_-* #,##0\ _€_-;\-* #,##0\ _€_-;_-* &quot;-&quot;??\ _€_-;_-@_-">
                  <c:v>44149.375352911688</c:v>
                </c:pt>
                <c:pt idx="114" formatCode="_-* #,##0\ _€_-;\-* #,##0\ _€_-;_-* &quot;-&quot;??\ _€_-;_-@_-">
                  <c:v>47539.159836640581</c:v>
                </c:pt>
                <c:pt idx="115" formatCode="_-* #,##0\ _€_-;\-* #,##0\ _€_-;_-* &quot;-&quot;??\ _€_-;_-@_-">
                  <c:v>51094.029293346299</c:v>
                </c:pt>
                <c:pt idx="116" formatCode="_-* #,##0\ _€_-;\-* #,##0\ _€_-;_-* &quot;-&quot;??\ _€_-;_-@_-">
                  <c:v>40028.126846152998</c:v>
                </c:pt>
                <c:pt idx="117" formatCode="_-* #,##0\ _€_-;\-* #,##0\ _€_-;_-* &quot;-&quot;??\ _€_-;_-@_-">
                  <c:v>44305.560825358072</c:v>
                </c:pt>
                <c:pt idx="118" formatCode="_-* #,##0\ _€_-;\-* #,##0\ _€_-;_-* &quot;-&quot;??\ _€_-;_-@_-">
                  <c:v>42966.006342928755</c:v>
                </c:pt>
                <c:pt idx="119" formatCode="_-* #,##0\ _€_-;\-* #,##0\ _€_-;_-* &quot;-&quot;??\ _€_-;_-@_-">
                  <c:v>40418.181090418111</c:v>
                </c:pt>
                <c:pt idx="120" formatCode="_-* #,##0\ _€_-;\-* #,##0\ _€_-;_-* &quot;-&quot;??\ _€_-;_-@_-">
                  <c:v>42835.61030196803</c:v>
                </c:pt>
                <c:pt idx="121" formatCode="_-* #,##0\ _€_-;\-* #,##0\ _€_-;_-* &quot;-&quot;??\ _€_-;_-@_-">
                  <c:v>43010.32589884066</c:v>
                </c:pt>
                <c:pt idx="122" formatCode="_-* #,##0\ _€_-;\-* #,##0\ _€_-;_-* &quot;-&quot;??\ _€_-;_-@_-">
                  <c:v>42954.667556758221</c:v>
                </c:pt>
                <c:pt idx="123" formatCode="_-* #,##0\ _€_-;\-* #,##0\ _€_-;_-* &quot;-&quot;??\ _€_-;_-@_-">
                  <c:v>42404.736427489115</c:v>
                </c:pt>
                <c:pt idx="124" formatCode="_-* #,##0\ _€_-;\-* #,##0\ _€_-;_-* &quot;-&quot;??\ _€_-;_-@_-">
                  <c:v>37162.815580868446</c:v>
                </c:pt>
                <c:pt idx="125" formatCode="_-* #,##0\ _€_-;\-* #,##0\ _€_-;_-* &quot;-&quot;??\ _€_-;_-@_-">
                  <c:v>42188.241307293407</c:v>
                </c:pt>
                <c:pt idx="126" formatCode="_-* #,##0\ _€_-;\-* #,##0\ _€_-;_-* &quot;-&quot;??\ _€_-;_-@_-">
                  <c:v>41601.950366617995</c:v>
                </c:pt>
                <c:pt idx="127" formatCode="_-* #,##0\ _€_-;\-* #,##0\ _€_-;_-* &quot;-&quot;??\ _€_-;_-@_-">
                  <c:v>43405.95124634399</c:v>
                </c:pt>
                <c:pt idx="128" formatCode="_-* #,##0\ _€_-;\-* #,##0\ _€_-;_-* &quot;-&quot;??\ _€_-;_-@_-">
                  <c:v>41501.035169700532</c:v>
                </c:pt>
                <c:pt idx="129" formatCode="_-* #,##0\ _€_-;\-* #,##0\ _€_-;_-* &quot;-&quot;??\ _€_-;_-@_-">
                  <c:v>46578.715059952308</c:v>
                </c:pt>
                <c:pt idx="130" formatCode="_-* #,##0\ _€_-;\-* #,##0\ _€_-;_-* &quot;-&quot;??\ _€_-;_-@_-">
                  <c:v>43661.073935180189</c:v>
                </c:pt>
                <c:pt idx="131" formatCode="_-* #,##0\ _€_-;\-* #,##0\ _€_-;_-* &quot;-&quot;??\ _€_-;_-@_-">
                  <c:v>36542.583977342256</c:v>
                </c:pt>
                <c:pt idx="132" formatCode="_-* #,##0\ _€_-;\-* #,##0\ _€_-;_-* &quot;-&quot;??\ _€_-;_-@_-">
                  <c:v>43997.835884443972</c:v>
                </c:pt>
                <c:pt idx="133" formatCode="_-* #,##0\ _€_-;\-* #,##0\ _€_-;_-* &quot;-&quot;??\ _€_-;_-@_-">
                  <c:v>42729.145866841624</c:v>
                </c:pt>
                <c:pt idx="134" formatCode="_-* #,##0\ _€_-;\-* #,##0\ _€_-;_-* &quot;-&quot;??\ _€_-;_-@_-">
                  <c:v>40251.500933711744</c:v>
                </c:pt>
                <c:pt idx="135" formatCode="_-* #,##0\ _€_-;\-* #,##0\ _€_-;_-* &quot;-&quot;??\ _€_-;_-@_-">
                  <c:v>44081.742902105609</c:v>
                </c:pt>
                <c:pt idx="136" formatCode="_-* #,##0\ _€_-;\-* #,##0\ _€_-;_-* &quot;-&quot;??\ _€_-;_-@_-">
                  <c:v>48192.052888910759</c:v>
                </c:pt>
                <c:pt idx="137" formatCode="_-* #,##0\ _€_-;\-* #,##0\ _€_-;_-* &quot;-&quot;??\ _€_-;_-@_-">
                  <c:v>43520.155113353147</c:v>
                </c:pt>
                <c:pt idx="138" formatCode="_-* #,##0\ _€_-;\-* #,##0\ _€_-;_-* &quot;-&quot;??\ _€_-;_-@_-">
                  <c:v>45884.60990321463</c:v>
                </c:pt>
                <c:pt idx="139" formatCode="_-* #,##0\ _€_-;\-* #,##0\ _€_-;_-* &quot;-&quot;??\ _€_-;_-@_-">
                  <c:v>47758.911257197775</c:v>
                </c:pt>
                <c:pt idx="140" formatCode="_-* #,##0\ _€_-;\-* #,##0\ _€_-;_-* &quot;-&quot;??\ _€_-;_-@_-">
                  <c:v>41869.545720241716</c:v>
                </c:pt>
                <c:pt idx="141" formatCode="_-* #,##0\ _€_-;\-* #,##0\ _€_-;_-* &quot;-&quot;??\ _€_-;_-@_-">
                  <c:v>43146.566850589137</c:v>
                </c:pt>
                <c:pt idx="142" formatCode="_-* #,##0\ _€_-;\-* #,##0\ _€_-;_-* &quot;-&quot;??\ _€_-;_-@_-">
                  <c:v>47995.891888161183</c:v>
                </c:pt>
                <c:pt idx="143" formatCode="_-* #,##0\ _€_-;\-* #,##0\ _€_-;_-* &quot;-&quot;??\ _€_-;_-@_-">
                  <c:v>41860.474691305288</c:v>
                </c:pt>
                <c:pt idx="144" formatCode="_-* #,##0\ _€_-;\-* #,##0\ _€_-;_-* &quot;-&quot;??\ _€_-;_-@_-">
                  <c:v>45610.211277888651</c:v>
                </c:pt>
                <c:pt idx="145" formatCode="_-* #,##0\ _€_-;\-* #,##0\ _€_-;_-* &quot;-&quot;??\ _€_-;_-@_-">
                  <c:v>39064.183930898849</c:v>
                </c:pt>
              </c:numCache>
            </c:numRef>
          </c:val>
          <c:smooth val="0"/>
          <c:extLst>
            <c:ext xmlns:c16="http://schemas.microsoft.com/office/drawing/2014/chart" uri="{C3380CC4-5D6E-409C-BE32-E72D297353CC}">
              <c16:uniqueId val="{00000003-8726-47C6-B2D5-EDD94BADD2F9}"/>
            </c:ext>
          </c:extLst>
        </c:ser>
        <c:dLbls>
          <c:showLegendKey val="0"/>
          <c:showVal val="0"/>
          <c:showCatName val="0"/>
          <c:showSerName val="0"/>
          <c:showPercent val="0"/>
          <c:showBubbleSize val="0"/>
        </c:dLbls>
        <c:smooth val="0"/>
        <c:axId val="722513232"/>
        <c:axId val="722513560"/>
      </c:lineChart>
      <c:catAx>
        <c:axId val="72251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560"/>
        <c:crosses val="autoZero"/>
        <c:auto val="1"/>
        <c:lblAlgn val="ctr"/>
        <c:lblOffset val="100"/>
        <c:tickLblSkip val="5"/>
        <c:noMultiLvlLbl val="0"/>
      </c:catAx>
      <c:valAx>
        <c:axId val="7225135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Hidro A - RCP 8.5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lineChart>
        <c:grouping val="standard"/>
        <c:varyColors val="0"/>
        <c:ser>
          <c:idx val="1"/>
          <c:order val="0"/>
          <c:tx>
            <c:v>Producción histórica</c:v>
          </c:tx>
          <c:spPr>
            <a:ln w="28575" cap="rnd">
              <a:solidFill>
                <a:schemeClr val="bg2">
                  <a:lumMod val="50000"/>
                </a:schemeClr>
              </a:solidFill>
              <a:round/>
            </a:ln>
            <a:effectLst/>
          </c:spPr>
          <c:marker>
            <c:symbol val="none"/>
          </c:marker>
          <c:trendline>
            <c:spPr>
              <a:ln w="19050" cap="rnd">
                <a:solidFill>
                  <a:schemeClr val="bg2">
                    <a:lumMod val="50000"/>
                  </a:schemeClr>
                </a:solidFill>
                <a:prstDash val="sysDot"/>
              </a:ln>
              <a:effectLst/>
            </c:spPr>
            <c:trendlineType val="linear"/>
            <c:dispRSqr val="0"/>
            <c:dispEq val="0"/>
          </c:trendline>
          <c:cat>
            <c:numRef>
              <c:f>Resultados!$A$9:$A$154</c:f>
              <c:numCache>
                <c:formatCode>General</c:formatCode>
                <c:ptCount val="146"/>
                <c:pt idx="0">
                  <c:v>1955</c:v>
                </c:pt>
                <c:pt idx="1">
                  <c:v>1956</c:v>
                </c:pt>
                <c:pt idx="2">
                  <c:v>1957</c:v>
                </c:pt>
                <c:pt idx="3">
                  <c:v>1958</c:v>
                </c:pt>
                <c:pt idx="4">
                  <c:v>1959</c:v>
                </c:pt>
                <c:pt idx="5">
                  <c:v>1960</c:v>
                </c:pt>
                <c:pt idx="6">
                  <c:v>1961</c:v>
                </c:pt>
                <c:pt idx="7">
                  <c:v>1962</c:v>
                </c:pt>
                <c:pt idx="8">
                  <c:v>1963</c:v>
                </c:pt>
                <c:pt idx="9">
                  <c:v>1964</c:v>
                </c:pt>
                <c:pt idx="10">
                  <c:v>1965</c:v>
                </c:pt>
                <c:pt idx="11">
                  <c:v>1966</c:v>
                </c:pt>
                <c:pt idx="12">
                  <c:v>1967</c:v>
                </c:pt>
                <c:pt idx="13">
                  <c:v>1968</c:v>
                </c:pt>
                <c:pt idx="14">
                  <c:v>1969</c:v>
                </c:pt>
                <c:pt idx="15">
                  <c:v>1970</c:v>
                </c:pt>
                <c:pt idx="16">
                  <c:v>1971</c:v>
                </c:pt>
                <c:pt idx="17">
                  <c:v>1972</c:v>
                </c:pt>
                <c:pt idx="18">
                  <c:v>1973</c:v>
                </c:pt>
                <c:pt idx="19">
                  <c:v>1974</c:v>
                </c:pt>
                <c:pt idx="20">
                  <c:v>1975</c:v>
                </c:pt>
                <c:pt idx="21">
                  <c:v>1976</c:v>
                </c:pt>
                <c:pt idx="22">
                  <c:v>1977</c:v>
                </c:pt>
                <c:pt idx="23">
                  <c:v>1978</c:v>
                </c:pt>
                <c:pt idx="24">
                  <c:v>1979</c:v>
                </c:pt>
                <c:pt idx="25">
                  <c:v>1980</c:v>
                </c:pt>
                <c:pt idx="26">
                  <c:v>1981</c:v>
                </c:pt>
                <c:pt idx="27">
                  <c:v>1982</c:v>
                </c:pt>
                <c:pt idx="28">
                  <c:v>1983</c:v>
                </c:pt>
                <c:pt idx="29">
                  <c:v>1984</c:v>
                </c:pt>
                <c:pt idx="30">
                  <c:v>1985</c:v>
                </c:pt>
                <c:pt idx="31">
                  <c:v>1986</c:v>
                </c:pt>
                <c:pt idx="32">
                  <c:v>1987</c:v>
                </c:pt>
                <c:pt idx="33">
                  <c:v>1988</c:v>
                </c:pt>
                <c:pt idx="34">
                  <c:v>1989</c:v>
                </c:pt>
                <c:pt idx="35">
                  <c:v>1990</c:v>
                </c:pt>
                <c:pt idx="36">
                  <c:v>1991</c:v>
                </c:pt>
                <c:pt idx="37">
                  <c:v>1992</c:v>
                </c:pt>
                <c:pt idx="38">
                  <c:v>1993</c:v>
                </c:pt>
                <c:pt idx="39">
                  <c:v>1994</c:v>
                </c:pt>
                <c:pt idx="40">
                  <c:v>1995</c:v>
                </c:pt>
                <c:pt idx="41">
                  <c:v>1996</c:v>
                </c:pt>
                <c:pt idx="42">
                  <c:v>1997</c:v>
                </c:pt>
                <c:pt idx="43">
                  <c:v>1998</c:v>
                </c:pt>
                <c:pt idx="44">
                  <c:v>1999</c:v>
                </c:pt>
                <c:pt idx="45">
                  <c:v>2000</c:v>
                </c:pt>
                <c:pt idx="46">
                  <c:v>2001</c:v>
                </c:pt>
                <c:pt idx="47">
                  <c:v>2002</c:v>
                </c:pt>
                <c:pt idx="48">
                  <c:v>2003</c:v>
                </c:pt>
                <c:pt idx="49">
                  <c:v>2004</c:v>
                </c:pt>
                <c:pt idx="50">
                  <c:v>2005</c:v>
                </c:pt>
                <c:pt idx="51">
                  <c:v>2006</c:v>
                </c:pt>
                <c:pt idx="52">
                  <c:v>2007</c:v>
                </c:pt>
                <c:pt idx="53">
                  <c:v>2008</c:v>
                </c:pt>
                <c:pt idx="54">
                  <c:v>2009</c:v>
                </c:pt>
                <c:pt idx="55">
                  <c:v>2010</c:v>
                </c:pt>
                <c:pt idx="56">
                  <c:v>2011</c:v>
                </c:pt>
                <c:pt idx="57">
                  <c:v>2012</c:v>
                </c:pt>
                <c:pt idx="58">
                  <c:v>2013</c:v>
                </c:pt>
                <c:pt idx="59">
                  <c:v>2014</c:v>
                </c:pt>
                <c:pt idx="60">
                  <c:v>2015</c:v>
                </c:pt>
                <c:pt idx="61">
                  <c:v>2016</c:v>
                </c:pt>
                <c:pt idx="62">
                  <c:v>2017</c:v>
                </c:pt>
                <c:pt idx="63">
                  <c:v>2018</c:v>
                </c:pt>
                <c:pt idx="64">
                  <c:v>2019</c:v>
                </c:pt>
                <c:pt idx="65">
                  <c:v>2020</c:v>
                </c:pt>
                <c:pt idx="66">
                  <c:v>2021</c:v>
                </c:pt>
                <c:pt idx="67">
                  <c:v>2022</c:v>
                </c:pt>
                <c:pt idx="68">
                  <c:v>2023</c:v>
                </c:pt>
                <c:pt idx="69">
                  <c:v>2024</c:v>
                </c:pt>
                <c:pt idx="70">
                  <c:v>2025</c:v>
                </c:pt>
                <c:pt idx="71">
                  <c:v>2026</c:v>
                </c:pt>
                <c:pt idx="72">
                  <c:v>2027</c:v>
                </c:pt>
                <c:pt idx="73">
                  <c:v>2028</c:v>
                </c:pt>
                <c:pt idx="74">
                  <c:v>2029</c:v>
                </c:pt>
                <c:pt idx="75">
                  <c:v>2030</c:v>
                </c:pt>
                <c:pt idx="76">
                  <c:v>2031</c:v>
                </c:pt>
                <c:pt idx="77">
                  <c:v>2032</c:v>
                </c:pt>
                <c:pt idx="78">
                  <c:v>2033</c:v>
                </c:pt>
                <c:pt idx="79">
                  <c:v>2034</c:v>
                </c:pt>
                <c:pt idx="80">
                  <c:v>2035</c:v>
                </c:pt>
                <c:pt idx="81">
                  <c:v>2036</c:v>
                </c:pt>
                <c:pt idx="82">
                  <c:v>2037</c:v>
                </c:pt>
                <c:pt idx="83">
                  <c:v>2038</c:v>
                </c:pt>
                <c:pt idx="84">
                  <c:v>2039</c:v>
                </c:pt>
                <c:pt idx="85">
                  <c:v>2040</c:v>
                </c:pt>
                <c:pt idx="86">
                  <c:v>2041</c:v>
                </c:pt>
                <c:pt idx="87">
                  <c:v>2042</c:v>
                </c:pt>
                <c:pt idx="88">
                  <c:v>2043</c:v>
                </c:pt>
                <c:pt idx="89">
                  <c:v>2044</c:v>
                </c:pt>
                <c:pt idx="90">
                  <c:v>2045</c:v>
                </c:pt>
                <c:pt idx="91">
                  <c:v>2046</c:v>
                </c:pt>
                <c:pt idx="92">
                  <c:v>2047</c:v>
                </c:pt>
                <c:pt idx="93">
                  <c:v>2048</c:v>
                </c:pt>
                <c:pt idx="94">
                  <c:v>2049</c:v>
                </c:pt>
                <c:pt idx="95">
                  <c:v>2050</c:v>
                </c:pt>
                <c:pt idx="96">
                  <c:v>2051</c:v>
                </c:pt>
                <c:pt idx="97">
                  <c:v>2052</c:v>
                </c:pt>
                <c:pt idx="98">
                  <c:v>2053</c:v>
                </c:pt>
                <c:pt idx="99">
                  <c:v>2054</c:v>
                </c:pt>
                <c:pt idx="100">
                  <c:v>2055</c:v>
                </c:pt>
                <c:pt idx="101">
                  <c:v>2056</c:v>
                </c:pt>
                <c:pt idx="102">
                  <c:v>2057</c:v>
                </c:pt>
                <c:pt idx="103">
                  <c:v>2058</c:v>
                </c:pt>
                <c:pt idx="104">
                  <c:v>2059</c:v>
                </c:pt>
                <c:pt idx="105">
                  <c:v>2060</c:v>
                </c:pt>
                <c:pt idx="106">
                  <c:v>2061</c:v>
                </c:pt>
                <c:pt idx="107">
                  <c:v>2062</c:v>
                </c:pt>
                <c:pt idx="108">
                  <c:v>2063</c:v>
                </c:pt>
                <c:pt idx="109">
                  <c:v>2064</c:v>
                </c:pt>
                <c:pt idx="110">
                  <c:v>2065</c:v>
                </c:pt>
                <c:pt idx="111">
                  <c:v>2066</c:v>
                </c:pt>
                <c:pt idx="112">
                  <c:v>2067</c:v>
                </c:pt>
                <c:pt idx="113">
                  <c:v>2068</c:v>
                </c:pt>
                <c:pt idx="114">
                  <c:v>2069</c:v>
                </c:pt>
                <c:pt idx="115">
                  <c:v>2070</c:v>
                </c:pt>
                <c:pt idx="116">
                  <c:v>2071</c:v>
                </c:pt>
                <c:pt idx="117">
                  <c:v>2072</c:v>
                </c:pt>
                <c:pt idx="118">
                  <c:v>2073</c:v>
                </c:pt>
                <c:pt idx="119">
                  <c:v>2074</c:v>
                </c:pt>
                <c:pt idx="120">
                  <c:v>2075</c:v>
                </c:pt>
                <c:pt idx="121">
                  <c:v>2076</c:v>
                </c:pt>
                <c:pt idx="122">
                  <c:v>2077</c:v>
                </c:pt>
                <c:pt idx="123">
                  <c:v>2078</c:v>
                </c:pt>
                <c:pt idx="124">
                  <c:v>2079</c:v>
                </c:pt>
                <c:pt idx="125">
                  <c:v>2080</c:v>
                </c:pt>
                <c:pt idx="126">
                  <c:v>2081</c:v>
                </c:pt>
                <c:pt idx="127">
                  <c:v>2082</c:v>
                </c:pt>
                <c:pt idx="128">
                  <c:v>2083</c:v>
                </c:pt>
                <c:pt idx="129">
                  <c:v>2084</c:v>
                </c:pt>
                <c:pt idx="130">
                  <c:v>2085</c:v>
                </c:pt>
                <c:pt idx="131">
                  <c:v>2086</c:v>
                </c:pt>
                <c:pt idx="132">
                  <c:v>2087</c:v>
                </c:pt>
                <c:pt idx="133">
                  <c:v>2088</c:v>
                </c:pt>
                <c:pt idx="134">
                  <c:v>2089</c:v>
                </c:pt>
                <c:pt idx="135">
                  <c:v>2090</c:v>
                </c:pt>
                <c:pt idx="136">
                  <c:v>2091</c:v>
                </c:pt>
                <c:pt idx="137">
                  <c:v>2092</c:v>
                </c:pt>
                <c:pt idx="138">
                  <c:v>2093</c:v>
                </c:pt>
                <c:pt idx="139">
                  <c:v>2094</c:v>
                </c:pt>
                <c:pt idx="140">
                  <c:v>2095</c:v>
                </c:pt>
                <c:pt idx="141">
                  <c:v>2096</c:v>
                </c:pt>
                <c:pt idx="142">
                  <c:v>2097</c:v>
                </c:pt>
                <c:pt idx="143">
                  <c:v>2098</c:v>
                </c:pt>
                <c:pt idx="144">
                  <c:v>2099</c:v>
                </c:pt>
                <c:pt idx="145">
                  <c:v>2100</c:v>
                </c:pt>
              </c:numCache>
            </c:numRef>
          </c:cat>
          <c:val>
            <c:numRef>
              <c:f>Resultados!$D$9:$D$154</c:f>
              <c:numCache>
                <c:formatCode>_-* #,##0\ _€_-;\-* #,##0\ _€_-;_-* "-"??\ _€_-;_-@_-</c:formatCode>
                <c:ptCount val="146"/>
                <c:pt idx="0">
                  <c:v>34931</c:v>
                </c:pt>
                <c:pt idx="1">
                  <c:v>54081</c:v>
                </c:pt>
                <c:pt idx="2">
                  <c:v>35458</c:v>
                </c:pt>
                <c:pt idx="3">
                  <c:v>59983</c:v>
                </c:pt>
                <c:pt idx="4">
                  <c:v>63768</c:v>
                </c:pt>
                <c:pt idx="5">
                  <c:v>68023</c:v>
                </c:pt>
                <c:pt idx="6">
                  <c:v>78410</c:v>
                </c:pt>
                <c:pt idx="7">
                  <c:v>58434</c:v>
                </c:pt>
                <c:pt idx="8">
                  <c:v>68909</c:v>
                </c:pt>
                <c:pt idx="9">
                  <c:v>53773</c:v>
                </c:pt>
                <c:pt idx="10">
                  <c:v>54413</c:v>
                </c:pt>
                <c:pt idx="11">
                  <c:v>69145</c:v>
                </c:pt>
                <c:pt idx="12">
                  <c:v>47375</c:v>
                </c:pt>
                <c:pt idx="13">
                  <c:v>58553</c:v>
                </c:pt>
                <c:pt idx="14">
                  <c:v>52014</c:v>
                </c:pt>
                <c:pt idx="15">
                  <c:v>52548</c:v>
                </c:pt>
                <c:pt idx="16">
                  <c:v>44650</c:v>
                </c:pt>
                <c:pt idx="17">
                  <c:v>46105</c:v>
                </c:pt>
                <c:pt idx="18">
                  <c:v>56378</c:v>
                </c:pt>
                <c:pt idx="19">
                  <c:v>32986</c:v>
                </c:pt>
                <c:pt idx="20">
                  <c:v>75064</c:v>
                </c:pt>
                <c:pt idx="21">
                  <c:v>30937</c:v>
                </c:pt>
                <c:pt idx="22">
                  <c:v>61173</c:v>
                </c:pt>
                <c:pt idx="23">
                  <c:v>73772</c:v>
                </c:pt>
                <c:pt idx="24">
                  <c:v>63711</c:v>
                </c:pt>
                <c:pt idx="25">
                  <c:v>54360</c:v>
                </c:pt>
                <c:pt idx="26">
                  <c:v>57340</c:v>
                </c:pt>
                <c:pt idx="27">
                  <c:v>75406</c:v>
                </c:pt>
                <c:pt idx="28">
                  <c:v>65118</c:v>
                </c:pt>
                <c:pt idx="29">
                  <c:v>37643</c:v>
                </c:pt>
                <c:pt idx="30">
                  <c:v>62958</c:v>
                </c:pt>
                <c:pt idx="31">
                  <c:v>52315</c:v>
                </c:pt>
                <c:pt idx="32">
                  <c:v>54029</c:v>
                </c:pt>
                <c:pt idx="33">
                  <c:v>68477</c:v>
                </c:pt>
                <c:pt idx="34">
                  <c:v>37123</c:v>
                </c:pt>
                <c:pt idx="35">
                  <c:v>35372</c:v>
                </c:pt>
                <c:pt idx="36">
                  <c:v>54332</c:v>
                </c:pt>
                <c:pt idx="37">
                  <c:v>48658</c:v>
                </c:pt>
                <c:pt idx="38">
                  <c:v>68674</c:v>
                </c:pt>
                <c:pt idx="39">
                  <c:v>62761</c:v>
                </c:pt>
                <c:pt idx="40">
                  <c:v>49494</c:v>
                </c:pt>
                <c:pt idx="41">
                  <c:v>48889</c:v>
                </c:pt>
                <c:pt idx="42">
                  <c:v>57968</c:v>
                </c:pt>
                <c:pt idx="43">
                  <c:v>58237</c:v>
                </c:pt>
                <c:pt idx="44">
                  <c:v>49021</c:v>
                </c:pt>
                <c:pt idx="45">
                  <c:v>45463.55</c:v>
                </c:pt>
                <c:pt idx="46">
                  <c:v>67040.887000000002</c:v>
                </c:pt>
                <c:pt idx="47">
                  <c:v>32738.588999999996</c:v>
                </c:pt>
                <c:pt idx="48">
                  <c:v>62331.222000000009</c:v>
                </c:pt>
                <c:pt idx="49">
                  <c:v>66074.600999999995</c:v>
                </c:pt>
                <c:pt idx="50">
                  <c:v>46085.681000000004</c:v>
                </c:pt>
                <c:pt idx="51">
                  <c:v>39909.413</c:v>
                </c:pt>
                <c:pt idx="52">
                  <c:v>47000.347999999991</c:v>
                </c:pt>
                <c:pt idx="53">
                  <c:v>52122.393000000004</c:v>
                </c:pt>
                <c:pt idx="54">
                  <c:v>50695</c:v>
                </c:pt>
                <c:pt idx="55">
                  <c:v>50957.713000000003</c:v>
                </c:pt>
                <c:pt idx="56">
                  <c:v>50957.713000000003</c:v>
                </c:pt>
                <c:pt idx="57">
                  <c:v>36376.870000000003</c:v>
                </c:pt>
                <c:pt idx="58">
                  <c:v>82182.910999999993</c:v>
                </c:pt>
                <c:pt idx="59">
                  <c:v>70277.097000000009</c:v>
                </c:pt>
                <c:pt idx="60">
                  <c:v>48718.298999999999</c:v>
                </c:pt>
                <c:pt idx="61">
                  <c:v>42674.211000000003</c:v>
                </c:pt>
                <c:pt idx="62">
                  <c:v>30427.411999999997</c:v>
                </c:pt>
              </c:numCache>
            </c:numRef>
          </c:val>
          <c:smooth val="0"/>
          <c:extLst>
            <c:ext xmlns:c16="http://schemas.microsoft.com/office/drawing/2014/chart" uri="{C3380CC4-5D6E-409C-BE32-E72D297353CC}">
              <c16:uniqueId val="{00000001-5BD6-49FB-98A2-BEDCFBB98637}"/>
            </c:ext>
          </c:extLst>
        </c:ser>
        <c:ser>
          <c:idx val="2"/>
          <c:order val="1"/>
          <c:tx>
            <c:v>Producción modelada</c:v>
          </c:tx>
          <c:spPr>
            <a:ln w="28575" cap="rnd">
              <a:solidFill>
                <a:schemeClr val="accent2"/>
              </a:solidFill>
              <a:round/>
            </a:ln>
            <a:effectLst/>
          </c:spPr>
          <c:marker>
            <c:symbol val="none"/>
          </c:marker>
          <c:trendline>
            <c:spPr>
              <a:ln w="19050" cap="rnd">
                <a:solidFill>
                  <a:schemeClr val="accent2">
                    <a:lumMod val="75000"/>
                  </a:schemeClr>
                </a:solidFill>
                <a:prstDash val="sysDot"/>
              </a:ln>
              <a:effectLst/>
            </c:spPr>
            <c:trendlineType val="linear"/>
            <c:dispRSqr val="0"/>
            <c:dispEq val="0"/>
          </c:trendline>
          <c:cat>
            <c:numRef>
              <c:f>Resultados!$A$9:$A$154</c:f>
              <c:numCache>
                <c:formatCode>General</c:formatCode>
                <c:ptCount val="146"/>
                <c:pt idx="0">
                  <c:v>1955</c:v>
                </c:pt>
                <c:pt idx="1">
                  <c:v>1956</c:v>
                </c:pt>
                <c:pt idx="2">
                  <c:v>1957</c:v>
                </c:pt>
                <c:pt idx="3">
                  <c:v>1958</c:v>
                </c:pt>
                <c:pt idx="4">
                  <c:v>1959</c:v>
                </c:pt>
                <c:pt idx="5">
                  <c:v>1960</c:v>
                </c:pt>
                <c:pt idx="6">
                  <c:v>1961</c:v>
                </c:pt>
                <c:pt idx="7">
                  <c:v>1962</c:v>
                </c:pt>
                <c:pt idx="8">
                  <c:v>1963</c:v>
                </c:pt>
                <c:pt idx="9">
                  <c:v>1964</c:v>
                </c:pt>
                <c:pt idx="10">
                  <c:v>1965</c:v>
                </c:pt>
                <c:pt idx="11">
                  <c:v>1966</c:v>
                </c:pt>
                <c:pt idx="12">
                  <c:v>1967</c:v>
                </c:pt>
                <c:pt idx="13">
                  <c:v>1968</c:v>
                </c:pt>
                <c:pt idx="14">
                  <c:v>1969</c:v>
                </c:pt>
                <c:pt idx="15">
                  <c:v>1970</c:v>
                </c:pt>
                <c:pt idx="16">
                  <c:v>1971</c:v>
                </c:pt>
                <c:pt idx="17">
                  <c:v>1972</c:v>
                </c:pt>
                <c:pt idx="18">
                  <c:v>1973</c:v>
                </c:pt>
                <c:pt idx="19">
                  <c:v>1974</c:v>
                </c:pt>
                <c:pt idx="20">
                  <c:v>1975</c:v>
                </c:pt>
                <c:pt idx="21">
                  <c:v>1976</c:v>
                </c:pt>
                <c:pt idx="22">
                  <c:v>1977</c:v>
                </c:pt>
                <c:pt idx="23">
                  <c:v>1978</c:v>
                </c:pt>
                <c:pt idx="24">
                  <c:v>1979</c:v>
                </c:pt>
                <c:pt idx="25">
                  <c:v>1980</c:v>
                </c:pt>
                <c:pt idx="26">
                  <c:v>1981</c:v>
                </c:pt>
                <c:pt idx="27">
                  <c:v>1982</c:v>
                </c:pt>
                <c:pt idx="28">
                  <c:v>1983</c:v>
                </c:pt>
                <c:pt idx="29">
                  <c:v>1984</c:v>
                </c:pt>
                <c:pt idx="30">
                  <c:v>1985</c:v>
                </c:pt>
                <c:pt idx="31">
                  <c:v>1986</c:v>
                </c:pt>
                <c:pt idx="32">
                  <c:v>1987</c:v>
                </c:pt>
                <c:pt idx="33">
                  <c:v>1988</c:v>
                </c:pt>
                <c:pt idx="34">
                  <c:v>1989</c:v>
                </c:pt>
                <c:pt idx="35">
                  <c:v>1990</c:v>
                </c:pt>
                <c:pt idx="36">
                  <c:v>1991</c:v>
                </c:pt>
                <c:pt idx="37">
                  <c:v>1992</c:v>
                </c:pt>
                <c:pt idx="38">
                  <c:v>1993</c:v>
                </c:pt>
                <c:pt idx="39">
                  <c:v>1994</c:v>
                </c:pt>
                <c:pt idx="40">
                  <c:v>1995</c:v>
                </c:pt>
                <c:pt idx="41">
                  <c:v>1996</c:v>
                </c:pt>
                <c:pt idx="42">
                  <c:v>1997</c:v>
                </c:pt>
                <c:pt idx="43">
                  <c:v>1998</c:v>
                </c:pt>
                <c:pt idx="44">
                  <c:v>1999</c:v>
                </c:pt>
                <c:pt idx="45">
                  <c:v>2000</c:v>
                </c:pt>
                <c:pt idx="46">
                  <c:v>2001</c:v>
                </c:pt>
                <c:pt idx="47">
                  <c:v>2002</c:v>
                </c:pt>
                <c:pt idx="48">
                  <c:v>2003</c:v>
                </c:pt>
                <c:pt idx="49">
                  <c:v>2004</c:v>
                </c:pt>
                <c:pt idx="50">
                  <c:v>2005</c:v>
                </c:pt>
                <c:pt idx="51">
                  <c:v>2006</c:v>
                </c:pt>
                <c:pt idx="52">
                  <c:v>2007</c:v>
                </c:pt>
                <c:pt idx="53">
                  <c:v>2008</c:v>
                </c:pt>
                <c:pt idx="54">
                  <c:v>2009</c:v>
                </c:pt>
                <c:pt idx="55">
                  <c:v>2010</c:v>
                </c:pt>
                <c:pt idx="56">
                  <c:v>2011</c:v>
                </c:pt>
                <c:pt idx="57">
                  <c:v>2012</c:v>
                </c:pt>
                <c:pt idx="58">
                  <c:v>2013</c:v>
                </c:pt>
                <c:pt idx="59">
                  <c:v>2014</c:v>
                </c:pt>
                <c:pt idx="60">
                  <c:v>2015</c:v>
                </c:pt>
                <c:pt idx="61">
                  <c:v>2016</c:v>
                </c:pt>
                <c:pt idx="62">
                  <c:v>2017</c:v>
                </c:pt>
                <c:pt idx="63">
                  <c:v>2018</c:v>
                </c:pt>
                <c:pt idx="64">
                  <c:v>2019</c:v>
                </c:pt>
                <c:pt idx="65">
                  <c:v>2020</c:v>
                </c:pt>
                <c:pt idx="66">
                  <c:v>2021</c:v>
                </c:pt>
                <c:pt idx="67">
                  <c:v>2022</c:v>
                </c:pt>
                <c:pt idx="68">
                  <c:v>2023</c:v>
                </c:pt>
                <c:pt idx="69">
                  <c:v>2024</c:v>
                </c:pt>
                <c:pt idx="70">
                  <c:v>2025</c:v>
                </c:pt>
                <c:pt idx="71">
                  <c:v>2026</c:v>
                </c:pt>
                <c:pt idx="72">
                  <c:v>2027</c:v>
                </c:pt>
                <c:pt idx="73">
                  <c:v>2028</c:v>
                </c:pt>
                <c:pt idx="74">
                  <c:v>2029</c:v>
                </c:pt>
                <c:pt idx="75">
                  <c:v>2030</c:v>
                </c:pt>
                <c:pt idx="76">
                  <c:v>2031</c:v>
                </c:pt>
                <c:pt idx="77">
                  <c:v>2032</c:v>
                </c:pt>
                <c:pt idx="78">
                  <c:v>2033</c:v>
                </c:pt>
                <c:pt idx="79">
                  <c:v>2034</c:v>
                </c:pt>
                <c:pt idx="80">
                  <c:v>2035</c:v>
                </c:pt>
                <c:pt idx="81">
                  <c:v>2036</c:v>
                </c:pt>
                <c:pt idx="82">
                  <c:v>2037</c:v>
                </c:pt>
                <c:pt idx="83">
                  <c:v>2038</c:v>
                </c:pt>
                <c:pt idx="84">
                  <c:v>2039</c:v>
                </c:pt>
                <c:pt idx="85">
                  <c:v>2040</c:v>
                </c:pt>
                <c:pt idx="86">
                  <c:v>2041</c:v>
                </c:pt>
                <c:pt idx="87">
                  <c:v>2042</c:v>
                </c:pt>
                <c:pt idx="88">
                  <c:v>2043</c:v>
                </c:pt>
                <c:pt idx="89">
                  <c:v>2044</c:v>
                </c:pt>
                <c:pt idx="90">
                  <c:v>2045</c:v>
                </c:pt>
                <c:pt idx="91">
                  <c:v>2046</c:v>
                </c:pt>
                <c:pt idx="92">
                  <c:v>2047</c:v>
                </c:pt>
                <c:pt idx="93">
                  <c:v>2048</c:v>
                </c:pt>
                <c:pt idx="94">
                  <c:v>2049</c:v>
                </c:pt>
                <c:pt idx="95">
                  <c:v>2050</c:v>
                </c:pt>
                <c:pt idx="96">
                  <c:v>2051</c:v>
                </c:pt>
                <c:pt idx="97">
                  <c:v>2052</c:v>
                </c:pt>
                <c:pt idx="98">
                  <c:v>2053</c:v>
                </c:pt>
                <c:pt idx="99">
                  <c:v>2054</c:v>
                </c:pt>
                <c:pt idx="100">
                  <c:v>2055</c:v>
                </c:pt>
                <c:pt idx="101">
                  <c:v>2056</c:v>
                </c:pt>
                <c:pt idx="102">
                  <c:v>2057</c:v>
                </c:pt>
                <c:pt idx="103">
                  <c:v>2058</c:v>
                </c:pt>
                <c:pt idx="104">
                  <c:v>2059</c:v>
                </c:pt>
                <c:pt idx="105">
                  <c:v>2060</c:v>
                </c:pt>
                <c:pt idx="106">
                  <c:v>2061</c:v>
                </c:pt>
                <c:pt idx="107">
                  <c:v>2062</c:v>
                </c:pt>
                <c:pt idx="108">
                  <c:v>2063</c:v>
                </c:pt>
                <c:pt idx="109">
                  <c:v>2064</c:v>
                </c:pt>
                <c:pt idx="110">
                  <c:v>2065</c:v>
                </c:pt>
                <c:pt idx="111">
                  <c:v>2066</c:v>
                </c:pt>
                <c:pt idx="112">
                  <c:v>2067</c:v>
                </c:pt>
                <c:pt idx="113">
                  <c:v>2068</c:v>
                </c:pt>
                <c:pt idx="114">
                  <c:v>2069</c:v>
                </c:pt>
                <c:pt idx="115">
                  <c:v>2070</c:v>
                </c:pt>
                <c:pt idx="116">
                  <c:v>2071</c:v>
                </c:pt>
                <c:pt idx="117">
                  <c:v>2072</c:v>
                </c:pt>
                <c:pt idx="118">
                  <c:v>2073</c:v>
                </c:pt>
                <c:pt idx="119">
                  <c:v>2074</c:v>
                </c:pt>
                <c:pt idx="120">
                  <c:v>2075</c:v>
                </c:pt>
                <c:pt idx="121">
                  <c:v>2076</c:v>
                </c:pt>
                <c:pt idx="122">
                  <c:v>2077</c:v>
                </c:pt>
                <c:pt idx="123">
                  <c:v>2078</c:v>
                </c:pt>
                <c:pt idx="124">
                  <c:v>2079</c:v>
                </c:pt>
                <c:pt idx="125">
                  <c:v>2080</c:v>
                </c:pt>
                <c:pt idx="126">
                  <c:v>2081</c:v>
                </c:pt>
                <c:pt idx="127">
                  <c:v>2082</c:v>
                </c:pt>
                <c:pt idx="128">
                  <c:v>2083</c:v>
                </c:pt>
                <c:pt idx="129">
                  <c:v>2084</c:v>
                </c:pt>
                <c:pt idx="130">
                  <c:v>2085</c:v>
                </c:pt>
                <c:pt idx="131">
                  <c:v>2086</c:v>
                </c:pt>
                <c:pt idx="132">
                  <c:v>2087</c:v>
                </c:pt>
                <c:pt idx="133">
                  <c:v>2088</c:v>
                </c:pt>
                <c:pt idx="134">
                  <c:v>2089</c:v>
                </c:pt>
                <c:pt idx="135">
                  <c:v>2090</c:v>
                </c:pt>
                <c:pt idx="136">
                  <c:v>2091</c:v>
                </c:pt>
                <c:pt idx="137">
                  <c:v>2092</c:v>
                </c:pt>
                <c:pt idx="138">
                  <c:v>2093</c:v>
                </c:pt>
                <c:pt idx="139">
                  <c:v>2094</c:v>
                </c:pt>
                <c:pt idx="140">
                  <c:v>2095</c:v>
                </c:pt>
                <c:pt idx="141">
                  <c:v>2096</c:v>
                </c:pt>
                <c:pt idx="142">
                  <c:v>2097</c:v>
                </c:pt>
                <c:pt idx="143">
                  <c:v>2098</c:v>
                </c:pt>
                <c:pt idx="144">
                  <c:v>2099</c:v>
                </c:pt>
                <c:pt idx="145">
                  <c:v>2100</c:v>
                </c:pt>
              </c:numCache>
            </c:numRef>
          </c:cat>
          <c:val>
            <c:numRef>
              <c:f>Resultados!$E$9:$E$154</c:f>
              <c:numCache>
                <c:formatCode>General</c:formatCode>
                <c:ptCount val="146"/>
                <c:pt idx="7" formatCode="_-* #,##0\ _€_-;\-* #,##0\ _€_-;_-* &quot;-&quot;??\ _€_-;_-@_-">
                  <c:v>51650.689612096307</c:v>
                </c:pt>
                <c:pt idx="8" formatCode="_-* #,##0\ _€_-;\-* #,##0\ _€_-;_-* &quot;-&quot;??\ _€_-;_-@_-">
                  <c:v>56711.353056283566</c:v>
                </c:pt>
                <c:pt idx="9" formatCode="_-* #,##0\ _€_-;\-* #,##0\ _€_-;_-* &quot;-&quot;??\ _€_-;_-@_-">
                  <c:v>51450.115341019133</c:v>
                </c:pt>
                <c:pt idx="10" formatCode="_-* #,##0\ _€_-;\-* #,##0\ _€_-;_-* &quot;-&quot;??\ _€_-;_-@_-">
                  <c:v>53996.004653908953</c:v>
                </c:pt>
                <c:pt idx="11" formatCode="_-* #,##0\ _€_-;\-* #,##0\ _€_-;_-* &quot;-&quot;??\ _€_-;_-@_-">
                  <c:v>56201.64146428994</c:v>
                </c:pt>
                <c:pt idx="12" formatCode="_-* #,##0\ _€_-;\-* #,##0\ _€_-;_-* &quot;-&quot;??\ _€_-;_-@_-">
                  <c:v>49271.165001423149</c:v>
                </c:pt>
                <c:pt idx="13" formatCode="_-* #,##0\ _€_-;\-* #,##0\ _€_-;_-* &quot;-&quot;??\ _€_-;_-@_-">
                  <c:v>51008.454249527247</c:v>
                </c:pt>
                <c:pt idx="14" formatCode="_-* #,##0\ _€_-;\-* #,##0\ _€_-;_-* &quot;-&quot;??\ _€_-;_-@_-">
                  <c:v>56480.515083993247</c:v>
                </c:pt>
                <c:pt idx="15" formatCode="_-* #,##0\ _€_-;\-* #,##0\ _€_-;_-* &quot;-&quot;??\ _€_-;_-@_-">
                  <c:v>49260.490413109168</c:v>
                </c:pt>
                <c:pt idx="16" formatCode="_-* #,##0\ _€_-;\-* #,##0\ _€_-;_-* &quot;-&quot;??\ _€_-;_-@_-">
                  <c:v>53673.098357410396</c:v>
                </c:pt>
                <c:pt idx="17" formatCode="_-* #,##0\ _€_-;\-* #,##0\ _€_-;_-* &quot;-&quot;??\ _€_-;_-@_-">
                  <c:v>46182.206008058383</c:v>
                </c:pt>
                <c:pt idx="18" formatCode="_-* #,##0\ _€_-;\-* #,##0\ _€_-;_-* &quot;-&quot;??\ _€_-;_-@_-">
                  <c:v>48213.046434797543</c:v>
                </c:pt>
                <c:pt idx="19" formatCode="_-* #,##0\ _€_-;\-* #,##0\ _€_-;_-* &quot;-&quot;??\ _€_-;_-@_-">
                  <c:v>52877.841528017103</c:v>
                </c:pt>
                <c:pt idx="20" formatCode="_-* #,##0\ _€_-;\-* #,##0\ _€_-;_-* &quot;-&quot;??\ _€_-;_-@_-">
                  <c:v>46865.379660154671</c:v>
                </c:pt>
                <c:pt idx="21" formatCode="_-* #,##0\ _€_-;\-* #,##0\ _€_-;_-* &quot;-&quot;??\ _€_-;_-@_-">
                  <c:v>49819.571976055078</c:v>
                </c:pt>
                <c:pt idx="22" formatCode="_-* #,##0\ _€_-;\-* #,##0\ _€_-;_-* &quot;-&quot;??\ _€_-;_-@_-">
                  <c:v>51303.339751701547</c:v>
                </c:pt>
                <c:pt idx="23" formatCode="_-* #,##0\ _€_-;\-* #,##0\ _€_-;_-* &quot;-&quot;??\ _€_-;_-@_-">
                  <c:v>52671.021379433289</c:v>
                </c:pt>
                <c:pt idx="24" formatCode="_-* #,##0\ _€_-;\-* #,##0\ _€_-;_-* &quot;-&quot;??\ _€_-;_-@_-">
                  <c:v>60451.461936802589</c:v>
                </c:pt>
                <c:pt idx="25" formatCode="_-* #,##0\ _€_-;\-* #,##0\ _€_-;_-* &quot;-&quot;??\ _€_-;_-@_-">
                  <c:v>51550.189606462911</c:v>
                </c:pt>
                <c:pt idx="26" formatCode="_-* #,##0\ _€_-;\-* #,##0\ _€_-;_-* &quot;-&quot;??\ _€_-;_-@_-">
                  <c:v>55351.677369787416</c:v>
                </c:pt>
                <c:pt idx="27" formatCode="_-* #,##0\ _€_-;\-* #,##0\ _€_-;_-* &quot;-&quot;??\ _€_-;_-@_-">
                  <c:v>59490.748988542233</c:v>
                </c:pt>
                <c:pt idx="28" formatCode="_-* #,##0\ _€_-;\-* #,##0\ _€_-;_-* &quot;-&quot;??\ _€_-;_-@_-">
                  <c:v>47104.223573680472</c:v>
                </c:pt>
                <c:pt idx="29" formatCode="_-* #,##0\ _€_-;\-* #,##0\ _€_-;_-* &quot;-&quot;??\ _€_-;_-@_-">
                  <c:v>52352.118053552433</c:v>
                </c:pt>
                <c:pt idx="30" formatCode="_-* #,##0\ _€_-;\-* #,##0\ _€_-;_-* &quot;-&quot;??\ _€_-;_-@_-">
                  <c:v>50561.455863878386</c:v>
                </c:pt>
                <c:pt idx="31" formatCode="_-* #,##0\ _€_-;\-* #,##0\ _€_-;_-* &quot;-&quot;??\ _€_-;_-@_-">
                  <c:v>47563.230871182619</c:v>
                </c:pt>
                <c:pt idx="32" formatCode="_-* #,##0\ _€_-;\-* #,##0\ _€_-;_-* &quot;-&quot;??\ _€_-;_-@_-">
                  <c:v>50408.008656864535</c:v>
                </c:pt>
                <c:pt idx="33" formatCode="_-* #,##0\ _€_-;\-* #,##0\ _€_-;_-* &quot;-&quot;??\ _€_-;_-@_-">
                  <c:v>50821.648954032178</c:v>
                </c:pt>
                <c:pt idx="34" formatCode="_-* #,##0\ _€_-;\-* #,##0\ _€_-;_-* &quot;-&quot;??\ _€_-;_-@_-">
                  <c:v>50548.112628485789</c:v>
                </c:pt>
                <c:pt idx="35" formatCode="_-* #,##0\ _€_-;\-* #,##0\ _€_-;_-* &quot;-&quot;??\ _€_-;_-@_-">
                  <c:v>49900.965711949415</c:v>
                </c:pt>
                <c:pt idx="36" formatCode="_-* #,##0\ _€_-;\-* #,##0\ _€_-;_-* &quot;-&quot;??\ _€_-;_-@_-">
                  <c:v>43732.387989994597</c:v>
                </c:pt>
                <c:pt idx="37" formatCode="_-* #,##0\ _€_-;\-* #,##0\ _€_-;_-* &quot;-&quot;??\ _€_-;_-@_-">
                  <c:v>49850.261417457878</c:v>
                </c:pt>
                <c:pt idx="38" formatCode="_-* #,##0\ _€_-;\-* #,##0\ _€_-;_-* &quot;-&quot;??\ _€_-;_-@_-">
                  <c:v>48956.264646160096</c:v>
                </c:pt>
                <c:pt idx="39" formatCode="_-* #,##0\ _€_-;\-* #,##0\ _€_-;_-* &quot;-&quot;??\ _€_-;_-@_-">
                  <c:v>51079.173397107501</c:v>
                </c:pt>
                <c:pt idx="40" formatCode="_-* #,##0\ _€_-;\-* #,##0\ _€_-;_-* &quot;-&quot;??\ _€_-;_-@_-">
                  <c:v>48837.509851166767</c:v>
                </c:pt>
                <c:pt idx="41" formatCode="_-* #,##0\ _€_-;\-* #,##0\ _€_-;_-* &quot;-&quot;??\ _€_-;_-@_-">
                  <c:v>55038.111338063551</c:v>
                </c:pt>
                <c:pt idx="42" formatCode="_-* #,##0\ _€_-;\-* #,##0\ _€_-;_-* &quot;-&quot;??\ _€_-;_-@_-">
                  <c:v>51379.396193438835</c:v>
                </c:pt>
                <c:pt idx="43" formatCode="_-* #,##0\ _€_-;\-* #,##0\ _€_-;_-* &quot;-&quot;??\ _€_-;_-@_-">
                  <c:v>43002.513014024611</c:v>
                </c:pt>
                <c:pt idx="44" formatCode="_-* #,##0\ _€_-;\-* #,##0\ _€_-;_-* &quot;-&quot;??\ _€_-;_-@_-">
                  <c:v>51775.690284596232</c:v>
                </c:pt>
                <c:pt idx="45" formatCode="_-* #,##0\ _€_-;\-* #,##0\ _€_-;_-* &quot;-&quot;??\ _€_-;_-@_-">
                  <c:v>50489.40239275877</c:v>
                </c:pt>
                <c:pt idx="46" formatCode="_-* #,##0\ _€_-;\-* #,##0\ _€_-;_-* &quot;-&quot;??\ _€_-;_-@_-">
                  <c:v>47367.085310912771</c:v>
                </c:pt>
                <c:pt idx="47" formatCode="_-* #,##0\ _€_-;\-* #,##0\ _€_-;_-* &quot;-&quot;??\ _€_-;_-@_-">
                  <c:v>51562.198518316181</c:v>
                </c:pt>
                <c:pt idx="48" formatCode="_-* #,##0\ _€_-;\-* #,##0\ _€_-;_-* &quot;-&quot;??\ _€_-;_-@_-">
                  <c:v>60174.824184624485</c:v>
                </c:pt>
                <c:pt idx="49" formatCode="_-* #,##0\ _€_-;\-* #,##0\ _€_-;_-* &quot;-&quot;??\ _€_-;_-@_-">
                  <c:v>53905.819133913625</c:v>
                </c:pt>
                <c:pt idx="50" formatCode="_-* #,##0\ _€_-;\-* #,##0\ _€_-;_-* &quot;-&quot;??\ _€_-;_-@_-">
                  <c:v>42454.205750046342</c:v>
                </c:pt>
                <c:pt idx="51" formatCode="_-* #,##0\ _€_-;\-* #,##0\ _€_-;_-* &quot;-&quot;??\ _€_-;_-@_-">
                  <c:v>42388.874248027627</c:v>
                </c:pt>
                <c:pt idx="52" formatCode="_-* #,##0\ _€_-;\-* #,##0\ _€_-;_-* &quot;-&quot;??\ _€_-;_-@_-">
                  <c:v>44698.233339142695</c:v>
                </c:pt>
                <c:pt idx="53" formatCode="_-* #,##0\ _€_-;\-* #,##0\ _€_-;_-* &quot;-&quot;??\ _€_-;_-@_-">
                  <c:v>48486.627285545328</c:v>
                </c:pt>
                <c:pt idx="54" formatCode="_-* #,##0\ _€_-;\-* #,##0\ _€_-;_-* &quot;-&quot;??\ _€_-;_-@_-">
                  <c:v>54113.722405477361</c:v>
                </c:pt>
                <c:pt idx="55" formatCode="_-* #,##0\ _€_-;\-* #,##0\ _€_-;_-* &quot;-&quot;??\ _€_-;_-@_-">
                  <c:v>59950.031308303049</c:v>
                </c:pt>
                <c:pt idx="56" formatCode="_-* #,##0\ _€_-;\-* #,##0\ _€_-;_-* &quot;-&quot;??\ _€_-;_-@_-">
                  <c:v>45244.59475405074</c:v>
                </c:pt>
                <c:pt idx="57" formatCode="_-* #,##0\ _€_-;\-* #,##0\ _€_-;_-* &quot;-&quot;??\ _€_-;_-@_-">
                  <c:v>47205.576573962659</c:v>
                </c:pt>
                <c:pt idx="58" formatCode="_-* #,##0\ _€_-;\-* #,##0\ _€_-;_-* &quot;-&quot;??\ _€_-;_-@_-">
                  <c:v>78781.845529288534</c:v>
                </c:pt>
                <c:pt idx="59" formatCode="_-* #,##0\ _€_-;\-* #,##0\ _€_-;_-* &quot;-&quot;??\ _€_-;_-@_-">
                  <c:v>66340.070191244158</c:v>
                </c:pt>
                <c:pt idx="60" formatCode="_-* #,##0\ _€_-;\-* #,##0\ _€_-;_-* &quot;-&quot;??\ _€_-;_-@_-">
                  <c:v>50492.527880850292</c:v>
                </c:pt>
                <c:pt idx="61" formatCode="_-* #,##0\ _€_-;\-* #,##0\ _€_-;_-* &quot;-&quot;??\ _€_-;_-@_-">
                  <c:v>45341.690718408681</c:v>
                </c:pt>
                <c:pt idx="62" formatCode="_-* #,##0\ _€_-;\-* #,##0\ _€_-;_-* &quot;-&quot;??\ _€_-;_-@_-">
                  <c:v>37212.226697114267</c:v>
                </c:pt>
                <c:pt idx="63" formatCode="_-* #,##0\ _€_-;\-* #,##0\ _€_-;_-* &quot;-&quot;??\ _€_-;_-@_-">
                  <c:v>44350.946421354151</c:v>
                </c:pt>
                <c:pt idx="64" formatCode="_-* #,##0\ _€_-;\-* #,##0\ _€_-;_-* &quot;-&quot;??\ _€_-;_-@_-">
                  <c:v>48323.772044382597</c:v>
                </c:pt>
                <c:pt idx="65" formatCode="_-* #,##0\ _€_-;\-* #,##0\ _€_-;_-* &quot;-&quot;??\ _€_-;_-@_-">
                  <c:v>41455.93239469215</c:v>
                </c:pt>
                <c:pt idx="66" formatCode="_-* #,##0\ _€_-;\-* #,##0\ _€_-;_-* &quot;-&quot;??\ _€_-;_-@_-">
                  <c:v>43407.89588791682</c:v>
                </c:pt>
                <c:pt idx="67" formatCode="_-* #,##0\ _€_-;\-* #,##0\ _€_-;_-* &quot;-&quot;??\ _€_-;_-@_-">
                  <c:v>47607.7744419257</c:v>
                </c:pt>
                <c:pt idx="68" formatCode="_-* #,##0\ _€_-;\-* #,##0\ _€_-;_-* &quot;-&quot;??\ _€_-;_-@_-">
                  <c:v>42194.544246169462</c:v>
                </c:pt>
                <c:pt idx="69" formatCode="_-* #,##0\ _€_-;\-* #,##0\ _€_-;_-* &quot;-&quot;??\ _€_-;_-@_-">
                  <c:v>44721.051380946577</c:v>
                </c:pt>
                <c:pt idx="70" formatCode="_-* #,##0\ _€_-;\-* #,##0\ _€_-;_-* &quot;-&quot;??\ _€_-;_-@_-">
                  <c:v>46190.195296121812</c:v>
                </c:pt>
                <c:pt idx="71" formatCode="_-* #,##0\ _€_-;\-* #,##0\ _€_-;_-* &quot;-&quot;??\ _€_-;_-@_-">
                  <c:v>47421.567011756495</c:v>
                </c:pt>
                <c:pt idx="72" formatCode="_-* #,##0\ _€_-;\-* #,##0\ _€_-;_-* &quot;-&quot;??\ _€_-;_-@_-">
                  <c:v>54426.570400894278</c:v>
                </c:pt>
                <c:pt idx="73" formatCode="_-* #,##0\ _€_-;\-* #,##0\ _€_-;_-* &quot;-&quot;??\ _€_-;_-@_-">
                  <c:v>46274.558103313386</c:v>
                </c:pt>
                <c:pt idx="74" formatCode="_-* #,##0\ _€_-;\-* #,##0\ _€_-;_-* &quot;-&quot;??\ _€_-;_-@_-">
                  <c:v>49835.055574400627</c:v>
                </c:pt>
                <c:pt idx="75" formatCode="_-* #,##0\ _€_-;\-* #,##0\ _€_-;_-* &quot;-&quot;??\ _€_-;_-@_-">
                  <c:v>53561.606854301994</c:v>
                </c:pt>
                <c:pt idx="76" formatCode="_-* #,##0\ _€_-;\-* #,##0\ _€_-;_-* &quot;-&quot;??\ _€_-;_-@_-">
                  <c:v>42409.583794558333</c:v>
                </c:pt>
                <c:pt idx="77" formatCode="_-* #,##0\ _€_-;\-* #,##0\ _€_-;_-* &quot;-&quot;??\ _€_-;_-@_-">
                  <c:v>46994.417424934407</c:v>
                </c:pt>
                <c:pt idx="78" formatCode="_-* #,##0\ _€_-;\-* #,##0\ _€_-;_-* &quot;-&quot;??\ _€_-;_-@_-">
                  <c:v>45522.251224031184</c:v>
                </c:pt>
                <c:pt idx="79" formatCode="_-* #,##0\ _€_-;\-* #,##0\ _€_-;_-* &quot;-&quot;??\ _€_-;_-@_-">
                  <c:v>42822.844155707942</c:v>
                </c:pt>
                <c:pt idx="80" formatCode="_-* #,##0\ _€_-;\-* #,##0\ _€_-;_-* &quot;-&quot;??\ _€_-;_-@_-">
                  <c:v>45384.097324228198</c:v>
                </c:pt>
                <c:pt idx="81" formatCode="_-* #,##0\ _€_-;\-* #,##0\ _€_-;_-* &quot;-&quot;??\ _€_-;_-@_-">
                  <c:v>45620.57609065935</c:v>
                </c:pt>
                <c:pt idx="82" formatCode="_-* #,##0\ _€_-;\-* #,##0\ _€_-;_-* &quot;-&quot;??\ _€_-;_-@_-">
                  <c:v>45510.237841439528</c:v>
                </c:pt>
                <c:pt idx="83" formatCode="_-* #,##0\ _€_-;\-* #,##0\ _€_-;_-* &quot;-&quot;??\ _€_-;_-@_-">
                  <c:v>44927.58878574898</c:v>
                </c:pt>
                <c:pt idx="84" formatCode="_-* #,##0\ _€_-;\-* #,##0\ _€_-;_-* &quot;-&quot;??\ _€_-;_-@_-">
                  <c:v>39373.802013671542</c:v>
                </c:pt>
                <c:pt idx="85" formatCode="_-* #,##0\ _€_-;\-* #,##0\ _€_-;_-* &quot;-&quot;??\ _€_-;_-@_-">
                  <c:v>44748.600073787311</c:v>
                </c:pt>
                <c:pt idx="86" formatCode="_-* #,##0\ _€_-;\-* #,##0\ _€_-;_-* &quot;-&quot;??\ _€_-;_-@_-">
                  <c:v>40901.046053665188</c:v>
                </c:pt>
                <c:pt idx="87" formatCode="_-* #,##0\ _€_-;\-* #,##0\ _€_-;_-* &quot;-&quot;??\ _€_-;_-@_-">
                  <c:v>42674.653358425923</c:v>
                </c:pt>
                <c:pt idx="88" formatCode="_-* #,##0\ _€_-;\-* #,##0\ _€_-;_-* &quot;-&quot;??\ _€_-;_-@_-">
                  <c:v>40801.831063015474</c:v>
                </c:pt>
                <c:pt idx="89" formatCode="_-* #,##0\ _€_-;\-* #,##0\ _€_-;_-* &quot;-&quot;??\ _€_-;_-@_-">
                  <c:v>45823.475675489091</c:v>
                </c:pt>
                <c:pt idx="90" formatCode="_-* #,##0\ _€_-;\-* #,##0\ _€_-;_-* &quot;-&quot;??\ _€_-;_-@_-">
                  <c:v>42925.477772989812</c:v>
                </c:pt>
                <c:pt idx="91" formatCode="_-* #,##0\ _€_-;\-* #,##0\ _€_-;_-* &quot;-&quot;??\ _€_-;_-@_-">
                  <c:v>35926.919219068994</c:v>
                </c:pt>
                <c:pt idx="92" formatCode="_-* #,##0\ _€_-;\-* #,##0\ _€_-;_-* &quot;-&quot;??\ _€_-;_-@_-">
                  <c:v>43256.566000214159</c:v>
                </c:pt>
                <c:pt idx="93" formatCode="_-* #,##0\ _€_-;\-* #,##0\ _€_-;_-* &quot;-&quot;??\ _€_-;_-@_-">
                  <c:v>42036.324397172968</c:v>
                </c:pt>
                <c:pt idx="94" formatCode="_-* #,##0\ _€_-;\-* #,##0\ _€_-;_-* &quot;-&quot;??\ _€_-;_-@_-">
                  <c:v>39573.3488192402</c:v>
                </c:pt>
                <c:pt idx="95" formatCode="_-* #,##0\ _€_-;\-* #,##0\ _€_-;_-* &quot;-&quot;??\ _€_-;_-@_-">
                  <c:v>43339.059363226304</c:v>
                </c:pt>
                <c:pt idx="96" formatCode="_-* #,##0\ _€_-;\-* #,##0\ _€_-;_-* &quot;-&quot;??\ _€_-;_-@_-">
                  <c:v>47380.119375644761</c:v>
                </c:pt>
                <c:pt idx="97" formatCode="_-* #,##0\ _€_-;\-* #,##0\ _€_-;_-* &quot;-&quot;??\ _€_-;_-@_-">
                  <c:v>42836.192076958112</c:v>
                </c:pt>
                <c:pt idx="98" formatCode="_-* #,##0\ _€_-;\-* #,##0\ _€_-;_-* &quot;-&quot;??\ _€_-;_-@_-">
                  <c:v>45111.551892811207</c:v>
                </c:pt>
                <c:pt idx="99" formatCode="_-* #,##0\ _€_-;\-* #,##0\ _€_-;_-* &quot;-&quot;??\ _€_-;_-@_-">
                  <c:v>46954.275258474037</c:v>
                </c:pt>
                <c:pt idx="100" formatCode="_-* #,##0\ _€_-;\-* #,##0\ _€_-;_-* &quot;-&quot;??\ _€_-;_-@_-">
                  <c:v>41164.132995163338</c:v>
                </c:pt>
                <c:pt idx="101" formatCode="_-* #,##0\ _€_-;\-* #,##0\ _€_-;_-* &quot;-&quot;??\ _€_-;_-@_-">
                  <c:v>42468.475129723585</c:v>
                </c:pt>
                <c:pt idx="102" formatCode="_-* #,##0\ _€_-;\-* #,##0\ _€_-;_-* &quot;-&quot;??\ _€_-;_-@_-">
                  <c:v>47187.263270224503</c:v>
                </c:pt>
                <c:pt idx="103" formatCode="_-* #,##0\ _€_-;\-* #,##0\ _€_-;_-* &quot;-&quot;??\ _€_-;_-@_-">
                  <c:v>41155.21479375659</c:v>
                </c:pt>
                <c:pt idx="104" formatCode="_-* #,##0\ _€_-;\-* #,##0\ _€_-;_-* &quot;-&quot;??\ _€_-;_-@_-">
                  <c:v>44841.77630025809</c:v>
                </c:pt>
                <c:pt idx="105" formatCode="_-* #,##0\ _€_-;\-* #,##0\ _€_-;_-* &quot;-&quot;??\ _€_-;_-@_-">
                  <c:v>38450.250966136147</c:v>
                </c:pt>
                <c:pt idx="106" formatCode="_-* #,##0\ _€_-;\-* #,##0\ _€_-;_-* &quot;-&quot;??\ _€_-;_-@_-">
                  <c:v>40280.116280722512</c:v>
                </c:pt>
                <c:pt idx="107" formatCode="_-* #,##0\ _€_-;\-* #,##0\ _€_-;_-* &quot;-&quot;??\ _€_-;_-@_-">
                  <c:v>44177.370295457629</c:v>
                </c:pt>
                <c:pt idx="108" formatCode="_-* #,##0\ _€_-;\-* #,##0\ _€_-;_-* &quot;-&quot;??\ _€_-;_-@_-">
                  <c:v>39154.193353124545</c:v>
                </c:pt>
                <c:pt idx="109" formatCode="_-* #,##0\ _€_-;\-* #,##0\ _€_-;_-* &quot;-&quot;??\ _€_-;_-@_-">
                  <c:v>41478.638875989425</c:v>
                </c:pt>
                <c:pt idx="110" formatCode="_-* #,##0\ _€_-;\-* #,##0\ _€_-;_-* &quot;-&quot;??\ _€_-;_-@_-">
                  <c:v>42861.935587966997</c:v>
                </c:pt>
                <c:pt idx="111" formatCode="_-* #,##0\ _€_-;\-* #,##0\ _€_-;_-* &quot;-&quot;??\ _€_-;_-@_-">
                  <c:v>44004.580143202496</c:v>
                </c:pt>
                <c:pt idx="112" formatCode="_-* #,##0\ _€_-;\-* #,##0\ _€_-;_-* &quot;-&quot;??\ _€_-;_-@_-">
                  <c:v>50504.834193523086</c:v>
                </c:pt>
                <c:pt idx="113" formatCode="_-* #,##0\ _€_-;\-* #,##0\ _€_-;_-* &quot;-&quot;??\ _€_-;_-@_-">
                  <c:v>42919.511626935731</c:v>
                </c:pt>
                <c:pt idx="114" formatCode="_-* #,##0\ _€_-;\-* #,##0\ _€_-;_-* &quot;-&quot;??\ _€_-;_-@_-">
                  <c:v>46244.163471464177</c:v>
                </c:pt>
                <c:pt idx="115" formatCode="_-* #,##0\ _€_-;\-* #,##0\ _€_-;_-* &quot;-&quot;??\ _€_-;_-@_-">
                  <c:v>49702.196066918514</c:v>
                </c:pt>
                <c:pt idx="116" formatCode="_-* #,##0\ _€_-;\-* #,##0\ _€_-;_-* &quot;-&quot;??\ _€_-;_-@_-">
                  <c:v>36518.373391992864</c:v>
                </c:pt>
                <c:pt idx="117" formatCode="_-* #,##0\ _€_-;\-* #,##0\ _€_-;_-* &quot;-&quot;??\ _€_-;_-@_-">
                  <c:v>40479.960752539853</c:v>
                </c:pt>
                <c:pt idx="118" formatCode="_-* #,##0\ _€_-;\-* #,##0\ _€_-;_-* &quot;-&quot;??\ _€_-;_-@_-">
                  <c:v>39198.653207640738</c:v>
                </c:pt>
                <c:pt idx="119" formatCode="_-* #,##0\ _€_-;\-* #,##0\ _€_-;_-* &quot;-&quot;??\ _€_-;_-@_-">
                  <c:v>36874.226829500709</c:v>
                </c:pt>
                <c:pt idx="120" formatCode="_-* #,##0\ _€_-;\-* #,##0\ _€_-;_-* &quot;-&quot;??\ _€_-;_-@_-">
                  <c:v>39079.690575915709</c:v>
                </c:pt>
                <c:pt idx="121" formatCode="_-* #,##0\ _€_-;\-* #,##0\ _€_-;_-* &quot;-&quot;??\ _€_-;_-@_-">
                  <c:v>39296.563950557931</c:v>
                </c:pt>
                <c:pt idx="122" formatCode="_-* #,##0\ _€_-;\-* #,##0\ _€_-;_-* &quot;-&quot;??\ _€_-;_-@_-">
                  <c:v>39188.308630968968</c:v>
                </c:pt>
                <c:pt idx="123" formatCode="_-* #,##0\ _€_-;\-* #,##0\ _€_-;_-* &quot;-&quot;??\ _€_-;_-@_-">
                  <c:v>38686.596662389566</c:v>
                </c:pt>
                <c:pt idx="124" formatCode="_-* #,##0\ _€_-;\-* #,##0\ _€_-;_-* &quot;-&quot;??\ _€_-;_-@_-">
                  <c:v>33904.298867044097</c:v>
                </c:pt>
                <c:pt idx="125" formatCode="_-* #,##0\ _€_-;\-* #,##0\ _€_-;_-* &quot;-&quot;??\ _€_-;_-@_-">
                  <c:v>38545.462928898931</c:v>
                </c:pt>
                <c:pt idx="126" formatCode="_-* #,##0\ _€_-;\-* #,##0\ _€_-;_-* &quot;-&quot;??\ _€_-;_-@_-">
                  <c:v>37954.200634030385</c:v>
                </c:pt>
                <c:pt idx="127" formatCode="_-* #,##0\ _€_-;\-* #,##0\ _€_-;_-* &quot;-&quot;??\ _€_-;_-@_-">
                  <c:v>39600.022782504209</c:v>
                </c:pt>
                <c:pt idx="128" formatCode="_-* #,##0\ _€_-;\-* #,##0\ _€_-;_-* &quot;-&quot;??\ _€_-;_-@_-">
                  <c:v>37862.133901651905</c:v>
                </c:pt>
                <c:pt idx="129" formatCode="_-* #,##0\ _€_-;\-* #,##0\ _€_-;_-* &quot;-&quot;??\ _€_-;_-@_-">
                  <c:v>42556.837616000717</c:v>
                </c:pt>
                <c:pt idx="130" formatCode="_-* #,##0\ _€_-;\-* #,##0\ _€_-;_-* &quot;-&quot;??\ _€_-;_-@_-">
                  <c:v>39832.775757618387</c:v>
                </c:pt>
                <c:pt idx="131" formatCode="_-* #,##0\ _€_-;\-* #,##0\ _€_-;_-* &quot;-&quot;??\ _€_-;_-@_-">
                  <c:v>33338.450523099913</c:v>
                </c:pt>
                <c:pt idx="132" formatCode="_-* #,##0\ _€_-;\-* #,##0\ _€_-;_-* &quot;-&quot;??\ _€_-;_-@_-">
                  <c:v>40140.009684769073</c:v>
                </c:pt>
                <c:pt idx="133" formatCode="_-* #,##0\ _€_-;\-* #,##0\ _€_-;_-* &quot;-&quot;??\ _€_-;_-@_-">
                  <c:v>39039.662639578404</c:v>
                </c:pt>
                <c:pt idx="134" formatCode="_-* #,##0\ _€_-;\-* #,##0\ _€_-;_-* &quot;-&quot;??\ _€_-;_-@_-">
                  <c:v>36722.161552426151</c:v>
                </c:pt>
                <c:pt idx="135" formatCode="_-* #,##0\ _€_-;\-* #,##0\ _€_-;_-* &quot;-&quot;??\ _€_-;_-@_-">
                  <c:v>40216.559552139915</c:v>
                </c:pt>
                <c:pt idx="136" formatCode="_-* #,##0\ _€_-;\-* #,##0\ _€_-;_-* &quot;-&quot;??\ _€_-;_-@_-">
                  <c:v>43966.468595645754</c:v>
                </c:pt>
                <c:pt idx="137" formatCode="_-* #,##0\ _€_-;\-* #,##0\ _€_-;_-* &quot;-&quot;??\ _€_-;_-@_-">
                  <c:v>39771.533585592413</c:v>
                </c:pt>
                <c:pt idx="138" formatCode="_-* #,##0\ _€_-;\-* #,##0\ _€_-;_-* &quot;-&quot;??\ _€_-;_-@_-">
                  <c:v>41861.347242946613</c:v>
                </c:pt>
                <c:pt idx="139" formatCode="_-* #,##0\ _€_-;\-* #,##0\ _€_-;_-* &quot;-&quot;??\ _€_-;_-@_-">
                  <c:v>43571.30576678527</c:v>
                </c:pt>
                <c:pt idx="140" formatCode="_-* #,##0\ _€_-;\-* #,##0\ _€_-;_-* &quot;-&quot;??\ _€_-;_-@_-">
                  <c:v>38198.332643483453</c:v>
                </c:pt>
                <c:pt idx="141" formatCode="_-* #,##0\ _€_-;\-* #,##0\ _€_-;_-* &quot;-&quot;??\ _€_-;_-@_-">
                  <c:v>39430.124459154285</c:v>
                </c:pt>
                <c:pt idx="142" formatCode="_-* #,##0\ _€_-;\-* #,##0\ _€_-;_-* &quot;-&quot;??\ _€_-;_-@_-">
                  <c:v>43787.50741922469</c:v>
                </c:pt>
                <c:pt idx="143" formatCode="_-* #,##0\ _€_-;\-* #,##0\ _€_-;_-* &quot;-&quot;??\ _€_-;_-@_-">
                  <c:v>38190.056982146045</c:v>
                </c:pt>
                <c:pt idx="144" formatCode="_-* #,##0\ _€_-;\-* #,##0\ _€_-;_-* &quot;-&quot;??\ _€_-;_-@_-">
                  <c:v>41611.008487490515</c:v>
                </c:pt>
                <c:pt idx="145" formatCode="_-* #,##0\ _€_-;\-* #,##0\ _€_-;_-* &quot;-&quot;??\ _€_-;_-@_-">
                  <c:v>35699.378808620182</c:v>
                </c:pt>
              </c:numCache>
            </c:numRef>
          </c:val>
          <c:smooth val="0"/>
          <c:extLst>
            <c:ext xmlns:c16="http://schemas.microsoft.com/office/drawing/2014/chart" uri="{C3380CC4-5D6E-409C-BE32-E72D297353CC}">
              <c16:uniqueId val="{00000003-5BD6-49FB-98A2-BEDCFBB98637}"/>
            </c:ext>
          </c:extLst>
        </c:ser>
        <c:dLbls>
          <c:showLegendKey val="0"/>
          <c:showVal val="0"/>
          <c:showCatName val="0"/>
          <c:showSerName val="0"/>
          <c:showPercent val="0"/>
          <c:showBubbleSize val="0"/>
        </c:dLbls>
        <c:smooth val="0"/>
        <c:axId val="722513232"/>
        <c:axId val="722513560"/>
      </c:lineChart>
      <c:catAx>
        <c:axId val="72251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560"/>
        <c:crosses val="autoZero"/>
        <c:auto val="1"/>
        <c:lblAlgn val="ctr"/>
        <c:lblOffset val="100"/>
        <c:tickLblSkip val="5"/>
        <c:noMultiLvlLbl val="0"/>
      </c:catAx>
      <c:valAx>
        <c:axId val="7225135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Hidro B- RCP 4.5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lineChart>
        <c:grouping val="standard"/>
        <c:varyColors val="0"/>
        <c:ser>
          <c:idx val="1"/>
          <c:order val="0"/>
          <c:tx>
            <c:v>Producción histórica</c:v>
          </c:tx>
          <c:spPr>
            <a:ln w="28575" cap="rnd">
              <a:solidFill>
                <a:schemeClr val="bg2">
                  <a:lumMod val="50000"/>
                </a:schemeClr>
              </a:solidFill>
              <a:round/>
            </a:ln>
            <a:effectLst/>
          </c:spPr>
          <c:marker>
            <c:symbol val="none"/>
          </c:marker>
          <c:trendline>
            <c:spPr>
              <a:ln w="19050" cap="rnd">
                <a:solidFill>
                  <a:schemeClr val="bg2">
                    <a:lumMod val="50000"/>
                  </a:schemeClr>
                </a:solidFill>
                <a:prstDash val="sysDot"/>
              </a:ln>
              <a:effectLst/>
            </c:spPr>
            <c:trendlineType val="linear"/>
            <c:dispRSqr val="0"/>
            <c:dispEq val="0"/>
          </c:trendline>
          <c:cat>
            <c:numRef>
              <c:f>Resultados!$A$9:$A$140</c:f>
              <c:numCache>
                <c:formatCode>General</c:formatCode>
                <c:ptCount val="132"/>
                <c:pt idx="0">
                  <c:v>1969</c:v>
                </c:pt>
                <c:pt idx="1">
                  <c:v>1970</c:v>
                </c:pt>
                <c:pt idx="2">
                  <c:v>1971</c:v>
                </c:pt>
                <c:pt idx="3">
                  <c:v>1972</c:v>
                </c:pt>
                <c:pt idx="4">
                  <c:v>1973</c:v>
                </c:pt>
                <c:pt idx="5">
                  <c:v>1974</c:v>
                </c:pt>
                <c:pt idx="6">
                  <c:v>1975</c:v>
                </c:pt>
                <c:pt idx="7">
                  <c:v>1976</c:v>
                </c:pt>
                <c:pt idx="8">
                  <c:v>1977</c:v>
                </c:pt>
                <c:pt idx="9">
                  <c:v>1978</c:v>
                </c:pt>
                <c:pt idx="10">
                  <c:v>1979</c:v>
                </c:pt>
                <c:pt idx="11">
                  <c:v>1980</c:v>
                </c:pt>
                <c:pt idx="12">
                  <c:v>1981</c:v>
                </c:pt>
                <c:pt idx="13">
                  <c:v>1982</c:v>
                </c:pt>
                <c:pt idx="14">
                  <c:v>1983</c:v>
                </c:pt>
                <c:pt idx="15">
                  <c:v>1984</c:v>
                </c:pt>
                <c:pt idx="16">
                  <c:v>1985</c:v>
                </c:pt>
                <c:pt idx="17">
                  <c:v>1986</c:v>
                </c:pt>
                <c:pt idx="18">
                  <c:v>1987</c:v>
                </c:pt>
                <c:pt idx="19">
                  <c:v>1988</c:v>
                </c:pt>
                <c:pt idx="20">
                  <c:v>1989</c:v>
                </c:pt>
                <c:pt idx="21">
                  <c:v>1990</c:v>
                </c:pt>
                <c:pt idx="22">
                  <c:v>1991</c:v>
                </c:pt>
                <c:pt idx="23">
                  <c:v>1992</c:v>
                </c:pt>
                <c:pt idx="24">
                  <c:v>1993</c:v>
                </c:pt>
                <c:pt idx="25">
                  <c:v>1994</c:v>
                </c:pt>
                <c:pt idx="26">
                  <c:v>1995</c:v>
                </c:pt>
                <c:pt idx="27">
                  <c:v>1996</c:v>
                </c:pt>
                <c:pt idx="28">
                  <c:v>1997</c:v>
                </c:pt>
                <c:pt idx="29">
                  <c:v>1998</c:v>
                </c:pt>
                <c:pt idx="30">
                  <c:v>1999</c:v>
                </c:pt>
                <c:pt idx="31">
                  <c:v>2000</c:v>
                </c:pt>
                <c:pt idx="32">
                  <c:v>2001</c:v>
                </c:pt>
                <c:pt idx="33">
                  <c:v>2002</c:v>
                </c:pt>
                <c:pt idx="34">
                  <c:v>2003</c:v>
                </c:pt>
                <c:pt idx="35">
                  <c:v>2004</c:v>
                </c:pt>
                <c:pt idx="36">
                  <c:v>2005</c:v>
                </c:pt>
                <c:pt idx="37">
                  <c:v>2006</c:v>
                </c:pt>
                <c:pt idx="38">
                  <c:v>2007</c:v>
                </c:pt>
                <c:pt idx="39">
                  <c:v>2008</c:v>
                </c:pt>
                <c:pt idx="40">
                  <c:v>2009</c:v>
                </c:pt>
                <c:pt idx="41">
                  <c:v>2010</c:v>
                </c:pt>
                <c:pt idx="42">
                  <c:v>2011</c:v>
                </c:pt>
                <c:pt idx="43">
                  <c:v>2012</c:v>
                </c:pt>
                <c:pt idx="44">
                  <c:v>2013</c:v>
                </c:pt>
                <c:pt idx="45">
                  <c:v>2014</c:v>
                </c:pt>
                <c:pt idx="46">
                  <c:v>2015</c:v>
                </c:pt>
                <c:pt idx="47">
                  <c:v>2016</c:v>
                </c:pt>
                <c:pt idx="48">
                  <c:v>2017</c:v>
                </c:pt>
                <c:pt idx="49">
                  <c:v>2018</c:v>
                </c:pt>
                <c:pt idx="50">
                  <c:v>2019</c:v>
                </c:pt>
                <c:pt idx="51">
                  <c:v>2020</c:v>
                </c:pt>
                <c:pt idx="52">
                  <c:v>2021</c:v>
                </c:pt>
                <c:pt idx="53">
                  <c:v>2022</c:v>
                </c:pt>
                <c:pt idx="54">
                  <c:v>2023</c:v>
                </c:pt>
                <c:pt idx="55">
                  <c:v>2024</c:v>
                </c:pt>
                <c:pt idx="56">
                  <c:v>2025</c:v>
                </c:pt>
                <c:pt idx="57">
                  <c:v>2026</c:v>
                </c:pt>
                <c:pt idx="58">
                  <c:v>2027</c:v>
                </c:pt>
                <c:pt idx="59">
                  <c:v>2028</c:v>
                </c:pt>
                <c:pt idx="60">
                  <c:v>2029</c:v>
                </c:pt>
                <c:pt idx="61">
                  <c:v>2030</c:v>
                </c:pt>
                <c:pt idx="62">
                  <c:v>2031</c:v>
                </c:pt>
                <c:pt idx="63">
                  <c:v>2032</c:v>
                </c:pt>
                <c:pt idx="64">
                  <c:v>2033</c:v>
                </c:pt>
                <c:pt idx="65">
                  <c:v>2034</c:v>
                </c:pt>
                <c:pt idx="66">
                  <c:v>2035</c:v>
                </c:pt>
                <c:pt idx="67">
                  <c:v>2036</c:v>
                </c:pt>
                <c:pt idx="68">
                  <c:v>2037</c:v>
                </c:pt>
                <c:pt idx="69">
                  <c:v>2038</c:v>
                </c:pt>
                <c:pt idx="70">
                  <c:v>2039</c:v>
                </c:pt>
                <c:pt idx="71">
                  <c:v>2040</c:v>
                </c:pt>
                <c:pt idx="72">
                  <c:v>2041</c:v>
                </c:pt>
                <c:pt idx="73">
                  <c:v>2042</c:v>
                </c:pt>
                <c:pt idx="74">
                  <c:v>2043</c:v>
                </c:pt>
                <c:pt idx="75">
                  <c:v>2044</c:v>
                </c:pt>
                <c:pt idx="76">
                  <c:v>2045</c:v>
                </c:pt>
                <c:pt idx="77">
                  <c:v>2046</c:v>
                </c:pt>
                <c:pt idx="78">
                  <c:v>2047</c:v>
                </c:pt>
                <c:pt idx="79">
                  <c:v>2048</c:v>
                </c:pt>
                <c:pt idx="80">
                  <c:v>2049</c:v>
                </c:pt>
                <c:pt idx="81">
                  <c:v>2050</c:v>
                </c:pt>
                <c:pt idx="82">
                  <c:v>2051</c:v>
                </c:pt>
                <c:pt idx="83">
                  <c:v>2052</c:v>
                </c:pt>
                <c:pt idx="84">
                  <c:v>2053</c:v>
                </c:pt>
                <c:pt idx="85">
                  <c:v>2054</c:v>
                </c:pt>
                <c:pt idx="86">
                  <c:v>2055</c:v>
                </c:pt>
                <c:pt idx="87">
                  <c:v>2056</c:v>
                </c:pt>
                <c:pt idx="88">
                  <c:v>2057</c:v>
                </c:pt>
                <c:pt idx="89">
                  <c:v>2058</c:v>
                </c:pt>
                <c:pt idx="90">
                  <c:v>2059</c:v>
                </c:pt>
                <c:pt idx="91">
                  <c:v>2060</c:v>
                </c:pt>
                <c:pt idx="92">
                  <c:v>2061</c:v>
                </c:pt>
                <c:pt idx="93">
                  <c:v>2062</c:v>
                </c:pt>
                <c:pt idx="94">
                  <c:v>2063</c:v>
                </c:pt>
                <c:pt idx="95">
                  <c:v>2064</c:v>
                </c:pt>
                <c:pt idx="96">
                  <c:v>2065</c:v>
                </c:pt>
                <c:pt idx="97">
                  <c:v>2066</c:v>
                </c:pt>
                <c:pt idx="98">
                  <c:v>2067</c:v>
                </c:pt>
                <c:pt idx="99">
                  <c:v>2068</c:v>
                </c:pt>
                <c:pt idx="100">
                  <c:v>2069</c:v>
                </c:pt>
                <c:pt idx="101">
                  <c:v>2070</c:v>
                </c:pt>
                <c:pt idx="102">
                  <c:v>2071</c:v>
                </c:pt>
                <c:pt idx="103">
                  <c:v>2072</c:v>
                </c:pt>
                <c:pt idx="104">
                  <c:v>2073</c:v>
                </c:pt>
                <c:pt idx="105">
                  <c:v>2074</c:v>
                </c:pt>
                <c:pt idx="106">
                  <c:v>2075</c:v>
                </c:pt>
                <c:pt idx="107">
                  <c:v>2076</c:v>
                </c:pt>
                <c:pt idx="108">
                  <c:v>2077</c:v>
                </c:pt>
                <c:pt idx="109">
                  <c:v>2078</c:v>
                </c:pt>
                <c:pt idx="110">
                  <c:v>2079</c:v>
                </c:pt>
                <c:pt idx="111">
                  <c:v>2080</c:v>
                </c:pt>
                <c:pt idx="112">
                  <c:v>2081</c:v>
                </c:pt>
                <c:pt idx="113">
                  <c:v>2082</c:v>
                </c:pt>
                <c:pt idx="114">
                  <c:v>2083</c:v>
                </c:pt>
                <c:pt idx="115">
                  <c:v>2084</c:v>
                </c:pt>
                <c:pt idx="116">
                  <c:v>2085</c:v>
                </c:pt>
                <c:pt idx="117">
                  <c:v>2086</c:v>
                </c:pt>
                <c:pt idx="118">
                  <c:v>2087</c:v>
                </c:pt>
                <c:pt idx="119">
                  <c:v>2088</c:v>
                </c:pt>
                <c:pt idx="120">
                  <c:v>2089</c:v>
                </c:pt>
                <c:pt idx="121">
                  <c:v>2090</c:v>
                </c:pt>
                <c:pt idx="122">
                  <c:v>2091</c:v>
                </c:pt>
                <c:pt idx="123">
                  <c:v>2092</c:v>
                </c:pt>
                <c:pt idx="124">
                  <c:v>2093</c:v>
                </c:pt>
                <c:pt idx="125">
                  <c:v>2094</c:v>
                </c:pt>
                <c:pt idx="126">
                  <c:v>2095</c:v>
                </c:pt>
                <c:pt idx="127">
                  <c:v>2096</c:v>
                </c:pt>
                <c:pt idx="128">
                  <c:v>2097</c:v>
                </c:pt>
                <c:pt idx="129">
                  <c:v>2098</c:v>
                </c:pt>
                <c:pt idx="130">
                  <c:v>2099</c:v>
                </c:pt>
                <c:pt idx="131">
                  <c:v>2100</c:v>
                </c:pt>
              </c:numCache>
            </c:numRef>
          </c:cat>
          <c:val>
            <c:numRef>
              <c:f>Resultados!$D$9:$D$140</c:f>
              <c:numCache>
                <c:formatCode>_-* #,##0\ _€_-;\-* #,##0\ _€_-;_-* "-"??\ _€_-;_-@_-</c:formatCode>
                <c:ptCount val="132"/>
                <c:pt idx="0">
                  <c:v>155692</c:v>
                </c:pt>
                <c:pt idx="1">
                  <c:v>170560</c:v>
                </c:pt>
                <c:pt idx="2">
                  <c:v>188742</c:v>
                </c:pt>
                <c:pt idx="3">
                  <c:v>193282</c:v>
                </c:pt>
                <c:pt idx="4">
                  <c:v>173251</c:v>
                </c:pt>
                <c:pt idx="5">
                  <c:v>179343</c:v>
                </c:pt>
                <c:pt idx="6">
                  <c:v>191159</c:v>
                </c:pt>
                <c:pt idx="7">
                  <c:v>130115</c:v>
                </c:pt>
                <c:pt idx="8">
                  <c:v>241604</c:v>
                </c:pt>
                <c:pt idx="9">
                  <c:v>206858</c:v>
                </c:pt>
                <c:pt idx="10">
                  <c:v>267780</c:v>
                </c:pt>
                <c:pt idx="11">
                  <c:v>162095</c:v>
                </c:pt>
                <c:pt idx="12">
                  <c:v>177909</c:v>
                </c:pt>
                <c:pt idx="13">
                  <c:v>226601</c:v>
                </c:pt>
                <c:pt idx="14">
                  <c:v>180779</c:v>
                </c:pt>
                <c:pt idx="15">
                  <c:v>174991</c:v>
                </c:pt>
                <c:pt idx="16">
                  <c:v>179447</c:v>
                </c:pt>
                <c:pt idx="17">
                  <c:v>172431</c:v>
                </c:pt>
                <c:pt idx="18">
                  <c:v>163989</c:v>
                </c:pt>
                <c:pt idx="19">
                  <c:v>206607</c:v>
                </c:pt>
                <c:pt idx="20">
                  <c:v>89646</c:v>
                </c:pt>
                <c:pt idx="21">
                  <c:v>134046</c:v>
                </c:pt>
                <c:pt idx="22">
                  <c:v>124097</c:v>
                </c:pt>
                <c:pt idx="23">
                  <c:v>153852</c:v>
                </c:pt>
                <c:pt idx="24">
                  <c:v>167236</c:v>
                </c:pt>
                <c:pt idx="25">
                  <c:v>182239</c:v>
                </c:pt>
                <c:pt idx="26">
                  <c:v>147830</c:v>
                </c:pt>
                <c:pt idx="27">
                  <c:v>208871</c:v>
                </c:pt>
                <c:pt idx="28">
                  <c:v>190521</c:v>
                </c:pt>
                <c:pt idx="29">
                  <c:v>166961</c:v>
                </c:pt>
                <c:pt idx="30">
                  <c:v>135950</c:v>
                </c:pt>
                <c:pt idx="31">
                  <c:v>151910</c:v>
                </c:pt>
                <c:pt idx="32">
                  <c:v>225536</c:v>
                </c:pt>
                <c:pt idx="33">
                  <c:v>111668.48161999999</c:v>
                </c:pt>
                <c:pt idx="34">
                  <c:v>227359.32941385001</c:v>
                </c:pt>
                <c:pt idx="35">
                  <c:v>156916.66800000003</c:v>
                </c:pt>
                <c:pt idx="36">
                  <c:v>97338.734999999971</c:v>
                </c:pt>
                <c:pt idx="37">
                  <c:v>172541.27599999998</c:v>
                </c:pt>
                <c:pt idx="38">
                  <c:v>128328.20100000002</c:v>
                </c:pt>
                <c:pt idx="39">
                  <c:v>154787.25400000002</c:v>
                </c:pt>
                <c:pt idx="40">
                  <c:v>149191.58799999999</c:v>
                </c:pt>
                <c:pt idx="41">
                  <c:v>192398.90699999998</c:v>
                </c:pt>
                <c:pt idx="42">
                  <c:v>117705.59099999997</c:v>
                </c:pt>
                <c:pt idx="43">
                  <c:v>119985.61500000001</c:v>
                </c:pt>
                <c:pt idx="44">
                  <c:v>210435.37299999996</c:v>
                </c:pt>
                <c:pt idx="45">
                  <c:v>207403.40599999999</c:v>
                </c:pt>
                <c:pt idx="46">
                  <c:v>140458.391</c:v>
                </c:pt>
                <c:pt idx="47">
                  <c:v>151699.573</c:v>
                </c:pt>
                <c:pt idx="48">
                  <c:v>113310.64799999999</c:v>
                </c:pt>
              </c:numCache>
            </c:numRef>
          </c:val>
          <c:smooth val="0"/>
          <c:extLst>
            <c:ext xmlns:c16="http://schemas.microsoft.com/office/drawing/2014/chart" uri="{C3380CC4-5D6E-409C-BE32-E72D297353CC}">
              <c16:uniqueId val="{00000001-1B9B-4164-9307-7D854938A648}"/>
            </c:ext>
          </c:extLst>
        </c:ser>
        <c:ser>
          <c:idx val="2"/>
          <c:order val="1"/>
          <c:tx>
            <c:v>Producción modelada</c:v>
          </c:tx>
          <c:spPr>
            <a:ln w="28575" cap="rnd">
              <a:solidFill>
                <a:schemeClr val="accent2"/>
              </a:solidFill>
              <a:round/>
            </a:ln>
            <a:effectLst/>
          </c:spPr>
          <c:marker>
            <c:symbol val="none"/>
          </c:marker>
          <c:trendline>
            <c:spPr>
              <a:ln w="19050" cap="rnd">
                <a:solidFill>
                  <a:schemeClr val="accent2">
                    <a:lumMod val="75000"/>
                  </a:schemeClr>
                </a:solidFill>
                <a:prstDash val="sysDot"/>
              </a:ln>
              <a:effectLst/>
            </c:spPr>
            <c:trendlineType val="linear"/>
            <c:dispRSqr val="0"/>
            <c:dispEq val="0"/>
          </c:trendline>
          <c:cat>
            <c:numRef>
              <c:f>Resultados!$A$9:$A$140</c:f>
              <c:numCache>
                <c:formatCode>General</c:formatCode>
                <c:ptCount val="132"/>
                <c:pt idx="0">
                  <c:v>1969</c:v>
                </c:pt>
                <c:pt idx="1">
                  <c:v>1970</c:v>
                </c:pt>
                <c:pt idx="2">
                  <c:v>1971</c:v>
                </c:pt>
                <c:pt idx="3">
                  <c:v>1972</c:v>
                </c:pt>
                <c:pt idx="4">
                  <c:v>1973</c:v>
                </c:pt>
                <c:pt idx="5">
                  <c:v>1974</c:v>
                </c:pt>
                <c:pt idx="6">
                  <c:v>1975</c:v>
                </c:pt>
                <c:pt idx="7">
                  <c:v>1976</c:v>
                </c:pt>
                <c:pt idx="8">
                  <c:v>1977</c:v>
                </c:pt>
                <c:pt idx="9">
                  <c:v>1978</c:v>
                </c:pt>
                <c:pt idx="10">
                  <c:v>1979</c:v>
                </c:pt>
                <c:pt idx="11">
                  <c:v>1980</c:v>
                </c:pt>
                <c:pt idx="12">
                  <c:v>1981</c:v>
                </c:pt>
                <c:pt idx="13">
                  <c:v>1982</c:v>
                </c:pt>
                <c:pt idx="14">
                  <c:v>1983</c:v>
                </c:pt>
                <c:pt idx="15">
                  <c:v>1984</c:v>
                </c:pt>
                <c:pt idx="16">
                  <c:v>1985</c:v>
                </c:pt>
                <c:pt idx="17">
                  <c:v>1986</c:v>
                </c:pt>
                <c:pt idx="18">
                  <c:v>1987</c:v>
                </c:pt>
                <c:pt idx="19">
                  <c:v>1988</c:v>
                </c:pt>
                <c:pt idx="20">
                  <c:v>1989</c:v>
                </c:pt>
                <c:pt idx="21">
                  <c:v>1990</c:v>
                </c:pt>
                <c:pt idx="22">
                  <c:v>1991</c:v>
                </c:pt>
                <c:pt idx="23">
                  <c:v>1992</c:v>
                </c:pt>
                <c:pt idx="24">
                  <c:v>1993</c:v>
                </c:pt>
                <c:pt idx="25">
                  <c:v>1994</c:v>
                </c:pt>
                <c:pt idx="26">
                  <c:v>1995</c:v>
                </c:pt>
                <c:pt idx="27">
                  <c:v>1996</c:v>
                </c:pt>
                <c:pt idx="28">
                  <c:v>1997</c:v>
                </c:pt>
                <c:pt idx="29">
                  <c:v>1998</c:v>
                </c:pt>
                <c:pt idx="30">
                  <c:v>1999</c:v>
                </c:pt>
                <c:pt idx="31">
                  <c:v>2000</c:v>
                </c:pt>
                <c:pt idx="32">
                  <c:v>2001</c:v>
                </c:pt>
                <c:pt idx="33">
                  <c:v>2002</c:v>
                </c:pt>
                <c:pt idx="34">
                  <c:v>2003</c:v>
                </c:pt>
                <c:pt idx="35">
                  <c:v>2004</c:v>
                </c:pt>
                <c:pt idx="36">
                  <c:v>2005</c:v>
                </c:pt>
                <c:pt idx="37">
                  <c:v>2006</c:v>
                </c:pt>
                <c:pt idx="38">
                  <c:v>2007</c:v>
                </c:pt>
                <c:pt idx="39">
                  <c:v>2008</c:v>
                </c:pt>
                <c:pt idx="40">
                  <c:v>2009</c:v>
                </c:pt>
                <c:pt idx="41">
                  <c:v>2010</c:v>
                </c:pt>
                <c:pt idx="42">
                  <c:v>2011</c:v>
                </c:pt>
                <c:pt idx="43">
                  <c:v>2012</c:v>
                </c:pt>
                <c:pt idx="44">
                  <c:v>2013</c:v>
                </c:pt>
                <c:pt idx="45">
                  <c:v>2014</c:v>
                </c:pt>
                <c:pt idx="46">
                  <c:v>2015</c:v>
                </c:pt>
                <c:pt idx="47">
                  <c:v>2016</c:v>
                </c:pt>
                <c:pt idx="48">
                  <c:v>2017</c:v>
                </c:pt>
                <c:pt idx="49">
                  <c:v>2018</c:v>
                </c:pt>
                <c:pt idx="50">
                  <c:v>2019</c:v>
                </c:pt>
                <c:pt idx="51">
                  <c:v>2020</c:v>
                </c:pt>
                <c:pt idx="52">
                  <c:v>2021</c:v>
                </c:pt>
                <c:pt idx="53">
                  <c:v>2022</c:v>
                </c:pt>
                <c:pt idx="54">
                  <c:v>2023</c:v>
                </c:pt>
                <c:pt idx="55">
                  <c:v>2024</c:v>
                </c:pt>
                <c:pt idx="56">
                  <c:v>2025</c:v>
                </c:pt>
                <c:pt idx="57">
                  <c:v>2026</c:v>
                </c:pt>
                <c:pt idx="58">
                  <c:v>2027</c:v>
                </c:pt>
                <c:pt idx="59">
                  <c:v>2028</c:v>
                </c:pt>
                <c:pt idx="60">
                  <c:v>2029</c:v>
                </c:pt>
                <c:pt idx="61">
                  <c:v>2030</c:v>
                </c:pt>
                <c:pt idx="62">
                  <c:v>2031</c:v>
                </c:pt>
                <c:pt idx="63">
                  <c:v>2032</c:v>
                </c:pt>
                <c:pt idx="64">
                  <c:v>2033</c:v>
                </c:pt>
                <c:pt idx="65">
                  <c:v>2034</c:v>
                </c:pt>
                <c:pt idx="66">
                  <c:v>2035</c:v>
                </c:pt>
                <c:pt idx="67">
                  <c:v>2036</c:v>
                </c:pt>
                <c:pt idx="68">
                  <c:v>2037</c:v>
                </c:pt>
                <c:pt idx="69">
                  <c:v>2038</c:v>
                </c:pt>
                <c:pt idx="70">
                  <c:v>2039</c:v>
                </c:pt>
                <c:pt idx="71">
                  <c:v>2040</c:v>
                </c:pt>
                <c:pt idx="72">
                  <c:v>2041</c:v>
                </c:pt>
                <c:pt idx="73">
                  <c:v>2042</c:v>
                </c:pt>
                <c:pt idx="74">
                  <c:v>2043</c:v>
                </c:pt>
                <c:pt idx="75">
                  <c:v>2044</c:v>
                </c:pt>
                <c:pt idx="76">
                  <c:v>2045</c:v>
                </c:pt>
                <c:pt idx="77">
                  <c:v>2046</c:v>
                </c:pt>
                <c:pt idx="78">
                  <c:v>2047</c:v>
                </c:pt>
                <c:pt idx="79">
                  <c:v>2048</c:v>
                </c:pt>
                <c:pt idx="80">
                  <c:v>2049</c:v>
                </c:pt>
                <c:pt idx="81">
                  <c:v>2050</c:v>
                </c:pt>
                <c:pt idx="82">
                  <c:v>2051</c:v>
                </c:pt>
                <c:pt idx="83">
                  <c:v>2052</c:v>
                </c:pt>
                <c:pt idx="84">
                  <c:v>2053</c:v>
                </c:pt>
                <c:pt idx="85">
                  <c:v>2054</c:v>
                </c:pt>
                <c:pt idx="86">
                  <c:v>2055</c:v>
                </c:pt>
                <c:pt idx="87">
                  <c:v>2056</c:v>
                </c:pt>
                <c:pt idx="88">
                  <c:v>2057</c:v>
                </c:pt>
                <c:pt idx="89">
                  <c:v>2058</c:v>
                </c:pt>
                <c:pt idx="90">
                  <c:v>2059</c:v>
                </c:pt>
                <c:pt idx="91">
                  <c:v>2060</c:v>
                </c:pt>
                <c:pt idx="92">
                  <c:v>2061</c:v>
                </c:pt>
                <c:pt idx="93">
                  <c:v>2062</c:v>
                </c:pt>
                <c:pt idx="94">
                  <c:v>2063</c:v>
                </c:pt>
                <c:pt idx="95">
                  <c:v>2064</c:v>
                </c:pt>
                <c:pt idx="96">
                  <c:v>2065</c:v>
                </c:pt>
                <c:pt idx="97">
                  <c:v>2066</c:v>
                </c:pt>
                <c:pt idx="98">
                  <c:v>2067</c:v>
                </c:pt>
                <c:pt idx="99">
                  <c:v>2068</c:v>
                </c:pt>
                <c:pt idx="100">
                  <c:v>2069</c:v>
                </c:pt>
                <c:pt idx="101">
                  <c:v>2070</c:v>
                </c:pt>
                <c:pt idx="102">
                  <c:v>2071</c:v>
                </c:pt>
                <c:pt idx="103">
                  <c:v>2072</c:v>
                </c:pt>
                <c:pt idx="104">
                  <c:v>2073</c:v>
                </c:pt>
                <c:pt idx="105">
                  <c:v>2074</c:v>
                </c:pt>
                <c:pt idx="106">
                  <c:v>2075</c:v>
                </c:pt>
                <c:pt idx="107">
                  <c:v>2076</c:v>
                </c:pt>
                <c:pt idx="108">
                  <c:v>2077</c:v>
                </c:pt>
                <c:pt idx="109">
                  <c:v>2078</c:v>
                </c:pt>
                <c:pt idx="110">
                  <c:v>2079</c:v>
                </c:pt>
                <c:pt idx="111">
                  <c:v>2080</c:v>
                </c:pt>
                <c:pt idx="112">
                  <c:v>2081</c:v>
                </c:pt>
                <c:pt idx="113">
                  <c:v>2082</c:v>
                </c:pt>
                <c:pt idx="114">
                  <c:v>2083</c:v>
                </c:pt>
                <c:pt idx="115">
                  <c:v>2084</c:v>
                </c:pt>
                <c:pt idx="116">
                  <c:v>2085</c:v>
                </c:pt>
                <c:pt idx="117">
                  <c:v>2086</c:v>
                </c:pt>
                <c:pt idx="118">
                  <c:v>2087</c:v>
                </c:pt>
                <c:pt idx="119">
                  <c:v>2088</c:v>
                </c:pt>
                <c:pt idx="120">
                  <c:v>2089</c:v>
                </c:pt>
                <c:pt idx="121">
                  <c:v>2090</c:v>
                </c:pt>
                <c:pt idx="122">
                  <c:v>2091</c:v>
                </c:pt>
                <c:pt idx="123">
                  <c:v>2092</c:v>
                </c:pt>
                <c:pt idx="124">
                  <c:v>2093</c:v>
                </c:pt>
                <c:pt idx="125">
                  <c:v>2094</c:v>
                </c:pt>
                <c:pt idx="126">
                  <c:v>2095</c:v>
                </c:pt>
                <c:pt idx="127">
                  <c:v>2096</c:v>
                </c:pt>
                <c:pt idx="128">
                  <c:v>2097</c:v>
                </c:pt>
                <c:pt idx="129">
                  <c:v>2098</c:v>
                </c:pt>
                <c:pt idx="130">
                  <c:v>2099</c:v>
                </c:pt>
                <c:pt idx="131">
                  <c:v>2100</c:v>
                </c:pt>
              </c:numCache>
            </c:numRef>
          </c:cat>
          <c:val>
            <c:numRef>
              <c:f>Resultados!$E$9:$E$140</c:f>
              <c:numCache>
                <c:formatCode>_-* #,##0\ _€_-;\-* #,##0\ _€_-;_-* "-"??\ _€_-;_-@_-</c:formatCode>
                <c:ptCount val="132"/>
                <c:pt idx="0">
                  <c:v>221705.52769803494</c:v>
                </c:pt>
                <c:pt idx="1">
                  <c:v>169892.96082153879</c:v>
                </c:pt>
                <c:pt idx="2">
                  <c:v>223862.58400091794</c:v>
                </c:pt>
                <c:pt idx="3">
                  <c:v>212302.02459108489</c:v>
                </c:pt>
                <c:pt idx="4">
                  <c:v>150519.56295099456</c:v>
                </c:pt>
                <c:pt idx="5">
                  <c:v>181844.16215440724</c:v>
                </c:pt>
                <c:pt idx="6">
                  <c:v>155097.39798656723</c:v>
                </c:pt>
                <c:pt idx="7">
                  <c:v>190853.34150441483</c:v>
                </c:pt>
                <c:pt idx="8">
                  <c:v>193734.32568680166</c:v>
                </c:pt>
                <c:pt idx="9">
                  <c:v>192562.39991769529</c:v>
                </c:pt>
                <c:pt idx="10">
                  <c:v>238523.86367484578</c:v>
                </c:pt>
                <c:pt idx="11">
                  <c:v>161188.97047390306</c:v>
                </c:pt>
                <c:pt idx="12">
                  <c:v>195309.10093903894</c:v>
                </c:pt>
                <c:pt idx="13">
                  <c:v>198275.53804208987</c:v>
                </c:pt>
                <c:pt idx="14">
                  <c:v>150849.16707355579</c:v>
                </c:pt>
                <c:pt idx="15">
                  <c:v>189156.49065122902</c:v>
                </c:pt>
                <c:pt idx="16">
                  <c:v>159943.79934422724</c:v>
                </c:pt>
                <c:pt idx="17">
                  <c:v>173115.75668658182</c:v>
                </c:pt>
                <c:pt idx="18">
                  <c:v>185372.14702182219</c:v>
                </c:pt>
                <c:pt idx="19">
                  <c:v>189449.47209350561</c:v>
                </c:pt>
                <c:pt idx="20">
                  <c:v>183260.23912541152</c:v>
                </c:pt>
                <c:pt idx="21">
                  <c:v>180623.4061449212</c:v>
                </c:pt>
                <c:pt idx="22">
                  <c:v>143524.6310166395</c:v>
                </c:pt>
                <c:pt idx="23">
                  <c:v>227170.83278662548</c:v>
                </c:pt>
                <c:pt idx="24">
                  <c:v>151374.09215763491</c:v>
                </c:pt>
                <c:pt idx="25">
                  <c:v>172627.45428278766</c:v>
                </c:pt>
                <c:pt idx="26">
                  <c:v>193099.53256186889</c:v>
                </c:pt>
                <c:pt idx="27">
                  <c:v>247972.51518826833</c:v>
                </c:pt>
                <c:pt idx="28">
                  <c:v>217075.18058817583</c:v>
                </c:pt>
                <c:pt idx="29">
                  <c:v>144025.14098052878</c:v>
                </c:pt>
                <c:pt idx="30">
                  <c:v>193087.32500177427</c:v>
                </c:pt>
                <c:pt idx="31">
                  <c:v>197750.61295801107</c:v>
                </c:pt>
                <c:pt idx="32">
                  <c:v>183992.69273110284</c:v>
                </c:pt>
                <c:pt idx="33">
                  <c:v>186861.46935339525</c:v>
                </c:pt>
                <c:pt idx="34">
                  <c:v>218367.65092556775</c:v>
                </c:pt>
                <c:pt idx="35">
                  <c:v>159214.77351712188</c:v>
                </c:pt>
                <c:pt idx="36">
                  <c:v>111868.37050525226</c:v>
                </c:pt>
                <c:pt idx="37">
                  <c:v>182335.99891693451</c:v>
                </c:pt>
                <c:pt idx="38">
                  <c:v>126990.74621410891</c:v>
                </c:pt>
                <c:pt idx="39">
                  <c:v>163994.4897428184</c:v>
                </c:pt>
                <c:pt idx="40">
                  <c:v>179821.27404713104</c:v>
                </c:pt>
                <c:pt idx="41">
                  <c:v>185954.77914908325</c:v>
                </c:pt>
                <c:pt idx="42">
                  <c:v>123696.89084107954</c:v>
                </c:pt>
                <c:pt idx="43">
                  <c:v>119774.82311276167</c:v>
                </c:pt>
                <c:pt idx="44">
                  <c:v>201722.84392132013</c:v>
                </c:pt>
                <c:pt idx="45">
                  <c:v>181696.13647990435</c:v>
                </c:pt>
                <c:pt idx="46">
                  <c:v>129913.70554095096</c:v>
                </c:pt>
                <c:pt idx="47">
                  <c:v>147657.47279196337</c:v>
                </c:pt>
                <c:pt idx="48">
                  <c:v>106850.69811364581</c:v>
                </c:pt>
                <c:pt idx="49">
                  <c:v>177091.90072870892</c:v>
                </c:pt>
                <c:pt idx="50">
                  <c:v>219360.81189987445</c:v>
                </c:pt>
                <c:pt idx="51">
                  <c:v>150098.87661500368</c:v>
                </c:pt>
                <c:pt idx="52">
                  <c:v>179617.93127678643</c:v>
                </c:pt>
                <c:pt idx="53">
                  <c:v>182346.04426871042</c:v>
                </c:pt>
                <c:pt idx="54">
                  <c:v>138729.91680523686</c:v>
                </c:pt>
                <c:pt idx="55">
                  <c:v>176142.18062012314</c:v>
                </c:pt>
                <c:pt idx="56">
                  <c:v>147093.88461998271</c:v>
                </c:pt>
                <c:pt idx="57">
                  <c:v>159207.60444831941</c:v>
                </c:pt>
                <c:pt idx="58">
                  <c:v>170479.31409396353</c:v>
                </c:pt>
                <c:pt idx="59">
                  <c:v>176415.00440716947</c:v>
                </c:pt>
                <c:pt idx="60">
                  <c:v>168537.07727255271</c:v>
                </c:pt>
                <c:pt idx="61">
                  <c:v>166112.08794639824</c:v>
                </c:pt>
                <c:pt idx="62">
                  <c:v>131993.83534369658</c:v>
                </c:pt>
                <c:pt idx="63">
                  <c:v>211541.0669893689</c:v>
                </c:pt>
                <c:pt idx="64">
                  <c:v>139212.66930998059</c:v>
                </c:pt>
                <c:pt idx="65">
                  <c:v>158758.53235088335</c:v>
                </c:pt>
                <c:pt idx="66">
                  <c:v>177585.88003588858</c:v>
                </c:pt>
                <c:pt idx="67">
                  <c:v>230911.55586964998</c:v>
                </c:pt>
                <c:pt idx="68">
                  <c:v>199635.32001999716</c:v>
                </c:pt>
                <c:pt idx="69">
                  <c:v>132454.13424356852</c:v>
                </c:pt>
                <c:pt idx="70">
                  <c:v>177574.65323345258</c:v>
                </c:pt>
                <c:pt idx="71">
                  <c:v>184145.01170681216</c:v>
                </c:pt>
                <c:pt idx="72">
                  <c:v>186234.6326468378</c:v>
                </c:pt>
                <c:pt idx="73">
                  <c:v>142627.59311082619</c:v>
                </c:pt>
                <c:pt idx="74">
                  <c:v>187935.87085200302</c:v>
                </c:pt>
                <c:pt idx="75">
                  <c:v>179588.50424297701</c:v>
                </c:pt>
                <c:pt idx="76">
                  <c:v>126363.34593253001</c:v>
                </c:pt>
                <c:pt idx="77">
                  <c:v>152660.79915213172</c:v>
                </c:pt>
                <c:pt idx="78">
                  <c:v>130206.50452853572</c:v>
                </c:pt>
                <c:pt idx="79">
                  <c:v>161444.83876952721</c:v>
                </c:pt>
                <c:pt idx="80">
                  <c:v>162642.76307882406</c:v>
                </c:pt>
                <c:pt idx="81">
                  <c:v>161658.91447824659</c:v>
                </c:pt>
                <c:pt idx="82">
                  <c:v>200244.22678214416</c:v>
                </c:pt>
                <c:pt idx="83">
                  <c:v>136351.43689105066</c:v>
                </c:pt>
                <c:pt idx="84">
                  <c:v>163964.80963585002</c:v>
                </c:pt>
                <c:pt idx="85">
                  <c:v>166455.17640606171</c:v>
                </c:pt>
                <c:pt idx="86">
                  <c:v>126640.0533514424</c:v>
                </c:pt>
                <c:pt idx="87">
                  <c:v>160009.45487606691</c:v>
                </c:pt>
                <c:pt idx="88">
                  <c:v>134275.12842884051</c:v>
                </c:pt>
                <c:pt idx="89">
                  <c:v>145333.17676241422</c:v>
                </c:pt>
                <c:pt idx="90">
                  <c:v>155622.59337678683</c:v>
                </c:pt>
                <c:pt idx="91">
                  <c:v>160257.29094400274</c:v>
                </c:pt>
                <c:pt idx="92">
                  <c:v>153849.616211163</c:v>
                </c:pt>
                <c:pt idx="93">
                  <c:v>151635.95685986371</c:v>
                </c:pt>
                <c:pt idx="94">
                  <c:v>120490.9995978333</c:v>
                </c:pt>
                <c:pt idx="95">
                  <c:v>192166.18469070728</c:v>
                </c:pt>
                <c:pt idx="96">
                  <c:v>127080.73553711777</c:v>
                </c:pt>
                <c:pt idx="97">
                  <c:v>144923.23984550691</c:v>
                </c:pt>
                <c:pt idx="98">
                  <c:v>162109.84508684449</c:v>
                </c:pt>
                <c:pt idx="99">
                  <c:v>209762.54551413262</c:v>
                </c:pt>
                <c:pt idx="100">
                  <c:v>182237.74770699194</c:v>
                </c:pt>
                <c:pt idx="101">
                  <c:v>120911.18493766323</c:v>
                </c:pt>
                <c:pt idx="102">
                  <c:v>161950.18440463537</c:v>
                </c:pt>
                <c:pt idx="103">
                  <c:v>167285.86881647218</c:v>
                </c:pt>
                <c:pt idx="104">
                  <c:v>186062.97437134659</c:v>
                </c:pt>
                <c:pt idx="105">
                  <c:v>142496.1288051657</c:v>
                </c:pt>
                <c:pt idx="106">
                  <c:v>187762.64449214208</c:v>
                </c:pt>
                <c:pt idx="107">
                  <c:v>179595.54260778328</c:v>
                </c:pt>
                <c:pt idx="108">
                  <c:v>126246.87289129262</c:v>
                </c:pt>
                <c:pt idx="109">
                  <c:v>152520.08692720818</c:v>
                </c:pt>
                <c:pt idx="110">
                  <c:v>130086.48912803009</c:v>
                </c:pt>
                <c:pt idx="111">
                  <c:v>161451.16605465126</c:v>
                </c:pt>
                <c:pt idx="112">
                  <c:v>162492.85016609434</c:v>
                </c:pt>
                <c:pt idx="113">
                  <c:v>161509.90840948944</c:v>
                </c:pt>
                <c:pt idx="114">
                  <c:v>200059.65542633357</c:v>
                </c:pt>
                <c:pt idx="115">
                  <c:v>136356.78072504918</c:v>
                </c:pt>
                <c:pt idx="116">
                  <c:v>163813.67815153199</c:v>
                </c:pt>
                <c:pt idx="117">
                  <c:v>166301.74947293778</c:v>
                </c:pt>
                <c:pt idx="118">
                  <c:v>126523.32526033781</c:v>
                </c:pt>
                <c:pt idx="119">
                  <c:v>160015.72590616773</c:v>
                </c:pt>
                <c:pt idx="120">
                  <c:v>134151.36285065633</c:v>
                </c:pt>
                <c:pt idx="121">
                  <c:v>145199.2186358287</c:v>
                </c:pt>
                <c:pt idx="122">
                  <c:v>155479.15117365378</c:v>
                </c:pt>
                <c:pt idx="123">
                  <c:v>160263.57168720098</c:v>
                </c:pt>
                <c:pt idx="124">
                  <c:v>153707.80821643901</c:v>
                </c:pt>
                <c:pt idx="125">
                  <c:v>151496.1892640781</c:v>
                </c:pt>
                <c:pt idx="126">
                  <c:v>120379.93928155776</c:v>
                </c:pt>
                <c:pt idx="127">
                  <c:v>192173.71599521328</c:v>
                </c:pt>
                <c:pt idx="128">
                  <c:v>126963.60125548366</c:v>
                </c:pt>
                <c:pt idx="129">
                  <c:v>144789.65957057689</c:v>
                </c:pt>
                <c:pt idx="130">
                  <c:v>161960.42338126665</c:v>
                </c:pt>
                <c:pt idx="131">
                  <c:v>160263.57168720098</c:v>
                </c:pt>
              </c:numCache>
            </c:numRef>
          </c:val>
          <c:smooth val="0"/>
          <c:extLst>
            <c:ext xmlns:c16="http://schemas.microsoft.com/office/drawing/2014/chart" uri="{C3380CC4-5D6E-409C-BE32-E72D297353CC}">
              <c16:uniqueId val="{00000003-1B9B-4164-9307-7D854938A648}"/>
            </c:ext>
          </c:extLst>
        </c:ser>
        <c:dLbls>
          <c:showLegendKey val="0"/>
          <c:showVal val="0"/>
          <c:showCatName val="0"/>
          <c:showSerName val="0"/>
          <c:showPercent val="0"/>
          <c:showBubbleSize val="0"/>
        </c:dLbls>
        <c:smooth val="0"/>
        <c:axId val="722513232"/>
        <c:axId val="722513560"/>
      </c:lineChart>
      <c:catAx>
        <c:axId val="72251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560"/>
        <c:crosses val="autoZero"/>
        <c:auto val="1"/>
        <c:lblAlgn val="ctr"/>
        <c:lblOffset val="100"/>
        <c:tickLblSkip val="5"/>
        <c:noMultiLvlLbl val="0"/>
      </c:catAx>
      <c:valAx>
        <c:axId val="7225135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Hidro</a:t>
            </a:r>
            <a:r>
              <a:rPr lang="es-ES" baseline="0" dirty="0"/>
              <a:t> B</a:t>
            </a:r>
            <a:r>
              <a:rPr lang="es-ES" dirty="0"/>
              <a:t> - RCP 8.5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lineChart>
        <c:grouping val="standard"/>
        <c:varyColors val="0"/>
        <c:ser>
          <c:idx val="1"/>
          <c:order val="0"/>
          <c:tx>
            <c:v>Producción histórica</c:v>
          </c:tx>
          <c:spPr>
            <a:ln w="28575" cap="rnd">
              <a:solidFill>
                <a:schemeClr val="bg2">
                  <a:lumMod val="50000"/>
                </a:schemeClr>
              </a:solidFill>
              <a:round/>
            </a:ln>
            <a:effectLst/>
          </c:spPr>
          <c:marker>
            <c:symbol val="none"/>
          </c:marker>
          <c:trendline>
            <c:spPr>
              <a:ln w="19050" cap="rnd">
                <a:solidFill>
                  <a:schemeClr val="bg2">
                    <a:lumMod val="50000"/>
                  </a:schemeClr>
                </a:solidFill>
                <a:prstDash val="sysDot"/>
              </a:ln>
              <a:effectLst/>
            </c:spPr>
            <c:trendlineType val="linear"/>
            <c:dispRSqr val="0"/>
            <c:dispEq val="0"/>
          </c:trendline>
          <c:cat>
            <c:numRef>
              <c:f>Resultados!$A$9:$A$140</c:f>
              <c:numCache>
                <c:formatCode>General</c:formatCode>
                <c:ptCount val="132"/>
                <c:pt idx="0">
                  <c:v>1969</c:v>
                </c:pt>
                <c:pt idx="1">
                  <c:v>1970</c:v>
                </c:pt>
                <c:pt idx="2">
                  <c:v>1971</c:v>
                </c:pt>
                <c:pt idx="3">
                  <c:v>1972</c:v>
                </c:pt>
                <c:pt idx="4">
                  <c:v>1973</c:v>
                </c:pt>
                <c:pt idx="5">
                  <c:v>1974</c:v>
                </c:pt>
                <c:pt idx="6">
                  <c:v>1975</c:v>
                </c:pt>
                <c:pt idx="7">
                  <c:v>1976</c:v>
                </c:pt>
                <c:pt idx="8">
                  <c:v>1977</c:v>
                </c:pt>
                <c:pt idx="9">
                  <c:v>1978</c:v>
                </c:pt>
                <c:pt idx="10">
                  <c:v>1979</c:v>
                </c:pt>
                <c:pt idx="11">
                  <c:v>1980</c:v>
                </c:pt>
                <c:pt idx="12">
                  <c:v>1981</c:v>
                </c:pt>
                <c:pt idx="13">
                  <c:v>1982</c:v>
                </c:pt>
                <c:pt idx="14">
                  <c:v>1983</c:v>
                </c:pt>
                <c:pt idx="15">
                  <c:v>1984</c:v>
                </c:pt>
                <c:pt idx="16">
                  <c:v>1985</c:v>
                </c:pt>
                <c:pt idx="17">
                  <c:v>1986</c:v>
                </c:pt>
                <c:pt idx="18">
                  <c:v>1987</c:v>
                </c:pt>
                <c:pt idx="19">
                  <c:v>1988</c:v>
                </c:pt>
                <c:pt idx="20">
                  <c:v>1989</c:v>
                </c:pt>
                <c:pt idx="21">
                  <c:v>1990</c:v>
                </c:pt>
                <c:pt idx="22">
                  <c:v>1991</c:v>
                </c:pt>
                <c:pt idx="23">
                  <c:v>1992</c:v>
                </c:pt>
                <c:pt idx="24">
                  <c:v>1993</c:v>
                </c:pt>
                <c:pt idx="25">
                  <c:v>1994</c:v>
                </c:pt>
                <c:pt idx="26">
                  <c:v>1995</c:v>
                </c:pt>
                <c:pt idx="27">
                  <c:v>1996</c:v>
                </c:pt>
                <c:pt idx="28">
                  <c:v>1997</c:v>
                </c:pt>
                <c:pt idx="29">
                  <c:v>1998</c:v>
                </c:pt>
                <c:pt idx="30">
                  <c:v>1999</c:v>
                </c:pt>
                <c:pt idx="31">
                  <c:v>2000</c:v>
                </c:pt>
                <c:pt idx="32">
                  <c:v>2001</c:v>
                </c:pt>
                <c:pt idx="33">
                  <c:v>2002</c:v>
                </c:pt>
                <c:pt idx="34">
                  <c:v>2003</c:v>
                </c:pt>
                <c:pt idx="35">
                  <c:v>2004</c:v>
                </c:pt>
                <c:pt idx="36">
                  <c:v>2005</c:v>
                </c:pt>
                <c:pt idx="37">
                  <c:v>2006</c:v>
                </c:pt>
                <c:pt idx="38">
                  <c:v>2007</c:v>
                </c:pt>
                <c:pt idx="39">
                  <c:v>2008</c:v>
                </c:pt>
                <c:pt idx="40">
                  <c:v>2009</c:v>
                </c:pt>
                <c:pt idx="41">
                  <c:v>2010</c:v>
                </c:pt>
                <c:pt idx="42">
                  <c:v>2011</c:v>
                </c:pt>
                <c:pt idx="43">
                  <c:v>2012</c:v>
                </c:pt>
                <c:pt idx="44">
                  <c:v>2013</c:v>
                </c:pt>
                <c:pt idx="45">
                  <c:v>2014</c:v>
                </c:pt>
                <c:pt idx="46">
                  <c:v>2015</c:v>
                </c:pt>
                <c:pt idx="47">
                  <c:v>2016</c:v>
                </c:pt>
                <c:pt idx="48">
                  <c:v>2017</c:v>
                </c:pt>
                <c:pt idx="49">
                  <c:v>2018</c:v>
                </c:pt>
                <c:pt idx="50">
                  <c:v>2019</c:v>
                </c:pt>
                <c:pt idx="51">
                  <c:v>2020</c:v>
                </c:pt>
                <c:pt idx="52">
                  <c:v>2021</c:v>
                </c:pt>
                <c:pt idx="53">
                  <c:v>2022</c:v>
                </c:pt>
                <c:pt idx="54">
                  <c:v>2023</c:v>
                </c:pt>
                <c:pt idx="55">
                  <c:v>2024</c:v>
                </c:pt>
                <c:pt idx="56">
                  <c:v>2025</c:v>
                </c:pt>
                <c:pt idx="57">
                  <c:v>2026</c:v>
                </c:pt>
                <c:pt idx="58">
                  <c:v>2027</c:v>
                </c:pt>
                <c:pt idx="59">
                  <c:v>2028</c:v>
                </c:pt>
                <c:pt idx="60">
                  <c:v>2029</c:v>
                </c:pt>
                <c:pt idx="61">
                  <c:v>2030</c:v>
                </c:pt>
                <c:pt idx="62">
                  <c:v>2031</c:v>
                </c:pt>
                <c:pt idx="63">
                  <c:v>2032</c:v>
                </c:pt>
                <c:pt idx="64">
                  <c:v>2033</c:v>
                </c:pt>
                <c:pt idx="65">
                  <c:v>2034</c:v>
                </c:pt>
                <c:pt idx="66">
                  <c:v>2035</c:v>
                </c:pt>
                <c:pt idx="67">
                  <c:v>2036</c:v>
                </c:pt>
                <c:pt idx="68">
                  <c:v>2037</c:v>
                </c:pt>
                <c:pt idx="69">
                  <c:v>2038</c:v>
                </c:pt>
                <c:pt idx="70">
                  <c:v>2039</c:v>
                </c:pt>
                <c:pt idx="71">
                  <c:v>2040</c:v>
                </c:pt>
                <c:pt idx="72">
                  <c:v>2041</c:v>
                </c:pt>
                <c:pt idx="73">
                  <c:v>2042</c:v>
                </c:pt>
                <c:pt idx="74">
                  <c:v>2043</c:v>
                </c:pt>
                <c:pt idx="75">
                  <c:v>2044</c:v>
                </c:pt>
                <c:pt idx="76">
                  <c:v>2045</c:v>
                </c:pt>
                <c:pt idx="77">
                  <c:v>2046</c:v>
                </c:pt>
                <c:pt idx="78">
                  <c:v>2047</c:v>
                </c:pt>
                <c:pt idx="79">
                  <c:v>2048</c:v>
                </c:pt>
                <c:pt idx="80">
                  <c:v>2049</c:v>
                </c:pt>
                <c:pt idx="81">
                  <c:v>2050</c:v>
                </c:pt>
                <c:pt idx="82">
                  <c:v>2051</c:v>
                </c:pt>
                <c:pt idx="83">
                  <c:v>2052</c:v>
                </c:pt>
                <c:pt idx="84">
                  <c:v>2053</c:v>
                </c:pt>
                <c:pt idx="85">
                  <c:v>2054</c:v>
                </c:pt>
                <c:pt idx="86">
                  <c:v>2055</c:v>
                </c:pt>
                <c:pt idx="87">
                  <c:v>2056</c:v>
                </c:pt>
                <c:pt idx="88">
                  <c:v>2057</c:v>
                </c:pt>
                <c:pt idx="89">
                  <c:v>2058</c:v>
                </c:pt>
                <c:pt idx="90">
                  <c:v>2059</c:v>
                </c:pt>
                <c:pt idx="91">
                  <c:v>2060</c:v>
                </c:pt>
                <c:pt idx="92">
                  <c:v>2061</c:v>
                </c:pt>
                <c:pt idx="93">
                  <c:v>2062</c:v>
                </c:pt>
                <c:pt idx="94">
                  <c:v>2063</c:v>
                </c:pt>
                <c:pt idx="95">
                  <c:v>2064</c:v>
                </c:pt>
                <c:pt idx="96">
                  <c:v>2065</c:v>
                </c:pt>
                <c:pt idx="97">
                  <c:v>2066</c:v>
                </c:pt>
                <c:pt idx="98">
                  <c:v>2067</c:v>
                </c:pt>
                <c:pt idx="99">
                  <c:v>2068</c:v>
                </c:pt>
                <c:pt idx="100">
                  <c:v>2069</c:v>
                </c:pt>
                <c:pt idx="101">
                  <c:v>2070</c:v>
                </c:pt>
                <c:pt idx="102">
                  <c:v>2071</c:v>
                </c:pt>
                <c:pt idx="103">
                  <c:v>2072</c:v>
                </c:pt>
                <c:pt idx="104">
                  <c:v>2073</c:v>
                </c:pt>
                <c:pt idx="105">
                  <c:v>2074</c:v>
                </c:pt>
                <c:pt idx="106">
                  <c:v>2075</c:v>
                </c:pt>
                <c:pt idx="107">
                  <c:v>2076</c:v>
                </c:pt>
                <c:pt idx="108">
                  <c:v>2077</c:v>
                </c:pt>
                <c:pt idx="109">
                  <c:v>2078</c:v>
                </c:pt>
                <c:pt idx="110">
                  <c:v>2079</c:v>
                </c:pt>
                <c:pt idx="111">
                  <c:v>2080</c:v>
                </c:pt>
                <c:pt idx="112">
                  <c:v>2081</c:v>
                </c:pt>
                <c:pt idx="113">
                  <c:v>2082</c:v>
                </c:pt>
                <c:pt idx="114">
                  <c:v>2083</c:v>
                </c:pt>
                <c:pt idx="115">
                  <c:v>2084</c:v>
                </c:pt>
                <c:pt idx="116">
                  <c:v>2085</c:v>
                </c:pt>
                <c:pt idx="117">
                  <c:v>2086</c:v>
                </c:pt>
                <c:pt idx="118">
                  <c:v>2087</c:v>
                </c:pt>
                <c:pt idx="119">
                  <c:v>2088</c:v>
                </c:pt>
                <c:pt idx="120">
                  <c:v>2089</c:v>
                </c:pt>
                <c:pt idx="121">
                  <c:v>2090</c:v>
                </c:pt>
                <c:pt idx="122">
                  <c:v>2091</c:v>
                </c:pt>
                <c:pt idx="123">
                  <c:v>2092</c:v>
                </c:pt>
                <c:pt idx="124">
                  <c:v>2093</c:v>
                </c:pt>
                <c:pt idx="125">
                  <c:v>2094</c:v>
                </c:pt>
                <c:pt idx="126">
                  <c:v>2095</c:v>
                </c:pt>
                <c:pt idx="127">
                  <c:v>2096</c:v>
                </c:pt>
                <c:pt idx="128">
                  <c:v>2097</c:v>
                </c:pt>
                <c:pt idx="129">
                  <c:v>2098</c:v>
                </c:pt>
                <c:pt idx="130">
                  <c:v>2099</c:v>
                </c:pt>
                <c:pt idx="131">
                  <c:v>2100</c:v>
                </c:pt>
              </c:numCache>
            </c:numRef>
          </c:cat>
          <c:val>
            <c:numRef>
              <c:f>Resultados!$D$9:$D$140</c:f>
              <c:numCache>
                <c:formatCode>_-* #,##0\ _€_-;\-* #,##0\ _€_-;_-* "-"??\ _€_-;_-@_-</c:formatCode>
                <c:ptCount val="132"/>
                <c:pt idx="0">
                  <c:v>155692</c:v>
                </c:pt>
                <c:pt idx="1">
                  <c:v>170560</c:v>
                </c:pt>
                <c:pt idx="2">
                  <c:v>188742</c:v>
                </c:pt>
                <c:pt idx="3">
                  <c:v>193282</c:v>
                </c:pt>
                <c:pt idx="4">
                  <c:v>173251</c:v>
                </c:pt>
                <c:pt idx="5">
                  <c:v>179343</c:v>
                </c:pt>
                <c:pt idx="6">
                  <c:v>191159</c:v>
                </c:pt>
                <c:pt idx="7">
                  <c:v>130115</c:v>
                </c:pt>
                <c:pt idx="8">
                  <c:v>241604</c:v>
                </c:pt>
                <c:pt idx="9">
                  <c:v>206858</c:v>
                </c:pt>
                <c:pt idx="10">
                  <c:v>267780</c:v>
                </c:pt>
                <c:pt idx="11">
                  <c:v>162095</c:v>
                </c:pt>
                <c:pt idx="12">
                  <c:v>177909</c:v>
                </c:pt>
                <c:pt idx="13">
                  <c:v>226601</c:v>
                </c:pt>
                <c:pt idx="14">
                  <c:v>180779</c:v>
                </c:pt>
                <c:pt idx="15">
                  <c:v>174991</c:v>
                </c:pt>
                <c:pt idx="16">
                  <c:v>179447</c:v>
                </c:pt>
                <c:pt idx="17">
                  <c:v>172431</c:v>
                </c:pt>
                <c:pt idx="18">
                  <c:v>163989</c:v>
                </c:pt>
                <c:pt idx="19">
                  <c:v>206607</c:v>
                </c:pt>
                <c:pt idx="20">
                  <c:v>89646</c:v>
                </c:pt>
                <c:pt idx="21">
                  <c:v>134046</c:v>
                </c:pt>
                <c:pt idx="22">
                  <c:v>124097</c:v>
                </c:pt>
                <c:pt idx="23">
                  <c:v>153852</c:v>
                </c:pt>
                <c:pt idx="24">
                  <c:v>167236</c:v>
                </c:pt>
                <c:pt idx="25">
                  <c:v>182239</c:v>
                </c:pt>
                <c:pt idx="26">
                  <c:v>147830</c:v>
                </c:pt>
                <c:pt idx="27">
                  <c:v>208871</c:v>
                </c:pt>
                <c:pt idx="28">
                  <c:v>190521</c:v>
                </c:pt>
                <c:pt idx="29">
                  <c:v>166961</c:v>
                </c:pt>
                <c:pt idx="30">
                  <c:v>135950</c:v>
                </c:pt>
                <c:pt idx="31">
                  <c:v>151910</c:v>
                </c:pt>
                <c:pt idx="32">
                  <c:v>225536</c:v>
                </c:pt>
                <c:pt idx="33">
                  <c:v>111668.48161999999</c:v>
                </c:pt>
                <c:pt idx="34">
                  <c:v>227359.32941385001</c:v>
                </c:pt>
                <c:pt idx="35">
                  <c:v>156916.66800000003</c:v>
                </c:pt>
                <c:pt idx="36">
                  <c:v>97338.734999999971</c:v>
                </c:pt>
                <c:pt idx="37">
                  <c:v>172541.27599999998</c:v>
                </c:pt>
                <c:pt idx="38">
                  <c:v>128328.20100000002</c:v>
                </c:pt>
                <c:pt idx="39">
                  <c:v>154787.25400000002</c:v>
                </c:pt>
                <c:pt idx="40">
                  <c:v>149191.58799999999</c:v>
                </c:pt>
                <c:pt idx="41">
                  <c:v>192398.90699999998</c:v>
                </c:pt>
                <c:pt idx="42">
                  <c:v>117705.59099999997</c:v>
                </c:pt>
                <c:pt idx="43">
                  <c:v>119985.61500000001</c:v>
                </c:pt>
                <c:pt idx="44">
                  <c:v>210435.37299999996</c:v>
                </c:pt>
                <c:pt idx="45">
                  <c:v>207403.40599999999</c:v>
                </c:pt>
                <c:pt idx="46">
                  <c:v>140458.391</c:v>
                </c:pt>
                <c:pt idx="47">
                  <c:v>151699.573</c:v>
                </c:pt>
                <c:pt idx="48">
                  <c:v>113310.64799999999</c:v>
                </c:pt>
              </c:numCache>
            </c:numRef>
          </c:val>
          <c:smooth val="0"/>
          <c:extLst>
            <c:ext xmlns:c16="http://schemas.microsoft.com/office/drawing/2014/chart" uri="{C3380CC4-5D6E-409C-BE32-E72D297353CC}">
              <c16:uniqueId val="{00000001-FFA1-4026-BB2C-C0A08CCF2EFA}"/>
            </c:ext>
          </c:extLst>
        </c:ser>
        <c:ser>
          <c:idx val="2"/>
          <c:order val="1"/>
          <c:tx>
            <c:v>Producción modelada</c:v>
          </c:tx>
          <c:spPr>
            <a:ln w="28575" cap="rnd">
              <a:solidFill>
                <a:schemeClr val="accent2"/>
              </a:solidFill>
              <a:round/>
            </a:ln>
            <a:effectLst/>
          </c:spPr>
          <c:marker>
            <c:symbol val="none"/>
          </c:marker>
          <c:trendline>
            <c:spPr>
              <a:ln w="19050" cap="rnd">
                <a:solidFill>
                  <a:schemeClr val="accent2">
                    <a:lumMod val="75000"/>
                  </a:schemeClr>
                </a:solidFill>
                <a:prstDash val="sysDot"/>
              </a:ln>
              <a:effectLst/>
            </c:spPr>
            <c:trendlineType val="linear"/>
            <c:dispRSqr val="0"/>
            <c:dispEq val="0"/>
          </c:trendline>
          <c:cat>
            <c:numRef>
              <c:f>Resultados!$A$9:$A$140</c:f>
              <c:numCache>
                <c:formatCode>General</c:formatCode>
                <c:ptCount val="132"/>
                <c:pt idx="0">
                  <c:v>1969</c:v>
                </c:pt>
                <c:pt idx="1">
                  <c:v>1970</c:v>
                </c:pt>
                <c:pt idx="2">
                  <c:v>1971</c:v>
                </c:pt>
                <c:pt idx="3">
                  <c:v>1972</c:v>
                </c:pt>
                <c:pt idx="4">
                  <c:v>1973</c:v>
                </c:pt>
                <c:pt idx="5">
                  <c:v>1974</c:v>
                </c:pt>
                <c:pt idx="6">
                  <c:v>1975</c:v>
                </c:pt>
                <c:pt idx="7">
                  <c:v>1976</c:v>
                </c:pt>
                <c:pt idx="8">
                  <c:v>1977</c:v>
                </c:pt>
                <c:pt idx="9">
                  <c:v>1978</c:v>
                </c:pt>
                <c:pt idx="10">
                  <c:v>1979</c:v>
                </c:pt>
                <c:pt idx="11">
                  <c:v>1980</c:v>
                </c:pt>
                <c:pt idx="12">
                  <c:v>1981</c:v>
                </c:pt>
                <c:pt idx="13">
                  <c:v>1982</c:v>
                </c:pt>
                <c:pt idx="14">
                  <c:v>1983</c:v>
                </c:pt>
                <c:pt idx="15">
                  <c:v>1984</c:v>
                </c:pt>
                <c:pt idx="16">
                  <c:v>1985</c:v>
                </c:pt>
                <c:pt idx="17">
                  <c:v>1986</c:v>
                </c:pt>
                <c:pt idx="18">
                  <c:v>1987</c:v>
                </c:pt>
                <c:pt idx="19">
                  <c:v>1988</c:v>
                </c:pt>
                <c:pt idx="20">
                  <c:v>1989</c:v>
                </c:pt>
                <c:pt idx="21">
                  <c:v>1990</c:v>
                </c:pt>
                <c:pt idx="22">
                  <c:v>1991</c:v>
                </c:pt>
                <c:pt idx="23">
                  <c:v>1992</c:v>
                </c:pt>
                <c:pt idx="24">
                  <c:v>1993</c:v>
                </c:pt>
                <c:pt idx="25">
                  <c:v>1994</c:v>
                </c:pt>
                <c:pt idx="26">
                  <c:v>1995</c:v>
                </c:pt>
                <c:pt idx="27">
                  <c:v>1996</c:v>
                </c:pt>
                <c:pt idx="28">
                  <c:v>1997</c:v>
                </c:pt>
                <c:pt idx="29">
                  <c:v>1998</c:v>
                </c:pt>
                <c:pt idx="30">
                  <c:v>1999</c:v>
                </c:pt>
                <c:pt idx="31">
                  <c:v>2000</c:v>
                </c:pt>
                <c:pt idx="32">
                  <c:v>2001</c:v>
                </c:pt>
                <c:pt idx="33">
                  <c:v>2002</c:v>
                </c:pt>
                <c:pt idx="34">
                  <c:v>2003</c:v>
                </c:pt>
                <c:pt idx="35">
                  <c:v>2004</c:v>
                </c:pt>
                <c:pt idx="36">
                  <c:v>2005</c:v>
                </c:pt>
                <c:pt idx="37">
                  <c:v>2006</c:v>
                </c:pt>
                <c:pt idx="38">
                  <c:v>2007</c:v>
                </c:pt>
                <c:pt idx="39">
                  <c:v>2008</c:v>
                </c:pt>
                <c:pt idx="40">
                  <c:v>2009</c:v>
                </c:pt>
                <c:pt idx="41">
                  <c:v>2010</c:v>
                </c:pt>
                <c:pt idx="42">
                  <c:v>2011</c:v>
                </c:pt>
                <c:pt idx="43">
                  <c:v>2012</c:v>
                </c:pt>
                <c:pt idx="44">
                  <c:v>2013</c:v>
                </c:pt>
                <c:pt idx="45">
                  <c:v>2014</c:v>
                </c:pt>
                <c:pt idx="46">
                  <c:v>2015</c:v>
                </c:pt>
                <c:pt idx="47">
                  <c:v>2016</c:v>
                </c:pt>
                <c:pt idx="48">
                  <c:v>2017</c:v>
                </c:pt>
                <c:pt idx="49">
                  <c:v>2018</c:v>
                </c:pt>
                <c:pt idx="50">
                  <c:v>2019</c:v>
                </c:pt>
                <c:pt idx="51">
                  <c:v>2020</c:v>
                </c:pt>
                <c:pt idx="52">
                  <c:v>2021</c:v>
                </c:pt>
                <c:pt idx="53">
                  <c:v>2022</c:v>
                </c:pt>
                <c:pt idx="54">
                  <c:v>2023</c:v>
                </c:pt>
                <c:pt idx="55">
                  <c:v>2024</c:v>
                </c:pt>
                <c:pt idx="56">
                  <c:v>2025</c:v>
                </c:pt>
                <c:pt idx="57">
                  <c:v>2026</c:v>
                </c:pt>
                <c:pt idx="58">
                  <c:v>2027</c:v>
                </c:pt>
                <c:pt idx="59">
                  <c:v>2028</c:v>
                </c:pt>
                <c:pt idx="60">
                  <c:v>2029</c:v>
                </c:pt>
                <c:pt idx="61">
                  <c:v>2030</c:v>
                </c:pt>
                <c:pt idx="62">
                  <c:v>2031</c:v>
                </c:pt>
                <c:pt idx="63">
                  <c:v>2032</c:v>
                </c:pt>
                <c:pt idx="64">
                  <c:v>2033</c:v>
                </c:pt>
                <c:pt idx="65">
                  <c:v>2034</c:v>
                </c:pt>
                <c:pt idx="66">
                  <c:v>2035</c:v>
                </c:pt>
                <c:pt idx="67">
                  <c:v>2036</c:v>
                </c:pt>
                <c:pt idx="68">
                  <c:v>2037</c:v>
                </c:pt>
                <c:pt idx="69">
                  <c:v>2038</c:v>
                </c:pt>
                <c:pt idx="70">
                  <c:v>2039</c:v>
                </c:pt>
                <c:pt idx="71">
                  <c:v>2040</c:v>
                </c:pt>
                <c:pt idx="72">
                  <c:v>2041</c:v>
                </c:pt>
                <c:pt idx="73">
                  <c:v>2042</c:v>
                </c:pt>
                <c:pt idx="74">
                  <c:v>2043</c:v>
                </c:pt>
                <c:pt idx="75">
                  <c:v>2044</c:v>
                </c:pt>
                <c:pt idx="76">
                  <c:v>2045</c:v>
                </c:pt>
                <c:pt idx="77">
                  <c:v>2046</c:v>
                </c:pt>
                <c:pt idx="78">
                  <c:v>2047</c:v>
                </c:pt>
                <c:pt idx="79">
                  <c:v>2048</c:v>
                </c:pt>
                <c:pt idx="80">
                  <c:v>2049</c:v>
                </c:pt>
                <c:pt idx="81">
                  <c:v>2050</c:v>
                </c:pt>
                <c:pt idx="82">
                  <c:v>2051</c:v>
                </c:pt>
                <c:pt idx="83">
                  <c:v>2052</c:v>
                </c:pt>
                <c:pt idx="84">
                  <c:v>2053</c:v>
                </c:pt>
                <c:pt idx="85">
                  <c:v>2054</c:v>
                </c:pt>
                <c:pt idx="86">
                  <c:v>2055</c:v>
                </c:pt>
                <c:pt idx="87">
                  <c:v>2056</c:v>
                </c:pt>
                <c:pt idx="88">
                  <c:v>2057</c:v>
                </c:pt>
                <c:pt idx="89">
                  <c:v>2058</c:v>
                </c:pt>
                <c:pt idx="90">
                  <c:v>2059</c:v>
                </c:pt>
                <c:pt idx="91">
                  <c:v>2060</c:v>
                </c:pt>
                <c:pt idx="92">
                  <c:v>2061</c:v>
                </c:pt>
                <c:pt idx="93">
                  <c:v>2062</c:v>
                </c:pt>
                <c:pt idx="94">
                  <c:v>2063</c:v>
                </c:pt>
                <c:pt idx="95">
                  <c:v>2064</c:v>
                </c:pt>
                <c:pt idx="96">
                  <c:v>2065</c:v>
                </c:pt>
                <c:pt idx="97">
                  <c:v>2066</c:v>
                </c:pt>
                <c:pt idx="98">
                  <c:v>2067</c:v>
                </c:pt>
                <c:pt idx="99">
                  <c:v>2068</c:v>
                </c:pt>
                <c:pt idx="100">
                  <c:v>2069</c:v>
                </c:pt>
                <c:pt idx="101">
                  <c:v>2070</c:v>
                </c:pt>
                <c:pt idx="102">
                  <c:v>2071</c:v>
                </c:pt>
                <c:pt idx="103">
                  <c:v>2072</c:v>
                </c:pt>
                <c:pt idx="104">
                  <c:v>2073</c:v>
                </c:pt>
                <c:pt idx="105">
                  <c:v>2074</c:v>
                </c:pt>
                <c:pt idx="106">
                  <c:v>2075</c:v>
                </c:pt>
                <c:pt idx="107">
                  <c:v>2076</c:v>
                </c:pt>
                <c:pt idx="108">
                  <c:v>2077</c:v>
                </c:pt>
                <c:pt idx="109">
                  <c:v>2078</c:v>
                </c:pt>
                <c:pt idx="110">
                  <c:v>2079</c:v>
                </c:pt>
                <c:pt idx="111">
                  <c:v>2080</c:v>
                </c:pt>
                <c:pt idx="112">
                  <c:v>2081</c:v>
                </c:pt>
                <c:pt idx="113">
                  <c:v>2082</c:v>
                </c:pt>
                <c:pt idx="114">
                  <c:v>2083</c:v>
                </c:pt>
                <c:pt idx="115">
                  <c:v>2084</c:v>
                </c:pt>
                <c:pt idx="116">
                  <c:v>2085</c:v>
                </c:pt>
                <c:pt idx="117">
                  <c:v>2086</c:v>
                </c:pt>
                <c:pt idx="118">
                  <c:v>2087</c:v>
                </c:pt>
                <c:pt idx="119">
                  <c:v>2088</c:v>
                </c:pt>
                <c:pt idx="120">
                  <c:v>2089</c:v>
                </c:pt>
                <c:pt idx="121">
                  <c:v>2090</c:v>
                </c:pt>
                <c:pt idx="122">
                  <c:v>2091</c:v>
                </c:pt>
                <c:pt idx="123">
                  <c:v>2092</c:v>
                </c:pt>
                <c:pt idx="124">
                  <c:v>2093</c:v>
                </c:pt>
                <c:pt idx="125">
                  <c:v>2094</c:v>
                </c:pt>
                <c:pt idx="126">
                  <c:v>2095</c:v>
                </c:pt>
                <c:pt idx="127">
                  <c:v>2096</c:v>
                </c:pt>
                <c:pt idx="128">
                  <c:v>2097</c:v>
                </c:pt>
                <c:pt idx="129">
                  <c:v>2098</c:v>
                </c:pt>
                <c:pt idx="130">
                  <c:v>2099</c:v>
                </c:pt>
                <c:pt idx="131">
                  <c:v>2100</c:v>
                </c:pt>
              </c:numCache>
            </c:numRef>
          </c:cat>
          <c:val>
            <c:numRef>
              <c:f>Resultados!$E$9:$E$140</c:f>
              <c:numCache>
                <c:formatCode>_-* #,##0\ _€_-;\-* #,##0\ _€_-;_-* "-"??\ _€_-;_-@_-</c:formatCode>
                <c:ptCount val="132"/>
                <c:pt idx="0">
                  <c:v>221705.52769803494</c:v>
                </c:pt>
                <c:pt idx="1">
                  <c:v>169892.96082153879</c:v>
                </c:pt>
                <c:pt idx="2">
                  <c:v>223862.58400091794</c:v>
                </c:pt>
                <c:pt idx="3">
                  <c:v>212302.02459108489</c:v>
                </c:pt>
                <c:pt idx="4">
                  <c:v>150519.56295099456</c:v>
                </c:pt>
                <c:pt idx="5">
                  <c:v>181844.16215440724</c:v>
                </c:pt>
                <c:pt idx="6">
                  <c:v>155097.39798656723</c:v>
                </c:pt>
                <c:pt idx="7">
                  <c:v>190853.34150441483</c:v>
                </c:pt>
                <c:pt idx="8">
                  <c:v>193734.32568680166</c:v>
                </c:pt>
                <c:pt idx="9">
                  <c:v>192562.39991769529</c:v>
                </c:pt>
                <c:pt idx="10">
                  <c:v>238523.86367484578</c:v>
                </c:pt>
                <c:pt idx="11">
                  <c:v>161188.97047390306</c:v>
                </c:pt>
                <c:pt idx="12">
                  <c:v>195309.10093903894</c:v>
                </c:pt>
                <c:pt idx="13">
                  <c:v>198275.53804208987</c:v>
                </c:pt>
                <c:pt idx="14">
                  <c:v>150849.16707355579</c:v>
                </c:pt>
                <c:pt idx="15">
                  <c:v>189156.49065122902</c:v>
                </c:pt>
                <c:pt idx="16">
                  <c:v>159943.79934422724</c:v>
                </c:pt>
                <c:pt idx="17">
                  <c:v>173115.75668658182</c:v>
                </c:pt>
                <c:pt idx="18">
                  <c:v>185372.14702182219</c:v>
                </c:pt>
                <c:pt idx="19">
                  <c:v>189449.47209350561</c:v>
                </c:pt>
                <c:pt idx="20">
                  <c:v>183260.23912541152</c:v>
                </c:pt>
                <c:pt idx="21">
                  <c:v>180623.4061449212</c:v>
                </c:pt>
                <c:pt idx="22">
                  <c:v>143524.6310166395</c:v>
                </c:pt>
                <c:pt idx="23">
                  <c:v>227170.83278662548</c:v>
                </c:pt>
                <c:pt idx="24">
                  <c:v>151374.09215763491</c:v>
                </c:pt>
                <c:pt idx="25">
                  <c:v>172627.45428278766</c:v>
                </c:pt>
                <c:pt idx="26">
                  <c:v>193099.53256186889</c:v>
                </c:pt>
                <c:pt idx="27">
                  <c:v>247972.51518826833</c:v>
                </c:pt>
                <c:pt idx="28">
                  <c:v>217075.18058817583</c:v>
                </c:pt>
                <c:pt idx="29">
                  <c:v>144025.14098052878</c:v>
                </c:pt>
                <c:pt idx="30">
                  <c:v>193087.32500177427</c:v>
                </c:pt>
                <c:pt idx="31">
                  <c:v>197750.61295801107</c:v>
                </c:pt>
                <c:pt idx="32">
                  <c:v>183992.69273110284</c:v>
                </c:pt>
                <c:pt idx="33">
                  <c:v>186861.46935339525</c:v>
                </c:pt>
                <c:pt idx="34">
                  <c:v>218367.65092556775</c:v>
                </c:pt>
                <c:pt idx="35">
                  <c:v>159214.77351712188</c:v>
                </c:pt>
                <c:pt idx="36">
                  <c:v>111868.37050525226</c:v>
                </c:pt>
                <c:pt idx="37">
                  <c:v>182335.99891693451</c:v>
                </c:pt>
                <c:pt idx="38">
                  <c:v>126990.74621410891</c:v>
                </c:pt>
                <c:pt idx="39">
                  <c:v>163994.4897428184</c:v>
                </c:pt>
                <c:pt idx="40">
                  <c:v>179821.27404713104</c:v>
                </c:pt>
                <c:pt idx="41">
                  <c:v>185954.77914908325</c:v>
                </c:pt>
                <c:pt idx="42">
                  <c:v>123696.89084107954</c:v>
                </c:pt>
                <c:pt idx="43">
                  <c:v>119774.82311276167</c:v>
                </c:pt>
                <c:pt idx="44">
                  <c:v>201722.84392132013</c:v>
                </c:pt>
                <c:pt idx="45">
                  <c:v>181696.13647990435</c:v>
                </c:pt>
                <c:pt idx="46">
                  <c:v>129913.70554095096</c:v>
                </c:pt>
                <c:pt idx="47">
                  <c:v>147657.47279196337</c:v>
                </c:pt>
                <c:pt idx="48">
                  <c:v>106850.69811364581</c:v>
                </c:pt>
                <c:pt idx="49">
                  <c:v>170135.13208127525</c:v>
                </c:pt>
                <c:pt idx="50">
                  <c:v>210743.57750111751</c:v>
                </c:pt>
                <c:pt idx="51">
                  <c:v>143406.99956569236</c:v>
                </c:pt>
                <c:pt idx="52">
                  <c:v>172561.93160835729</c:v>
                </c:pt>
                <c:pt idx="53">
                  <c:v>175182.87509760624</c:v>
                </c:pt>
                <c:pt idx="54">
                  <c:v>133280.13659665326</c:v>
                </c:pt>
                <c:pt idx="55">
                  <c:v>168289.21168064987</c:v>
                </c:pt>
                <c:pt idx="56">
                  <c:v>141315.53947521438</c:v>
                </c:pt>
                <c:pt idx="57">
                  <c:v>152953.39142953316</c:v>
                </c:pt>
                <c:pt idx="58">
                  <c:v>163782.31020815767</c:v>
                </c:pt>
                <c:pt idx="59">
                  <c:v>168549.87213056663</c:v>
                </c:pt>
                <c:pt idx="60">
                  <c:v>161916.37101622354</c:v>
                </c:pt>
                <c:pt idx="61">
                  <c:v>159586.64347022455</c:v>
                </c:pt>
                <c:pt idx="62">
                  <c:v>126808.67119110067</c:v>
                </c:pt>
                <c:pt idx="63">
                  <c:v>202109.90505733161</c:v>
                </c:pt>
                <c:pt idx="64">
                  <c:v>133743.92495071792</c:v>
                </c:pt>
                <c:pt idx="65">
                  <c:v>152521.96040249622</c:v>
                </c:pt>
                <c:pt idx="66">
                  <c:v>170609.70621101576</c:v>
                </c:pt>
                <c:pt idx="67">
                  <c:v>220616.79700141191</c:v>
                </c:pt>
                <c:pt idx="68">
                  <c:v>191792.9696385244</c:v>
                </c:pt>
                <c:pt idx="69">
                  <c:v>127250.88799381359</c:v>
                </c:pt>
                <c:pt idx="70">
                  <c:v>170598.92043534003</c:v>
                </c:pt>
                <c:pt idx="71">
                  <c:v>175935.25154487081</c:v>
                </c:pt>
                <c:pt idx="72">
                  <c:v>183614.20071920138</c:v>
                </c:pt>
                <c:pt idx="73">
                  <c:v>140620.73813741055</c:v>
                </c:pt>
                <c:pt idx="74">
                  <c:v>185291.50149207504</c:v>
                </c:pt>
                <c:pt idx="75">
                  <c:v>179196.87988094165</c:v>
                </c:pt>
                <c:pt idx="76">
                  <c:v>124585.33857987772</c:v>
                </c:pt>
                <c:pt idx="77">
                  <c:v>150512.77100875569</c:v>
                </c:pt>
                <c:pt idx="78">
                  <c:v>128374.42165112842</c:v>
                </c:pt>
                <c:pt idx="79">
                  <c:v>161092.77986545899</c:v>
                </c:pt>
                <c:pt idx="80">
                  <c:v>160354.282772484</c:v>
                </c:pt>
                <c:pt idx="81">
                  <c:v>159384.27750624382</c:v>
                </c:pt>
                <c:pt idx="82">
                  <c:v>197426.6715416004</c:v>
                </c:pt>
                <c:pt idx="83">
                  <c:v>136054.0985691456</c:v>
                </c:pt>
                <c:pt idx="84">
                  <c:v>161657.72734899429</c:v>
                </c:pt>
                <c:pt idx="85">
                  <c:v>164113.0531791648</c:v>
                </c:pt>
                <c:pt idx="86">
                  <c:v>124858.15256100774</c:v>
                </c:pt>
                <c:pt idx="87">
                  <c:v>159660.52607937367</c:v>
                </c:pt>
                <c:pt idx="88">
                  <c:v>132385.79759589254</c:v>
                </c:pt>
                <c:pt idx="89">
                  <c:v>143288.25261957099</c:v>
                </c:pt>
                <c:pt idx="90">
                  <c:v>153432.89102899929</c:v>
                </c:pt>
                <c:pt idx="91">
                  <c:v>159907.82169711494</c:v>
                </c:pt>
                <c:pt idx="92">
                  <c:v>151684.86070546266</c:v>
                </c:pt>
                <c:pt idx="93">
                  <c:v>149502.348856422</c:v>
                </c:pt>
                <c:pt idx="94">
                  <c:v>118795.61964700668</c:v>
                </c:pt>
                <c:pt idx="95">
                  <c:v>191747.13248131599</c:v>
                </c:pt>
                <c:pt idx="96">
                  <c:v>125292.63408651127</c:v>
                </c:pt>
                <c:pt idx="97">
                  <c:v>142884.08375863754</c:v>
                </c:pt>
                <c:pt idx="98">
                  <c:v>159828.86325327051</c:v>
                </c:pt>
                <c:pt idx="99">
                  <c:v>209305.12134095319</c:v>
                </c:pt>
                <c:pt idx="100">
                  <c:v>179673.55432510053</c:v>
                </c:pt>
                <c:pt idx="101">
                  <c:v>119209.89272946348</c:v>
                </c:pt>
                <c:pt idx="102">
                  <c:v>139129.63760093489</c:v>
                </c:pt>
                <c:pt idx="103">
                  <c:v>146740.22152152023</c:v>
                </c:pt>
                <c:pt idx="104">
                  <c:v>159844.67254794043</c:v>
                </c:pt>
                <c:pt idx="105">
                  <c:v>122416.8705523955</c:v>
                </c:pt>
                <c:pt idx="106">
                  <c:v>161304.84061639165</c:v>
                </c:pt>
                <c:pt idx="107">
                  <c:v>157538.05084072179</c:v>
                </c:pt>
                <c:pt idx="108">
                  <c:v>108457.31197027348</c:v>
                </c:pt>
                <c:pt idx="109">
                  <c:v>131028.34367898498</c:v>
                </c:pt>
                <c:pt idx="110">
                  <c:v>111755.88441406404</c:v>
                </c:pt>
                <c:pt idx="111">
                  <c:v>141622.12289287173</c:v>
                </c:pt>
                <c:pt idx="112">
                  <c:v>139595.83583965729</c:v>
                </c:pt>
                <c:pt idx="113">
                  <c:v>138751.4012940469</c:v>
                </c:pt>
                <c:pt idx="114">
                  <c:v>171869.06862970517</c:v>
                </c:pt>
                <c:pt idx="115">
                  <c:v>119609.76949886161</c:v>
                </c:pt>
                <c:pt idx="116">
                  <c:v>140730.54476032133</c:v>
                </c:pt>
                <c:pt idx="117">
                  <c:v>142868.01970389771</c:v>
                </c:pt>
                <c:pt idx="118">
                  <c:v>108694.80918622644</c:v>
                </c:pt>
                <c:pt idx="119">
                  <c:v>140362.9800444078</c:v>
                </c:pt>
                <c:pt idx="120">
                  <c:v>115247.97310789046</c:v>
                </c:pt>
                <c:pt idx="121">
                  <c:v>124739.06555282421</c:v>
                </c:pt>
                <c:pt idx="122">
                  <c:v>133570.44350899971</c:v>
                </c:pt>
                <c:pt idx="123">
                  <c:v>140580.38600385477</c:v>
                </c:pt>
                <c:pt idx="124">
                  <c:v>132048.70208826428</c:v>
                </c:pt>
                <c:pt idx="125">
                  <c:v>130148.724360641</c:v>
                </c:pt>
                <c:pt idx="126">
                  <c:v>103417.09327616141</c:v>
                </c:pt>
                <c:pt idx="127">
                  <c:v>168571.40328265773</c:v>
                </c:pt>
                <c:pt idx="128">
                  <c:v>109073.0454931144</c:v>
                </c:pt>
                <c:pt idx="129">
                  <c:v>124387.21782548657</c:v>
                </c:pt>
                <c:pt idx="130">
                  <c:v>139138.43379411843</c:v>
                </c:pt>
                <c:pt idx="131">
                  <c:v>140580.38600385477</c:v>
                </c:pt>
              </c:numCache>
            </c:numRef>
          </c:val>
          <c:smooth val="0"/>
          <c:extLst>
            <c:ext xmlns:c16="http://schemas.microsoft.com/office/drawing/2014/chart" uri="{C3380CC4-5D6E-409C-BE32-E72D297353CC}">
              <c16:uniqueId val="{00000003-FFA1-4026-BB2C-C0A08CCF2EFA}"/>
            </c:ext>
          </c:extLst>
        </c:ser>
        <c:dLbls>
          <c:showLegendKey val="0"/>
          <c:showVal val="0"/>
          <c:showCatName val="0"/>
          <c:showSerName val="0"/>
          <c:showPercent val="0"/>
          <c:showBubbleSize val="0"/>
        </c:dLbls>
        <c:smooth val="0"/>
        <c:axId val="722513232"/>
        <c:axId val="722513560"/>
      </c:lineChart>
      <c:catAx>
        <c:axId val="72251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560"/>
        <c:crosses val="autoZero"/>
        <c:auto val="1"/>
        <c:lblAlgn val="ctr"/>
        <c:lblOffset val="100"/>
        <c:tickLblSkip val="5"/>
        <c:noMultiLvlLbl val="0"/>
      </c:catAx>
      <c:valAx>
        <c:axId val="7225135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722513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noFill/>
    <a:ln>
      <a:noFill/>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a:t>Regresión lineal precipitación-caudal</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scatterChart>
        <c:scatterStyle val="lineMarker"/>
        <c:varyColors val="0"/>
        <c:ser>
          <c:idx val="0"/>
          <c:order val="0"/>
          <c:spPr>
            <a:ln w="254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1"/>
            <c:trendlineLbl>
              <c:layout>
                <c:manualLayout>
                  <c:x val="-8.6423855180752532E-2"/>
                  <c:y val="-4.3882905788464849E-2"/>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trendlineLbl>
          </c:trendline>
          <c:xVal>
            <c:numRef>
              <c:f>'Reconstr Caudales'!$NG$49:$NG$58</c:f>
              <c:numCache>
                <c:formatCode>0</c:formatCode>
                <c:ptCount val="10"/>
                <c:pt idx="0">
                  <c:v>1700</c:v>
                </c:pt>
                <c:pt idx="1">
                  <c:v>1147.5</c:v>
                </c:pt>
                <c:pt idx="2">
                  <c:v>1191</c:v>
                </c:pt>
                <c:pt idx="3">
                  <c:v>1577</c:v>
                </c:pt>
                <c:pt idx="4">
                  <c:v>1019.5</c:v>
                </c:pt>
                <c:pt idx="5">
                  <c:v>1574</c:v>
                </c:pt>
                <c:pt idx="6">
                  <c:v>1728</c:v>
                </c:pt>
                <c:pt idx="7">
                  <c:v>1514</c:v>
                </c:pt>
                <c:pt idx="8">
                  <c:v>1200.8355742599999</c:v>
                </c:pt>
                <c:pt idx="9" formatCode="General">
                  <c:v>1206</c:v>
                </c:pt>
              </c:numCache>
            </c:numRef>
          </c:xVal>
          <c:yVal>
            <c:numRef>
              <c:f>'Reconstr Caudales'!$NF$49:$NF$58</c:f>
              <c:numCache>
                <c:formatCode>_-* #,##0\ _€_-;\-* #,##0\ _€_-;_-* "-"??\ _€_-;_-@_-</c:formatCode>
                <c:ptCount val="10"/>
                <c:pt idx="0">
                  <c:v>510.50512842830125</c:v>
                </c:pt>
                <c:pt idx="1">
                  <c:v>457.32077314524008</c:v>
                </c:pt>
                <c:pt idx="2">
                  <c:v>360.16872591522667</c:v>
                </c:pt>
                <c:pt idx="3">
                  <c:v>359.61447308141425</c:v>
                </c:pt>
                <c:pt idx="4">
                  <c:v>379.20638174706562</c:v>
                </c:pt>
                <c:pt idx="5">
                  <c:v>411.34597773843046</c:v>
                </c:pt>
                <c:pt idx="6">
                  <c:v>459.08456203516965</c:v>
                </c:pt>
                <c:pt idx="7">
                  <c:v>508.59805320620967</c:v>
                </c:pt>
                <c:pt idx="8">
                  <c:v>383.841547832971</c:v>
                </c:pt>
                <c:pt idx="9">
                  <c:v>400.47792840216403</c:v>
                </c:pt>
              </c:numCache>
            </c:numRef>
          </c:yVal>
          <c:smooth val="0"/>
          <c:extLst>
            <c:ext xmlns:c16="http://schemas.microsoft.com/office/drawing/2014/chart" uri="{C3380CC4-5D6E-409C-BE32-E72D297353CC}">
              <c16:uniqueId val="{00000002-D80D-413E-B8B1-C18404788B3E}"/>
            </c:ext>
          </c:extLst>
        </c:ser>
        <c:dLbls>
          <c:showLegendKey val="0"/>
          <c:showVal val="0"/>
          <c:showCatName val="0"/>
          <c:showSerName val="0"/>
          <c:showPercent val="0"/>
          <c:showBubbleSize val="0"/>
        </c:dLbls>
        <c:axId val="560464120"/>
        <c:axId val="560454280"/>
      </c:scatterChart>
      <c:valAx>
        <c:axId val="56046412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Precipitación anual (mm)</a:t>
                </a:r>
              </a:p>
            </c:rich>
          </c:tx>
          <c:overlay val="0"/>
          <c:spPr>
            <a:noFill/>
            <a:ln>
              <a:noFill/>
            </a:ln>
            <a:effectLst/>
          </c:spPr>
          <c:txPr>
            <a:bodyPr rot="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60454280"/>
        <c:crosses val="autoZero"/>
        <c:crossBetween val="midCat"/>
      </c:valAx>
      <c:valAx>
        <c:axId val="5604542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dirty="0"/>
                  <a:t>∑</a:t>
                </a:r>
                <a:r>
                  <a:rPr lang="es-ES" dirty="0" err="1"/>
                  <a:t>cuadales</a:t>
                </a:r>
                <a:r>
                  <a:rPr lang="es-ES" dirty="0"/>
                  <a:t> medios diarios (m</a:t>
                </a:r>
                <a:r>
                  <a:rPr lang="es-ES" baseline="30000" dirty="0"/>
                  <a:t>3</a:t>
                </a:r>
                <a:r>
                  <a:rPr lang="es-ES" dirty="0"/>
                  <a:t>/s)</a:t>
                </a:r>
              </a:p>
            </c:rich>
          </c:tx>
          <c:layout>
            <c:manualLayout>
              <c:xMode val="edge"/>
              <c:yMode val="edge"/>
              <c:x val="5.8446321885524365E-2"/>
              <c:y val="0.25873371566471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6046412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ysClr val="windowText" lastClr="000000"/>
                </a:solidFill>
                <a:latin typeface="Century Gothic" panose="020B0502020202020204" pitchFamily="34" charset="0"/>
                <a:ea typeface="+mn-ea"/>
                <a:cs typeface="+mn-cs"/>
              </a:defRPr>
            </a:pPr>
            <a:r>
              <a:rPr lang="es-ES" dirty="0"/>
              <a:t>Modelización A</a:t>
            </a:r>
          </a:p>
        </c:rich>
      </c:tx>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2"/>
          <c:order val="2"/>
          <c:tx>
            <c:v>Caudal diario medio</c:v>
          </c:tx>
          <c:spPr>
            <a:solidFill>
              <a:schemeClr val="accent1">
                <a:lumMod val="60000"/>
                <a:lumOff val="40000"/>
              </a:schemeClr>
            </a:solidFill>
            <a:ln>
              <a:noFill/>
            </a:ln>
            <a:effectLst/>
          </c:spPr>
          <c:invertIfNegative val="0"/>
          <c:val>
            <c:numRef>
              <c:f>Correlaciones!$B$8:$B$63</c:f>
              <c:numCache>
                <c:formatCode>General</c:formatCode>
                <c:ptCount val="56"/>
                <c:pt idx="0">
                  <c:v>1.2057180273972605</c:v>
                </c:pt>
                <c:pt idx="1">
                  <c:v>1.318142684931507</c:v>
                </c:pt>
                <c:pt idx="2">
                  <c:v>1.1925883060109288</c:v>
                </c:pt>
                <c:pt idx="3">
                  <c:v>1.255029808219178</c:v>
                </c:pt>
                <c:pt idx="4">
                  <c:v>1.3062954520547947</c:v>
                </c:pt>
                <c:pt idx="5">
                  <c:v>1.1452103013698629</c:v>
                </c:pt>
                <c:pt idx="6">
                  <c:v>1.1823508196721302</c:v>
                </c:pt>
                <c:pt idx="7">
                  <c:v>1.3127773150684936</c:v>
                </c:pt>
                <c:pt idx="8">
                  <c:v>1.1449621917808221</c:v>
                </c:pt>
                <c:pt idx="9">
                  <c:v>1.2475244931506839</c:v>
                </c:pt>
                <c:pt idx="10">
                  <c:v>1.0704807650273234</c:v>
                </c:pt>
                <c:pt idx="11">
                  <c:v>1.1206164383561654</c:v>
                </c:pt>
                <c:pt idx="12">
                  <c:v>1.229040328767123</c:v>
                </c:pt>
                <c:pt idx="13">
                  <c:v>1.0892926027397265</c:v>
                </c:pt>
                <c:pt idx="14">
                  <c:v>1.1547931147540986</c:v>
                </c:pt>
                <c:pt idx="15">
                  <c:v>1.1924441643835624</c:v>
                </c:pt>
                <c:pt idx="16">
                  <c:v>1.2242332054794507</c:v>
                </c:pt>
                <c:pt idx="17">
                  <c:v>1.4050740821917813</c:v>
                </c:pt>
                <c:pt idx="18">
                  <c:v>1.1949079781420768</c:v>
                </c:pt>
                <c:pt idx="19">
                  <c:v>1.2865397260273965</c:v>
                </c:pt>
                <c:pt idx="20">
                  <c:v>1.3827442191780821</c:v>
                </c:pt>
                <c:pt idx="21">
                  <c:v>1.0948440547945202</c:v>
                </c:pt>
                <c:pt idx="22">
                  <c:v>1.2134962841530057</c:v>
                </c:pt>
                <c:pt idx="23">
                  <c:v>1.1752005479452055</c:v>
                </c:pt>
                <c:pt idx="24">
                  <c:v>1.1055127671232876</c:v>
                </c:pt>
                <c:pt idx="25">
                  <c:v>1.1716339726027398</c:v>
                </c:pt>
                <c:pt idx="26">
                  <c:v>1.1780207650273213</c:v>
                </c:pt>
                <c:pt idx="27">
                  <c:v>1.1748904109589042</c:v>
                </c:pt>
                <c:pt idx="28">
                  <c:v>1.1598487671232869</c:v>
                </c:pt>
                <c:pt idx="29">
                  <c:v>1.0164724383561645</c:v>
                </c:pt>
                <c:pt idx="30">
                  <c:v>1.1555044808743169</c:v>
                </c:pt>
                <c:pt idx="31">
                  <c:v>1.1378910684931511</c:v>
                </c:pt>
                <c:pt idx="32">
                  <c:v>1.187233863013698</c:v>
                </c:pt>
                <c:pt idx="33">
                  <c:v>1.135130849315068</c:v>
                </c:pt>
                <c:pt idx="34">
                  <c:v>1.2757562841530052</c:v>
                </c:pt>
                <c:pt idx="35">
                  <c:v>1.1942119452054787</c:v>
                </c:pt>
                <c:pt idx="36">
                  <c:v>0.99950794520547948</c:v>
                </c:pt>
                <c:pt idx="37">
                  <c:v>1.2034230136986306</c:v>
                </c:pt>
                <c:pt idx="38">
                  <c:v>1.1703194535519124</c:v>
                </c:pt>
                <c:pt idx="39">
                  <c:v>1.1009537534246572</c:v>
                </c:pt>
                <c:pt idx="40">
                  <c:v>1.1984608219178081</c:v>
                </c:pt>
                <c:pt idx="41">
                  <c:v>1.3986441874747979</c:v>
                </c:pt>
                <c:pt idx="42">
                  <c:v>1.2495103091400002</c:v>
                </c:pt>
                <c:pt idx="43">
                  <c:v>0.98676363264445666</c:v>
                </c:pt>
                <c:pt idx="44">
                  <c:v>0.98524513172990202</c:v>
                </c:pt>
                <c:pt idx="45">
                  <c:v>1.0389215938275771</c:v>
                </c:pt>
                <c:pt idx="46">
                  <c:v>1.1238961140394275</c:v>
                </c:pt>
                <c:pt idx="47">
                  <c:v>1.2577659233840264</c:v>
                </c:pt>
                <c:pt idx="48">
                  <c:v>1.3934193238526293</c:v>
                </c:pt>
                <c:pt idx="49">
                  <c:v>1.0516206789944411</c:v>
                </c:pt>
                <c:pt idx="50">
                  <c:v>1.094201990169847</c:v>
                </c:pt>
                <c:pt idx="51">
                  <c:v>1.8311274161766702</c:v>
                </c:pt>
                <c:pt idx="52">
                  <c:v>1.5419430771409213</c:v>
                </c:pt>
                <c:pt idx="53">
                  <c:v>1.1735984539777882</c:v>
                </c:pt>
                <c:pt idx="54">
                  <c:v>1.0509980350311772</c:v>
                </c:pt>
                <c:pt idx="55">
                  <c:v>0.86492424827411651</c:v>
                </c:pt>
              </c:numCache>
            </c:numRef>
          </c:val>
          <c:extLst>
            <c:ext xmlns:c16="http://schemas.microsoft.com/office/drawing/2014/chart" uri="{C3380CC4-5D6E-409C-BE32-E72D297353CC}">
              <c16:uniqueId val="{00000000-09C3-441C-B3ED-3F0F1F803DD2}"/>
            </c:ext>
          </c:extLst>
        </c:ser>
        <c:dLbls>
          <c:showLegendKey val="0"/>
          <c:showVal val="0"/>
          <c:showCatName val="0"/>
          <c:showSerName val="0"/>
          <c:showPercent val="0"/>
          <c:showBubbleSize val="0"/>
        </c:dLbls>
        <c:gapWidth val="150"/>
        <c:axId val="665417640"/>
        <c:axId val="665415344"/>
      </c:barChart>
      <c:lineChart>
        <c:grouping val="standard"/>
        <c:varyColors val="0"/>
        <c:ser>
          <c:idx val="0"/>
          <c:order val="0"/>
          <c:tx>
            <c:v>Producción histórica</c:v>
          </c:tx>
          <c:spPr>
            <a:ln w="28575" cap="rnd">
              <a:solidFill>
                <a:schemeClr val="bg2">
                  <a:lumMod val="50000"/>
                </a:schemeClr>
              </a:solidFill>
              <a:round/>
            </a:ln>
            <a:effectLst/>
          </c:spPr>
          <c:marker>
            <c:symbol val="none"/>
          </c:marker>
          <c:cat>
            <c:numRef>
              <c:f>Correlaciones!$A$8:$A$63</c:f>
              <c:numCache>
                <c:formatCode>General</c:formatCode>
                <c:ptCount val="56"/>
                <c:pt idx="0">
                  <c:v>1962</c:v>
                </c:pt>
                <c:pt idx="1">
                  <c:v>1963</c:v>
                </c:pt>
                <c:pt idx="2">
                  <c:v>1964</c:v>
                </c:pt>
                <c:pt idx="3">
                  <c:v>1965</c:v>
                </c:pt>
                <c:pt idx="4">
                  <c:v>1966</c:v>
                </c:pt>
                <c:pt idx="5">
                  <c:v>1967</c:v>
                </c:pt>
                <c:pt idx="6">
                  <c:v>1968</c:v>
                </c:pt>
                <c:pt idx="7">
                  <c:v>1969</c:v>
                </c:pt>
                <c:pt idx="8">
                  <c:v>1970</c:v>
                </c:pt>
                <c:pt idx="9">
                  <c:v>1971</c:v>
                </c:pt>
                <c:pt idx="10">
                  <c:v>1972</c:v>
                </c:pt>
                <c:pt idx="11">
                  <c:v>1973</c:v>
                </c:pt>
                <c:pt idx="12">
                  <c:v>1974</c:v>
                </c:pt>
                <c:pt idx="13">
                  <c:v>1975</c:v>
                </c:pt>
                <c:pt idx="14">
                  <c:v>1976</c:v>
                </c:pt>
                <c:pt idx="15">
                  <c:v>1977</c:v>
                </c:pt>
                <c:pt idx="16">
                  <c:v>1978</c:v>
                </c:pt>
                <c:pt idx="17">
                  <c:v>1979</c:v>
                </c:pt>
                <c:pt idx="18">
                  <c:v>1980</c:v>
                </c:pt>
                <c:pt idx="19">
                  <c:v>1981</c:v>
                </c:pt>
                <c:pt idx="20">
                  <c:v>1982</c:v>
                </c:pt>
                <c:pt idx="21">
                  <c:v>1983</c:v>
                </c:pt>
                <c:pt idx="22">
                  <c:v>1984</c:v>
                </c:pt>
                <c:pt idx="23">
                  <c:v>1985</c:v>
                </c:pt>
                <c:pt idx="24">
                  <c:v>1986</c:v>
                </c:pt>
                <c:pt idx="25">
                  <c:v>1987</c:v>
                </c:pt>
                <c:pt idx="26">
                  <c:v>1988</c:v>
                </c:pt>
                <c:pt idx="27">
                  <c:v>1989</c:v>
                </c:pt>
                <c:pt idx="28">
                  <c:v>1990</c:v>
                </c:pt>
                <c:pt idx="29">
                  <c:v>1991</c:v>
                </c:pt>
                <c:pt idx="30">
                  <c:v>1992</c:v>
                </c:pt>
                <c:pt idx="31">
                  <c:v>1993</c:v>
                </c:pt>
                <c:pt idx="32">
                  <c:v>1994</c:v>
                </c:pt>
                <c:pt idx="33">
                  <c:v>1995</c:v>
                </c:pt>
                <c:pt idx="34">
                  <c:v>1996</c:v>
                </c:pt>
                <c:pt idx="35">
                  <c:v>1997</c:v>
                </c:pt>
                <c:pt idx="36">
                  <c:v>1998</c:v>
                </c:pt>
                <c:pt idx="37">
                  <c:v>1999</c:v>
                </c:pt>
                <c:pt idx="38">
                  <c:v>2000</c:v>
                </c:pt>
                <c:pt idx="39">
                  <c:v>2001</c:v>
                </c:pt>
                <c:pt idx="40">
                  <c:v>2002</c:v>
                </c:pt>
                <c:pt idx="41">
                  <c:v>2003</c:v>
                </c:pt>
                <c:pt idx="42">
                  <c:v>2004</c:v>
                </c:pt>
                <c:pt idx="43">
                  <c:v>2005</c:v>
                </c:pt>
                <c:pt idx="44">
                  <c:v>2006</c:v>
                </c:pt>
                <c:pt idx="45">
                  <c:v>2007</c:v>
                </c:pt>
                <c:pt idx="46">
                  <c:v>2008</c:v>
                </c:pt>
                <c:pt idx="47">
                  <c:v>2009</c:v>
                </c:pt>
                <c:pt idx="48">
                  <c:v>2010</c:v>
                </c:pt>
                <c:pt idx="49">
                  <c:v>2011</c:v>
                </c:pt>
                <c:pt idx="50">
                  <c:v>2012</c:v>
                </c:pt>
                <c:pt idx="51">
                  <c:v>2013</c:v>
                </c:pt>
                <c:pt idx="52">
                  <c:v>2014</c:v>
                </c:pt>
                <c:pt idx="53">
                  <c:v>2015</c:v>
                </c:pt>
                <c:pt idx="54">
                  <c:v>2016</c:v>
                </c:pt>
                <c:pt idx="55">
                  <c:v>2017</c:v>
                </c:pt>
              </c:numCache>
            </c:numRef>
          </c:cat>
          <c:val>
            <c:numRef>
              <c:f>Correlaciones!$C$8:$C$63</c:f>
              <c:numCache>
                <c:formatCode>_-* #,##0\ _€_-;\-* #,##0\ _€_-;_-* "-"??\ _€_-;_-@_-</c:formatCode>
                <c:ptCount val="56"/>
                <c:pt idx="0">
                  <c:v>58434</c:v>
                </c:pt>
                <c:pt idx="1">
                  <c:v>68909</c:v>
                </c:pt>
                <c:pt idx="2">
                  <c:v>53773</c:v>
                </c:pt>
                <c:pt idx="3">
                  <c:v>54413</c:v>
                </c:pt>
                <c:pt idx="4">
                  <c:v>69145</c:v>
                </c:pt>
                <c:pt idx="5">
                  <c:v>47375</c:v>
                </c:pt>
                <c:pt idx="6">
                  <c:v>58553</c:v>
                </c:pt>
                <c:pt idx="7">
                  <c:v>52014</c:v>
                </c:pt>
                <c:pt idx="8">
                  <c:v>52548</c:v>
                </c:pt>
                <c:pt idx="9">
                  <c:v>44650</c:v>
                </c:pt>
                <c:pt idx="10">
                  <c:v>46105</c:v>
                </c:pt>
                <c:pt idx="11">
                  <c:v>56378</c:v>
                </c:pt>
                <c:pt idx="12">
                  <c:v>32986</c:v>
                </c:pt>
                <c:pt idx="13">
                  <c:v>75064</c:v>
                </c:pt>
                <c:pt idx="14">
                  <c:v>30937</c:v>
                </c:pt>
                <c:pt idx="15">
                  <c:v>61173</c:v>
                </c:pt>
                <c:pt idx="16">
                  <c:v>73772</c:v>
                </c:pt>
                <c:pt idx="17">
                  <c:v>63711</c:v>
                </c:pt>
                <c:pt idx="18">
                  <c:v>54360</c:v>
                </c:pt>
                <c:pt idx="19">
                  <c:v>57340</c:v>
                </c:pt>
                <c:pt idx="20">
                  <c:v>75406</c:v>
                </c:pt>
                <c:pt idx="21">
                  <c:v>65118</c:v>
                </c:pt>
                <c:pt idx="22">
                  <c:v>37643</c:v>
                </c:pt>
                <c:pt idx="23">
                  <c:v>62958</c:v>
                </c:pt>
                <c:pt idx="24">
                  <c:v>52315</c:v>
                </c:pt>
                <c:pt idx="25">
                  <c:v>54029</c:v>
                </c:pt>
                <c:pt idx="26">
                  <c:v>68477</c:v>
                </c:pt>
                <c:pt idx="27">
                  <c:v>37123</c:v>
                </c:pt>
                <c:pt idx="28">
                  <c:v>35372</c:v>
                </c:pt>
                <c:pt idx="29">
                  <c:v>54332</c:v>
                </c:pt>
                <c:pt idx="30">
                  <c:v>48658</c:v>
                </c:pt>
                <c:pt idx="31">
                  <c:v>68674</c:v>
                </c:pt>
                <c:pt idx="32">
                  <c:v>62761</c:v>
                </c:pt>
                <c:pt idx="33">
                  <c:v>49494</c:v>
                </c:pt>
                <c:pt idx="34">
                  <c:v>48889</c:v>
                </c:pt>
                <c:pt idx="35">
                  <c:v>57968</c:v>
                </c:pt>
                <c:pt idx="36">
                  <c:v>58237</c:v>
                </c:pt>
                <c:pt idx="37">
                  <c:v>49021</c:v>
                </c:pt>
                <c:pt idx="38">
                  <c:v>45463.55</c:v>
                </c:pt>
                <c:pt idx="39">
                  <c:v>67040.89</c:v>
                </c:pt>
                <c:pt idx="40">
                  <c:v>32738.59</c:v>
                </c:pt>
                <c:pt idx="41">
                  <c:v>62331.22</c:v>
                </c:pt>
                <c:pt idx="42">
                  <c:v>66074.600000000006</c:v>
                </c:pt>
                <c:pt idx="43">
                  <c:v>46085.68</c:v>
                </c:pt>
                <c:pt idx="44">
                  <c:v>39909.410000000003</c:v>
                </c:pt>
                <c:pt idx="45">
                  <c:v>47000.35</c:v>
                </c:pt>
                <c:pt idx="46">
                  <c:v>52122.39</c:v>
                </c:pt>
                <c:pt idx="47">
                  <c:v>50695</c:v>
                </c:pt>
                <c:pt idx="48">
                  <c:v>50957.71</c:v>
                </c:pt>
                <c:pt idx="49">
                  <c:v>50957.71</c:v>
                </c:pt>
                <c:pt idx="50">
                  <c:v>36376.870000000003</c:v>
                </c:pt>
                <c:pt idx="51">
                  <c:v>82182.91</c:v>
                </c:pt>
                <c:pt idx="52">
                  <c:v>70277.100000000006</c:v>
                </c:pt>
                <c:pt idx="53">
                  <c:v>48718.3</c:v>
                </c:pt>
                <c:pt idx="54">
                  <c:v>42674.21</c:v>
                </c:pt>
                <c:pt idx="55">
                  <c:v>30427.41</c:v>
                </c:pt>
              </c:numCache>
            </c:numRef>
          </c:val>
          <c:smooth val="0"/>
          <c:extLst>
            <c:ext xmlns:c16="http://schemas.microsoft.com/office/drawing/2014/chart" uri="{C3380CC4-5D6E-409C-BE32-E72D297353CC}">
              <c16:uniqueId val="{00000001-09C3-441C-B3ED-3F0F1F803DD2}"/>
            </c:ext>
          </c:extLst>
        </c:ser>
        <c:ser>
          <c:idx val="1"/>
          <c:order val="1"/>
          <c:tx>
            <c:v>Producción modelada</c:v>
          </c:tx>
          <c:spPr>
            <a:ln w="28575" cap="rnd">
              <a:solidFill>
                <a:schemeClr val="accent2"/>
              </a:solidFill>
              <a:round/>
            </a:ln>
            <a:effectLst/>
          </c:spPr>
          <c:marker>
            <c:symbol val="none"/>
          </c:marker>
          <c:cat>
            <c:numRef>
              <c:f>Correlaciones!$A$8:$A$63</c:f>
              <c:numCache>
                <c:formatCode>General</c:formatCode>
                <c:ptCount val="56"/>
                <c:pt idx="0">
                  <c:v>1962</c:v>
                </c:pt>
                <c:pt idx="1">
                  <c:v>1963</c:v>
                </c:pt>
                <c:pt idx="2">
                  <c:v>1964</c:v>
                </c:pt>
                <c:pt idx="3">
                  <c:v>1965</c:v>
                </c:pt>
                <c:pt idx="4">
                  <c:v>1966</c:v>
                </c:pt>
                <c:pt idx="5">
                  <c:v>1967</c:v>
                </c:pt>
                <c:pt idx="6">
                  <c:v>1968</c:v>
                </c:pt>
                <c:pt idx="7">
                  <c:v>1969</c:v>
                </c:pt>
                <c:pt idx="8">
                  <c:v>1970</c:v>
                </c:pt>
                <c:pt idx="9">
                  <c:v>1971</c:v>
                </c:pt>
                <c:pt idx="10">
                  <c:v>1972</c:v>
                </c:pt>
                <c:pt idx="11">
                  <c:v>1973</c:v>
                </c:pt>
                <c:pt idx="12">
                  <c:v>1974</c:v>
                </c:pt>
                <c:pt idx="13">
                  <c:v>1975</c:v>
                </c:pt>
                <c:pt idx="14">
                  <c:v>1976</c:v>
                </c:pt>
                <c:pt idx="15">
                  <c:v>1977</c:v>
                </c:pt>
                <c:pt idx="16">
                  <c:v>1978</c:v>
                </c:pt>
                <c:pt idx="17">
                  <c:v>1979</c:v>
                </c:pt>
                <c:pt idx="18">
                  <c:v>1980</c:v>
                </c:pt>
                <c:pt idx="19">
                  <c:v>1981</c:v>
                </c:pt>
                <c:pt idx="20">
                  <c:v>1982</c:v>
                </c:pt>
                <c:pt idx="21">
                  <c:v>1983</c:v>
                </c:pt>
                <c:pt idx="22">
                  <c:v>1984</c:v>
                </c:pt>
                <c:pt idx="23">
                  <c:v>1985</c:v>
                </c:pt>
                <c:pt idx="24">
                  <c:v>1986</c:v>
                </c:pt>
                <c:pt idx="25">
                  <c:v>1987</c:v>
                </c:pt>
                <c:pt idx="26">
                  <c:v>1988</c:v>
                </c:pt>
                <c:pt idx="27">
                  <c:v>1989</c:v>
                </c:pt>
                <c:pt idx="28">
                  <c:v>1990</c:v>
                </c:pt>
                <c:pt idx="29">
                  <c:v>1991</c:v>
                </c:pt>
                <c:pt idx="30">
                  <c:v>1992</c:v>
                </c:pt>
                <c:pt idx="31">
                  <c:v>1993</c:v>
                </c:pt>
                <c:pt idx="32">
                  <c:v>1994</c:v>
                </c:pt>
                <c:pt idx="33">
                  <c:v>1995</c:v>
                </c:pt>
                <c:pt idx="34">
                  <c:v>1996</c:v>
                </c:pt>
                <c:pt idx="35">
                  <c:v>1997</c:v>
                </c:pt>
                <c:pt idx="36">
                  <c:v>1998</c:v>
                </c:pt>
                <c:pt idx="37">
                  <c:v>1999</c:v>
                </c:pt>
                <c:pt idx="38">
                  <c:v>2000</c:v>
                </c:pt>
                <c:pt idx="39">
                  <c:v>2001</c:v>
                </c:pt>
                <c:pt idx="40">
                  <c:v>2002</c:v>
                </c:pt>
                <c:pt idx="41">
                  <c:v>2003</c:v>
                </c:pt>
                <c:pt idx="42">
                  <c:v>2004</c:v>
                </c:pt>
                <c:pt idx="43">
                  <c:v>2005</c:v>
                </c:pt>
                <c:pt idx="44">
                  <c:v>2006</c:v>
                </c:pt>
                <c:pt idx="45">
                  <c:v>2007</c:v>
                </c:pt>
                <c:pt idx="46">
                  <c:v>2008</c:v>
                </c:pt>
                <c:pt idx="47">
                  <c:v>2009</c:v>
                </c:pt>
                <c:pt idx="48">
                  <c:v>2010</c:v>
                </c:pt>
                <c:pt idx="49">
                  <c:v>2011</c:v>
                </c:pt>
                <c:pt idx="50">
                  <c:v>2012</c:v>
                </c:pt>
                <c:pt idx="51">
                  <c:v>2013</c:v>
                </c:pt>
                <c:pt idx="52">
                  <c:v>2014</c:v>
                </c:pt>
                <c:pt idx="53">
                  <c:v>2015</c:v>
                </c:pt>
                <c:pt idx="54">
                  <c:v>2016</c:v>
                </c:pt>
                <c:pt idx="55">
                  <c:v>2017</c:v>
                </c:pt>
              </c:numCache>
            </c:numRef>
          </c:cat>
          <c:val>
            <c:numRef>
              <c:f>Correlaciones!$D$8:$D$63</c:f>
              <c:numCache>
                <c:formatCode>_-* #,##0\ _€_-;\-* #,##0\ _€_-;_-* "-"??\ _€_-;_-@_-</c:formatCode>
                <c:ptCount val="56"/>
                <c:pt idx="0">
                  <c:v>51650.689612096307</c:v>
                </c:pt>
                <c:pt idx="1">
                  <c:v>56711.353056283566</c:v>
                </c:pt>
                <c:pt idx="2">
                  <c:v>51450.115341019133</c:v>
                </c:pt>
                <c:pt idx="3">
                  <c:v>53996.004653908953</c:v>
                </c:pt>
                <c:pt idx="4">
                  <c:v>56201.64146428994</c:v>
                </c:pt>
                <c:pt idx="5">
                  <c:v>49271.165001423149</c:v>
                </c:pt>
                <c:pt idx="6">
                  <c:v>51008.454249527247</c:v>
                </c:pt>
                <c:pt idx="7">
                  <c:v>56480.515083993247</c:v>
                </c:pt>
                <c:pt idx="8">
                  <c:v>49260.490413109168</c:v>
                </c:pt>
                <c:pt idx="9">
                  <c:v>53673.098357410396</c:v>
                </c:pt>
                <c:pt idx="10">
                  <c:v>46182.206008058383</c:v>
                </c:pt>
                <c:pt idx="11">
                  <c:v>48213.046434797543</c:v>
                </c:pt>
                <c:pt idx="12">
                  <c:v>52877.841528017103</c:v>
                </c:pt>
                <c:pt idx="13">
                  <c:v>46865.379660154671</c:v>
                </c:pt>
                <c:pt idx="14">
                  <c:v>49819.571976055078</c:v>
                </c:pt>
                <c:pt idx="15">
                  <c:v>51303.339751701547</c:v>
                </c:pt>
                <c:pt idx="16">
                  <c:v>52671.021379433289</c:v>
                </c:pt>
                <c:pt idx="17">
                  <c:v>60451.461936802589</c:v>
                </c:pt>
                <c:pt idx="18">
                  <c:v>51550.189606462911</c:v>
                </c:pt>
                <c:pt idx="19">
                  <c:v>55351.677369787416</c:v>
                </c:pt>
                <c:pt idx="20">
                  <c:v>59490.748988542233</c:v>
                </c:pt>
                <c:pt idx="21">
                  <c:v>47104.223573680472</c:v>
                </c:pt>
                <c:pt idx="22">
                  <c:v>52352.118053552433</c:v>
                </c:pt>
                <c:pt idx="23">
                  <c:v>50561.455863878386</c:v>
                </c:pt>
                <c:pt idx="24">
                  <c:v>47563.230871182619</c:v>
                </c:pt>
                <c:pt idx="25">
                  <c:v>50408.008656864535</c:v>
                </c:pt>
                <c:pt idx="26">
                  <c:v>50821.648954032178</c:v>
                </c:pt>
                <c:pt idx="27">
                  <c:v>50548.112628485789</c:v>
                </c:pt>
                <c:pt idx="28">
                  <c:v>49900.965711949415</c:v>
                </c:pt>
                <c:pt idx="29">
                  <c:v>43732.387989994597</c:v>
                </c:pt>
                <c:pt idx="30">
                  <c:v>49850.261417457878</c:v>
                </c:pt>
                <c:pt idx="31">
                  <c:v>48956.264646160096</c:v>
                </c:pt>
                <c:pt idx="32">
                  <c:v>51079.173397107501</c:v>
                </c:pt>
                <c:pt idx="33">
                  <c:v>48837.509851166767</c:v>
                </c:pt>
                <c:pt idx="34">
                  <c:v>55038.111338063551</c:v>
                </c:pt>
                <c:pt idx="35">
                  <c:v>51379.396193438835</c:v>
                </c:pt>
                <c:pt idx="36">
                  <c:v>43002.513014024611</c:v>
                </c:pt>
                <c:pt idx="37">
                  <c:v>51775.690284596232</c:v>
                </c:pt>
                <c:pt idx="38">
                  <c:v>50489.40239275877</c:v>
                </c:pt>
                <c:pt idx="39">
                  <c:v>47367.085310912771</c:v>
                </c:pt>
                <c:pt idx="40">
                  <c:v>51562.198518316181</c:v>
                </c:pt>
                <c:pt idx="41">
                  <c:v>60174.824184624485</c:v>
                </c:pt>
                <c:pt idx="42">
                  <c:v>53905.819133913625</c:v>
                </c:pt>
                <c:pt idx="43">
                  <c:v>42454.205750046342</c:v>
                </c:pt>
                <c:pt idx="44">
                  <c:v>42388.874248027627</c:v>
                </c:pt>
                <c:pt idx="45">
                  <c:v>44698.233339142695</c:v>
                </c:pt>
                <c:pt idx="46">
                  <c:v>48486.627285545328</c:v>
                </c:pt>
                <c:pt idx="47">
                  <c:v>54113.722405477361</c:v>
                </c:pt>
                <c:pt idx="48">
                  <c:v>59950.031308303049</c:v>
                </c:pt>
                <c:pt idx="49">
                  <c:v>45244.59475405074</c:v>
                </c:pt>
                <c:pt idx="50">
                  <c:v>47205.576573962659</c:v>
                </c:pt>
                <c:pt idx="51">
                  <c:v>78781.845529288534</c:v>
                </c:pt>
                <c:pt idx="52">
                  <c:v>66340.070191244158</c:v>
                </c:pt>
                <c:pt idx="53">
                  <c:v>50492.527880850292</c:v>
                </c:pt>
                <c:pt idx="54">
                  <c:v>45341.690718408681</c:v>
                </c:pt>
                <c:pt idx="55">
                  <c:v>37212.226697114267</c:v>
                </c:pt>
              </c:numCache>
            </c:numRef>
          </c:val>
          <c:smooth val="0"/>
          <c:extLst>
            <c:ext xmlns:c16="http://schemas.microsoft.com/office/drawing/2014/chart" uri="{C3380CC4-5D6E-409C-BE32-E72D297353CC}">
              <c16:uniqueId val="{00000002-09C3-441C-B3ED-3F0F1F803DD2}"/>
            </c:ext>
          </c:extLst>
        </c:ser>
        <c:dLbls>
          <c:showLegendKey val="0"/>
          <c:showVal val="0"/>
          <c:showCatName val="0"/>
          <c:showSerName val="0"/>
          <c:showPercent val="0"/>
          <c:showBubbleSize val="0"/>
        </c:dLbls>
        <c:marker val="1"/>
        <c:smooth val="0"/>
        <c:axId val="584519248"/>
        <c:axId val="584515640"/>
      </c:lineChart>
      <c:catAx>
        <c:axId val="584519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crossAx val="584515640"/>
        <c:crosses val="autoZero"/>
        <c:auto val="1"/>
        <c:lblAlgn val="ctr"/>
        <c:lblOffset val="100"/>
        <c:noMultiLvlLbl val="0"/>
      </c:catAx>
      <c:valAx>
        <c:axId val="584515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crossAx val="584519248"/>
        <c:crosses val="autoZero"/>
        <c:crossBetween val="between"/>
      </c:valAx>
      <c:valAx>
        <c:axId val="665415344"/>
        <c:scaling>
          <c:orientation val="minMax"/>
        </c:scaling>
        <c:delete val="0"/>
        <c:axPos val="r"/>
        <c:title>
          <c:tx>
            <c:rich>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r>
                  <a:rPr lang="es-ES"/>
                  <a:t>m</a:t>
                </a:r>
                <a:r>
                  <a:rPr lang="es-ES" baseline="30000"/>
                  <a:t>3</a:t>
                </a:r>
                <a:r>
                  <a:rPr lang="es-ES"/>
                  <a:t>/s</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endParaRPr lang="es-BO"/>
            </a:p>
          </c:txPr>
        </c:title>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crossAx val="665417640"/>
        <c:crosses val="max"/>
        <c:crossBetween val="between"/>
      </c:valAx>
      <c:catAx>
        <c:axId val="665417640"/>
        <c:scaling>
          <c:orientation val="minMax"/>
        </c:scaling>
        <c:delete val="1"/>
        <c:axPos val="b"/>
        <c:majorTickMark val="out"/>
        <c:minorTickMark val="none"/>
        <c:tickLblPos val="nextTo"/>
        <c:crossAx val="66541534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ysClr val="windowText" lastClr="000000"/>
          </a:solidFill>
          <a:latin typeface="Century Gothic" panose="020B0502020202020204" pitchFamily="34" charset="0"/>
        </a:defRPr>
      </a:pPr>
      <a:endParaRPr lang="es-BO"/>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Modelización B</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2"/>
          <c:order val="2"/>
          <c:tx>
            <c:v>Caudales diario medio</c:v>
          </c:tx>
          <c:spPr>
            <a:solidFill>
              <a:schemeClr val="accent1">
                <a:lumMod val="60000"/>
                <a:lumOff val="40000"/>
              </a:schemeClr>
            </a:solidFill>
            <a:ln>
              <a:noFill/>
            </a:ln>
            <a:effectLst/>
          </c:spPr>
          <c:invertIfNegative val="0"/>
          <c:val>
            <c:numRef>
              <c:f>Correlaciones!$B$49:$B$63</c:f>
              <c:numCache>
                <c:formatCode>General</c:formatCode>
                <c:ptCount val="15"/>
                <c:pt idx="0">
                  <c:v>17.41448617645937</c:v>
                </c:pt>
                <c:pt idx="1">
                  <c:v>12.662443050372554</c:v>
                </c:pt>
                <c:pt idx="2">
                  <c:v>8.9213314494589966</c:v>
                </c:pt>
                <c:pt idx="3">
                  <c:v>14.541017037785473</c:v>
                </c:pt>
                <c:pt idx="4">
                  <c:v>10.127317783153064</c:v>
                </c:pt>
                <c:pt idx="5">
                  <c:v>13.042576647072458</c:v>
                </c:pt>
                <c:pt idx="6">
                  <c:v>14.340471575592829</c:v>
                </c:pt>
                <c:pt idx="7">
                  <c:v>14.829609226515268</c:v>
                </c:pt>
                <c:pt idx="8">
                  <c:v>9.8646378549780316</c:v>
                </c:pt>
                <c:pt idx="9">
                  <c:v>9.5257609770156932</c:v>
                </c:pt>
                <c:pt idx="10">
                  <c:v>16.087088275457514</c:v>
                </c:pt>
                <c:pt idx="11">
                  <c:v>14.489988987077121</c:v>
                </c:pt>
                <c:pt idx="12">
                  <c:v>10.360419318915767</c:v>
                </c:pt>
                <c:pt idx="13">
                  <c:v>11.743284237307966</c:v>
                </c:pt>
                <c:pt idx="14">
                  <c:v>8.521179750563741</c:v>
                </c:pt>
              </c:numCache>
            </c:numRef>
          </c:val>
          <c:extLst>
            <c:ext xmlns:c16="http://schemas.microsoft.com/office/drawing/2014/chart" uri="{C3380CC4-5D6E-409C-BE32-E72D297353CC}">
              <c16:uniqueId val="{00000000-3BF1-4696-AFAD-EBB038D80CD4}"/>
            </c:ext>
          </c:extLst>
        </c:ser>
        <c:dLbls>
          <c:showLegendKey val="0"/>
          <c:showVal val="0"/>
          <c:showCatName val="0"/>
          <c:showSerName val="0"/>
          <c:showPercent val="0"/>
          <c:showBubbleSize val="0"/>
        </c:dLbls>
        <c:gapWidth val="150"/>
        <c:axId val="665417640"/>
        <c:axId val="665415344"/>
      </c:barChart>
      <c:lineChart>
        <c:grouping val="standard"/>
        <c:varyColors val="0"/>
        <c:ser>
          <c:idx val="0"/>
          <c:order val="0"/>
          <c:tx>
            <c:v>Producción histórica</c:v>
          </c:tx>
          <c:spPr>
            <a:ln w="28575" cap="rnd">
              <a:solidFill>
                <a:schemeClr val="bg2">
                  <a:lumMod val="50000"/>
                </a:schemeClr>
              </a:solidFill>
              <a:round/>
            </a:ln>
            <a:effectLst/>
          </c:spPr>
          <c:marker>
            <c:symbol val="none"/>
          </c:marker>
          <c:cat>
            <c:numRef>
              <c:f>[1]Correlaciones!$A$49:$A$63</c:f>
              <c:numCache>
                <c:formatCode>General</c:formatCode>
                <c:ptCount val="15"/>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numCache>
            </c:numRef>
          </c:cat>
          <c:val>
            <c:numRef>
              <c:f>Correlaciones!$C$49:$C$63</c:f>
              <c:numCache>
                <c:formatCode>_-* #,##0\ _€_-;\-* #,##0\ _€_-;_-* "-"??\ _€_-;_-@_-</c:formatCode>
                <c:ptCount val="15"/>
                <c:pt idx="0">
                  <c:v>227359.32941385001</c:v>
                </c:pt>
                <c:pt idx="1">
                  <c:v>156916.66800000003</c:v>
                </c:pt>
                <c:pt idx="2">
                  <c:v>97338.734999999971</c:v>
                </c:pt>
                <c:pt idx="3">
                  <c:v>172541.27599999998</c:v>
                </c:pt>
                <c:pt idx="4">
                  <c:v>128328.20100000002</c:v>
                </c:pt>
                <c:pt idx="5">
                  <c:v>154787.25400000002</c:v>
                </c:pt>
                <c:pt idx="6">
                  <c:v>149191.58799999999</c:v>
                </c:pt>
                <c:pt idx="7">
                  <c:v>192398.90699999998</c:v>
                </c:pt>
                <c:pt idx="8">
                  <c:v>117705.59099999997</c:v>
                </c:pt>
                <c:pt idx="9">
                  <c:v>119985.61500000001</c:v>
                </c:pt>
                <c:pt idx="10">
                  <c:v>210435.37299999996</c:v>
                </c:pt>
                <c:pt idx="11">
                  <c:v>207403.40599999999</c:v>
                </c:pt>
                <c:pt idx="12">
                  <c:v>140458.391</c:v>
                </c:pt>
                <c:pt idx="13">
                  <c:v>151699.573</c:v>
                </c:pt>
                <c:pt idx="14">
                  <c:v>113310.64799999999</c:v>
                </c:pt>
              </c:numCache>
            </c:numRef>
          </c:val>
          <c:smooth val="0"/>
          <c:extLst>
            <c:ext xmlns:c16="http://schemas.microsoft.com/office/drawing/2014/chart" uri="{C3380CC4-5D6E-409C-BE32-E72D297353CC}">
              <c16:uniqueId val="{00000001-3BF1-4696-AFAD-EBB038D80CD4}"/>
            </c:ext>
          </c:extLst>
        </c:ser>
        <c:ser>
          <c:idx val="1"/>
          <c:order val="1"/>
          <c:tx>
            <c:v>Producción modelada</c:v>
          </c:tx>
          <c:spPr>
            <a:ln w="28575" cap="rnd">
              <a:solidFill>
                <a:schemeClr val="accent2"/>
              </a:solidFill>
              <a:round/>
            </a:ln>
            <a:effectLst/>
          </c:spPr>
          <c:marker>
            <c:symbol val="none"/>
          </c:marker>
          <c:val>
            <c:numRef>
              <c:f>Correlaciones!$D$49:$D$63</c:f>
              <c:numCache>
                <c:formatCode>_-* #,##0\ _€_-;\-* #,##0\ _€_-;_-* "-"??\ _€_-;_-@_-</c:formatCode>
                <c:ptCount val="15"/>
                <c:pt idx="0">
                  <c:v>218367.65092556775</c:v>
                </c:pt>
                <c:pt idx="1">
                  <c:v>159214.77351712188</c:v>
                </c:pt>
                <c:pt idx="2">
                  <c:v>111868.37050525226</c:v>
                </c:pt>
                <c:pt idx="3">
                  <c:v>182335.99891693451</c:v>
                </c:pt>
                <c:pt idx="4">
                  <c:v>126990.74621410891</c:v>
                </c:pt>
                <c:pt idx="5">
                  <c:v>163994.4897428184</c:v>
                </c:pt>
                <c:pt idx="6">
                  <c:v>179821.27404713104</c:v>
                </c:pt>
                <c:pt idx="7">
                  <c:v>185954.77914908325</c:v>
                </c:pt>
                <c:pt idx="8">
                  <c:v>123696.89084107954</c:v>
                </c:pt>
                <c:pt idx="9">
                  <c:v>119774.82311276167</c:v>
                </c:pt>
                <c:pt idx="10">
                  <c:v>201722.84392132013</c:v>
                </c:pt>
                <c:pt idx="11">
                  <c:v>181696.13647990435</c:v>
                </c:pt>
                <c:pt idx="12">
                  <c:v>129913.70554095096</c:v>
                </c:pt>
                <c:pt idx="13">
                  <c:v>147657.47279196337</c:v>
                </c:pt>
                <c:pt idx="14">
                  <c:v>106850.69811364581</c:v>
                </c:pt>
              </c:numCache>
            </c:numRef>
          </c:val>
          <c:smooth val="0"/>
          <c:extLst>
            <c:ext xmlns:c16="http://schemas.microsoft.com/office/drawing/2014/chart" uri="{C3380CC4-5D6E-409C-BE32-E72D297353CC}">
              <c16:uniqueId val="{00000002-3BF1-4696-AFAD-EBB038D80CD4}"/>
            </c:ext>
          </c:extLst>
        </c:ser>
        <c:dLbls>
          <c:showLegendKey val="0"/>
          <c:showVal val="0"/>
          <c:showCatName val="0"/>
          <c:showSerName val="0"/>
          <c:showPercent val="0"/>
          <c:showBubbleSize val="0"/>
        </c:dLbls>
        <c:marker val="1"/>
        <c:smooth val="0"/>
        <c:axId val="584519248"/>
        <c:axId val="584515640"/>
      </c:lineChart>
      <c:catAx>
        <c:axId val="584519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84515640"/>
        <c:crosses val="autoZero"/>
        <c:auto val="1"/>
        <c:lblAlgn val="ctr"/>
        <c:lblOffset val="100"/>
        <c:noMultiLvlLbl val="0"/>
      </c:catAx>
      <c:valAx>
        <c:axId val="584515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84519248"/>
        <c:crosses val="autoZero"/>
        <c:crossBetween val="between"/>
      </c:valAx>
      <c:valAx>
        <c:axId val="665415344"/>
        <c:scaling>
          <c:orientation val="minMax"/>
        </c:scaling>
        <c:delete val="0"/>
        <c:axPos val="r"/>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m3/s</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65417640"/>
        <c:crosses val="max"/>
        <c:crossBetween val="between"/>
      </c:valAx>
      <c:catAx>
        <c:axId val="665417640"/>
        <c:scaling>
          <c:orientation val="minMax"/>
        </c:scaling>
        <c:delete val="1"/>
        <c:axPos val="b"/>
        <c:majorTickMark val="out"/>
        <c:minorTickMark val="none"/>
        <c:tickLblPos val="nextTo"/>
        <c:crossAx val="66541534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a:t>Regresión lineal precipitación-caudal</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scatterChart>
        <c:scatterStyle val="lineMarker"/>
        <c:varyColors val="0"/>
        <c:ser>
          <c:idx val="0"/>
          <c:order val="0"/>
          <c:spPr>
            <a:ln w="254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1"/>
            <c:trendlineLbl>
              <c:layout>
                <c:manualLayout>
                  <c:x val="-2.7810926949048496E-2"/>
                  <c:y val="-3.274525316455696E-2"/>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trendlineLbl>
          </c:trendline>
          <c:xVal>
            <c:numRef>
              <c:f>'Reconstr Caudales'!$NG$49:$NG$57</c:f>
              <c:numCache>
                <c:formatCode>0</c:formatCode>
                <c:ptCount val="9"/>
                <c:pt idx="0">
                  <c:v>1320.6</c:v>
                </c:pt>
                <c:pt idx="1">
                  <c:v>798.3</c:v>
                </c:pt>
                <c:pt idx="2">
                  <c:v>709.4</c:v>
                </c:pt>
                <c:pt idx="3">
                  <c:v>1043.9000000000001</c:v>
                </c:pt>
                <c:pt idx="4">
                  <c:v>829.1</c:v>
                </c:pt>
                <c:pt idx="5">
                  <c:v>1198.9000000000001</c:v>
                </c:pt>
                <c:pt idx="6">
                  <c:v>1322.3</c:v>
                </c:pt>
                <c:pt idx="7">
                  <c:v>1208.5000000000002</c:v>
                </c:pt>
                <c:pt idx="8">
                  <c:v>778.72886598000014</c:v>
                </c:pt>
              </c:numCache>
            </c:numRef>
          </c:xVal>
          <c:yVal>
            <c:numRef>
              <c:f>'Reconstr Caudales'!$NF$49:$NF$57</c:f>
              <c:numCache>
                <c:formatCode>_-* #,##0\ _€_-;\-* #,##0\ _€_-;_-* "-"??\ _€_-;_-@_-</c:formatCode>
                <c:ptCount val="9"/>
                <c:pt idx="0">
                  <c:v>6356.2874544076694</c:v>
                </c:pt>
                <c:pt idx="1">
                  <c:v>4634.4541564363544</c:v>
                </c:pt>
                <c:pt idx="2">
                  <c:v>3256.2859790525335</c:v>
                </c:pt>
                <c:pt idx="3">
                  <c:v>5307.4712187916975</c:v>
                </c:pt>
                <c:pt idx="4">
                  <c:v>3696.470990850868</c:v>
                </c:pt>
                <c:pt idx="5">
                  <c:v>4773.5830528285196</c:v>
                </c:pt>
                <c:pt idx="6">
                  <c:v>5234.2721250913828</c:v>
                </c:pt>
                <c:pt idx="7">
                  <c:v>5412.8073676780732</c:v>
                </c:pt>
                <c:pt idx="8">
                  <c:v>3600.5928170669818</c:v>
                </c:pt>
              </c:numCache>
            </c:numRef>
          </c:yVal>
          <c:smooth val="0"/>
          <c:extLst>
            <c:ext xmlns:c16="http://schemas.microsoft.com/office/drawing/2014/chart" uri="{C3380CC4-5D6E-409C-BE32-E72D297353CC}">
              <c16:uniqueId val="{00000001-2AF5-41B3-A61E-1A6A581C3CF5}"/>
            </c:ext>
          </c:extLst>
        </c:ser>
        <c:dLbls>
          <c:showLegendKey val="0"/>
          <c:showVal val="0"/>
          <c:showCatName val="0"/>
          <c:showSerName val="0"/>
          <c:showPercent val="0"/>
          <c:showBubbleSize val="0"/>
        </c:dLbls>
        <c:axId val="560464120"/>
        <c:axId val="560454280"/>
      </c:scatterChart>
      <c:valAx>
        <c:axId val="56046412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sz="1000" b="0" i="0" baseline="0" dirty="0">
                    <a:effectLst/>
                  </a:rPr>
                  <a:t>Precipitación anual (mm)</a:t>
                </a:r>
                <a:endParaRPr lang="es-ES" sz="1000" dirty="0">
                  <a:effectLst/>
                </a:endParaRPr>
              </a:p>
            </c:rich>
          </c:tx>
          <c:overlay val="0"/>
          <c:spPr>
            <a:noFill/>
            <a:ln>
              <a:noFill/>
            </a:ln>
            <a:effectLst/>
          </c:spPr>
          <c:txPr>
            <a:bodyPr rot="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60454280"/>
        <c:crosses val="autoZero"/>
        <c:crossBetween val="midCat"/>
      </c:valAx>
      <c:valAx>
        <c:axId val="5604542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sz="1000" b="0" i="0" baseline="0" dirty="0">
                    <a:effectLst/>
                  </a:rPr>
                  <a:t>∑</a:t>
                </a:r>
                <a:r>
                  <a:rPr lang="es-ES" sz="1000" b="0" i="0" baseline="0" dirty="0" err="1">
                    <a:effectLst/>
                  </a:rPr>
                  <a:t>cuadales</a:t>
                </a:r>
                <a:r>
                  <a:rPr lang="es-ES" sz="1000" b="0" i="0" baseline="0" dirty="0">
                    <a:effectLst/>
                  </a:rPr>
                  <a:t> medios diarios (m</a:t>
                </a:r>
                <a:r>
                  <a:rPr lang="es-ES" sz="1000" b="0" i="0" baseline="30000" dirty="0">
                    <a:effectLst/>
                  </a:rPr>
                  <a:t>3</a:t>
                </a:r>
                <a:r>
                  <a:rPr lang="es-ES" sz="1000" b="0" i="0" baseline="0" dirty="0">
                    <a:effectLst/>
                  </a:rPr>
                  <a:t>/s)</a:t>
                </a:r>
                <a:endParaRPr lang="es-ES" sz="1000" dirty="0">
                  <a:effectLst/>
                </a:endParaRPr>
              </a:p>
            </c:rich>
          </c:tx>
          <c:layout>
            <c:manualLayout>
              <c:xMode val="edge"/>
              <c:yMode val="edge"/>
              <c:x val="4.2879066912216081E-2"/>
              <c:y val="0.2027914029535864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56046412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ysClr val="windowText" lastClr="000000"/>
                </a:solidFill>
                <a:latin typeface="Century Gothic" panose="020B0502020202020204" pitchFamily="34" charset="0"/>
                <a:ea typeface="+mn-ea"/>
                <a:cs typeface="+mn-cs"/>
              </a:defRPr>
            </a:pPr>
            <a:r>
              <a:rPr lang="es-ES" dirty="0"/>
              <a:t>Modelización B</a:t>
            </a:r>
          </a:p>
        </c:rich>
      </c:tx>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2"/>
          <c:order val="2"/>
          <c:tx>
            <c:v>Caudales diario medio</c:v>
          </c:tx>
          <c:spPr>
            <a:solidFill>
              <a:schemeClr val="accent1">
                <a:lumMod val="60000"/>
                <a:lumOff val="40000"/>
              </a:schemeClr>
            </a:solidFill>
            <a:ln>
              <a:noFill/>
            </a:ln>
            <a:effectLst/>
          </c:spPr>
          <c:invertIfNegative val="0"/>
          <c:val>
            <c:numRef>
              <c:f>Correlaciones!$B$15:$B$63</c:f>
              <c:numCache>
                <c:formatCode>General</c:formatCode>
                <c:ptCount val="49"/>
                <c:pt idx="0">
                  <c:v>17.691092000000001</c:v>
                </c:pt>
                <c:pt idx="1">
                  <c:v>13.548703780821929</c:v>
                </c:pt>
                <c:pt idx="2">
                  <c:v>17.852698684931511</c:v>
                </c:pt>
                <c:pt idx="3">
                  <c:v>16.88450284153005</c:v>
                </c:pt>
                <c:pt idx="4">
                  <c:v>12.003704931506848</c:v>
                </c:pt>
                <c:pt idx="5">
                  <c:v>14.50179380821918</c:v>
                </c:pt>
                <c:pt idx="6">
                  <c:v>12.368780273972602</c:v>
                </c:pt>
                <c:pt idx="7">
                  <c:v>15.178676666666663</c:v>
                </c:pt>
                <c:pt idx="8">
                  <c:v>15.450016164383571</c:v>
                </c:pt>
                <c:pt idx="9">
                  <c:v>15.356556876712336</c:v>
                </c:pt>
                <c:pt idx="10">
                  <c:v>19.021913315068506</c:v>
                </c:pt>
                <c:pt idx="11">
                  <c:v>12.81945207650273</c:v>
                </c:pt>
                <c:pt idx="12">
                  <c:v>15.575602082191809</c:v>
                </c:pt>
                <c:pt idx="13">
                  <c:v>15.812170904109593</c:v>
                </c:pt>
                <c:pt idx="14">
                  <c:v>12.029990356164392</c:v>
                </c:pt>
                <c:pt idx="15">
                  <c:v>15.043725136612023</c:v>
                </c:pt>
                <c:pt idx="16">
                  <c:v>12.755273369863014</c:v>
                </c:pt>
                <c:pt idx="17">
                  <c:v>13.805716821917821</c:v>
                </c:pt>
                <c:pt idx="18">
                  <c:v>14.783145205479467</c:v>
                </c:pt>
                <c:pt idx="19">
                  <c:v>15.067026120218586</c:v>
                </c:pt>
                <c:pt idx="20">
                  <c:v>14.614723780821915</c:v>
                </c:pt>
                <c:pt idx="21">
                  <c:v>14.404440383561649</c:v>
                </c:pt>
                <c:pt idx="22">
                  <c:v>11.445869808219188</c:v>
                </c:pt>
                <c:pt idx="23">
                  <c:v>18.067027759562855</c:v>
                </c:pt>
                <c:pt idx="24">
                  <c:v>12.071852328767118</c:v>
                </c:pt>
                <c:pt idx="25">
                  <c:v>13.766775452054798</c:v>
                </c:pt>
                <c:pt idx="26">
                  <c:v>15.399392383561647</c:v>
                </c:pt>
                <c:pt idx="27">
                  <c:v>19.721397595628439</c:v>
                </c:pt>
                <c:pt idx="28">
                  <c:v>17.311413643835607</c:v>
                </c:pt>
                <c:pt idx="29">
                  <c:v>11.485784712328769</c:v>
                </c:pt>
                <c:pt idx="30">
                  <c:v>15.398418849315089</c:v>
                </c:pt>
                <c:pt idx="31">
                  <c:v>15.727220655737717</c:v>
                </c:pt>
                <c:pt idx="32">
                  <c:v>14.673135835616442</c:v>
                </c:pt>
                <c:pt idx="33">
                  <c:v>14.901916383561662</c:v>
                </c:pt>
                <c:pt idx="34">
                  <c:v>17.41448617645937</c:v>
                </c:pt>
                <c:pt idx="35">
                  <c:v>12.662443050372554</c:v>
                </c:pt>
                <c:pt idx="36">
                  <c:v>8.9213314494589966</c:v>
                </c:pt>
                <c:pt idx="37">
                  <c:v>14.541017037785473</c:v>
                </c:pt>
                <c:pt idx="38">
                  <c:v>10.127317783153064</c:v>
                </c:pt>
                <c:pt idx="39">
                  <c:v>13.042576647072458</c:v>
                </c:pt>
                <c:pt idx="40">
                  <c:v>14.340471575592829</c:v>
                </c:pt>
                <c:pt idx="41">
                  <c:v>14.829609226515268</c:v>
                </c:pt>
                <c:pt idx="42">
                  <c:v>9.8646378549780316</c:v>
                </c:pt>
                <c:pt idx="43">
                  <c:v>9.5257609770156932</c:v>
                </c:pt>
                <c:pt idx="44">
                  <c:v>16.087088275457514</c:v>
                </c:pt>
                <c:pt idx="45">
                  <c:v>14.489988987077121</c:v>
                </c:pt>
                <c:pt idx="46">
                  <c:v>10.360419318915767</c:v>
                </c:pt>
                <c:pt idx="47">
                  <c:v>11.743284237307966</c:v>
                </c:pt>
                <c:pt idx="48">
                  <c:v>8.521179750563741</c:v>
                </c:pt>
              </c:numCache>
            </c:numRef>
          </c:val>
          <c:extLst>
            <c:ext xmlns:c16="http://schemas.microsoft.com/office/drawing/2014/chart" uri="{C3380CC4-5D6E-409C-BE32-E72D297353CC}">
              <c16:uniqueId val="{00000000-5500-45E2-8A4F-7F2DCB9EEE2B}"/>
            </c:ext>
          </c:extLst>
        </c:ser>
        <c:dLbls>
          <c:showLegendKey val="0"/>
          <c:showVal val="0"/>
          <c:showCatName val="0"/>
          <c:showSerName val="0"/>
          <c:showPercent val="0"/>
          <c:showBubbleSize val="0"/>
        </c:dLbls>
        <c:gapWidth val="150"/>
        <c:axId val="665417640"/>
        <c:axId val="665415344"/>
      </c:barChart>
      <c:lineChart>
        <c:grouping val="standard"/>
        <c:varyColors val="0"/>
        <c:ser>
          <c:idx val="0"/>
          <c:order val="0"/>
          <c:tx>
            <c:v>Producción histórica</c:v>
          </c:tx>
          <c:spPr>
            <a:ln w="28575" cap="rnd">
              <a:solidFill>
                <a:schemeClr val="bg2">
                  <a:lumMod val="50000"/>
                </a:schemeClr>
              </a:solidFill>
              <a:round/>
            </a:ln>
            <a:effectLst/>
          </c:spPr>
          <c:marker>
            <c:symbol val="none"/>
          </c:marker>
          <c:cat>
            <c:numRef>
              <c:f>Correlaciones!$A$15:$A$63</c:f>
              <c:numCache>
                <c:formatCode>General</c:formatCode>
                <c:ptCount val="49"/>
                <c:pt idx="0">
                  <c:v>1969</c:v>
                </c:pt>
                <c:pt idx="1">
                  <c:v>1970</c:v>
                </c:pt>
                <c:pt idx="2">
                  <c:v>1971</c:v>
                </c:pt>
                <c:pt idx="3">
                  <c:v>1972</c:v>
                </c:pt>
                <c:pt idx="4">
                  <c:v>1973</c:v>
                </c:pt>
                <c:pt idx="5">
                  <c:v>1974</c:v>
                </c:pt>
                <c:pt idx="6">
                  <c:v>1975</c:v>
                </c:pt>
                <c:pt idx="7">
                  <c:v>1976</c:v>
                </c:pt>
                <c:pt idx="8">
                  <c:v>1977</c:v>
                </c:pt>
                <c:pt idx="9">
                  <c:v>1978</c:v>
                </c:pt>
                <c:pt idx="10">
                  <c:v>1979</c:v>
                </c:pt>
                <c:pt idx="11">
                  <c:v>1980</c:v>
                </c:pt>
                <c:pt idx="12">
                  <c:v>1981</c:v>
                </c:pt>
                <c:pt idx="13">
                  <c:v>1982</c:v>
                </c:pt>
                <c:pt idx="14">
                  <c:v>1983</c:v>
                </c:pt>
                <c:pt idx="15">
                  <c:v>1984</c:v>
                </c:pt>
                <c:pt idx="16">
                  <c:v>1985</c:v>
                </c:pt>
                <c:pt idx="17">
                  <c:v>1986</c:v>
                </c:pt>
                <c:pt idx="18">
                  <c:v>1987</c:v>
                </c:pt>
                <c:pt idx="19">
                  <c:v>1988</c:v>
                </c:pt>
                <c:pt idx="20">
                  <c:v>1989</c:v>
                </c:pt>
                <c:pt idx="21">
                  <c:v>1990</c:v>
                </c:pt>
                <c:pt idx="22">
                  <c:v>1991</c:v>
                </c:pt>
                <c:pt idx="23">
                  <c:v>1992</c:v>
                </c:pt>
                <c:pt idx="24">
                  <c:v>1993</c:v>
                </c:pt>
                <c:pt idx="25">
                  <c:v>1994</c:v>
                </c:pt>
                <c:pt idx="26">
                  <c:v>1995</c:v>
                </c:pt>
                <c:pt idx="27">
                  <c:v>1996</c:v>
                </c:pt>
                <c:pt idx="28">
                  <c:v>1997</c:v>
                </c:pt>
                <c:pt idx="29">
                  <c:v>1998</c:v>
                </c:pt>
                <c:pt idx="30">
                  <c:v>1999</c:v>
                </c:pt>
                <c:pt idx="31">
                  <c:v>2000</c:v>
                </c:pt>
                <c:pt idx="32">
                  <c:v>2001</c:v>
                </c:pt>
                <c:pt idx="33">
                  <c:v>2002</c:v>
                </c:pt>
                <c:pt idx="34">
                  <c:v>2003</c:v>
                </c:pt>
                <c:pt idx="35">
                  <c:v>2004</c:v>
                </c:pt>
                <c:pt idx="36">
                  <c:v>2005</c:v>
                </c:pt>
                <c:pt idx="37">
                  <c:v>2006</c:v>
                </c:pt>
                <c:pt idx="38">
                  <c:v>2007</c:v>
                </c:pt>
                <c:pt idx="39">
                  <c:v>2008</c:v>
                </c:pt>
                <c:pt idx="40">
                  <c:v>2009</c:v>
                </c:pt>
                <c:pt idx="41">
                  <c:v>2010</c:v>
                </c:pt>
                <c:pt idx="42">
                  <c:v>2011</c:v>
                </c:pt>
                <c:pt idx="43">
                  <c:v>2012</c:v>
                </c:pt>
                <c:pt idx="44">
                  <c:v>2013</c:v>
                </c:pt>
                <c:pt idx="45">
                  <c:v>2014</c:v>
                </c:pt>
                <c:pt idx="46">
                  <c:v>2015</c:v>
                </c:pt>
                <c:pt idx="47">
                  <c:v>2016</c:v>
                </c:pt>
                <c:pt idx="48">
                  <c:v>2017</c:v>
                </c:pt>
              </c:numCache>
            </c:numRef>
          </c:cat>
          <c:val>
            <c:numRef>
              <c:f>Correlaciones!$C$15:$C$63</c:f>
              <c:numCache>
                <c:formatCode>_-* #,##0\ _€_-;\-* #,##0\ _€_-;_-* "-"??\ _€_-;_-@_-</c:formatCode>
                <c:ptCount val="49"/>
                <c:pt idx="0">
                  <c:v>155692</c:v>
                </c:pt>
                <c:pt idx="1">
                  <c:v>170560</c:v>
                </c:pt>
                <c:pt idx="2">
                  <c:v>188742</c:v>
                </c:pt>
                <c:pt idx="3">
                  <c:v>193282</c:v>
                </c:pt>
                <c:pt idx="4">
                  <c:v>173251</c:v>
                </c:pt>
                <c:pt idx="5">
                  <c:v>179343</c:v>
                </c:pt>
                <c:pt idx="6">
                  <c:v>191159</c:v>
                </c:pt>
                <c:pt idx="7">
                  <c:v>130115</c:v>
                </c:pt>
                <c:pt idx="8">
                  <c:v>241604</c:v>
                </c:pt>
                <c:pt idx="9">
                  <c:v>206858</c:v>
                </c:pt>
                <c:pt idx="10">
                  <c:v>267780</c:v>
                </c:pt>
                <c:pt idx="11">
                  <c:v>162095</c:v>
                </c:pt>
                <c:pt idx="12">
                  <c:v>177909</c:v>
                </c:pt>
                <c:pt idx="13">
                  <c:v>226601</c:v>
                </c:pt>
                <c:pt idx="14">
                  <c:v>180779</c:v>
                </c:pt>
                <c:pt idx="15">
                  <c:v>174991</c:v>
                </c:pt>
                <c:pt idx="16">
                  <c:v>179447</c:v>
                </c:pt>
                <c:pt idx="17">
                  <c:v>172431</c:v>
                </c:pt>
                <c:pt idx="18">
                  <c:v>163989</c:v>
                </c:pt>
                <c:pt idx="19">
                  <c:v>206607</c:v>
                </c:pt>
                <c:pt idx="20">
                  <c:v>89646</c:v>
                </c:pt>
                <c:pt idx="21">
                  <c:v>134046</c:v>
                </c:pt>
                <c:pt idx="22">
                  <c:v>124097</c:v>
                </c:pt>
                <c:pt idx="23">
                  <c:v>153852</c:v>
                </c:pt>
                <c:pt idx="24">
                  <c:v>167236</c:v>
                </c:pt>
                <c:pt idx="25">
                  <c:v>182239</c:v>
                </c:pt>
                <c:pt idx="26">
                  <c:v>147830</c:v>
                </c:pt>
                <c:pt idx="27">
                  <c:v>208871</c:v>
                </c:pt>
                <c:pt idx="28">
                  <c:v>190521</c:v>
                </c:pt>
                <c:pt idx="29">
                  <c:v>166961</c:v>
                </c:pt>
                <c:pt idx="30">
                  <c:v>135950</c:v>
                </c:pt>
                <c:pt idx="31">
                  <c:v>151910</c:v>
                </c:pt>
                <c:pt idx="32">
                  <c:v>225536</c:v>
                </c:pt>
                <c:pt idx="33">
                  <c:v>111668.48161999999</c:v>
                </c:pt>
                <c:pt idx="34">
                  <c:v>227359.32941385001</c:v>
                </c:pt>
                <c:pt idx="35">
                  <c:v>156916.66800000003</c:v>
                </c:pt>
                <c:pt idx="36">
                  <c:v>97338.734999999971</c:v>
                </c:pt>
                <c:pt idx="37">
                  <c:v>172541.27599999998</c:v>
                </c:pt>
                <c:pt idx="38">
                  <c:v>128328.20100000002</c:v>
                </c:pt>
                <c:pt idx="39">
                  <c:v>154787.25400000002</c:v>
                </c:pt>
                <c:pt idx="40">
                  <c:v>149191.58799999999</c:v>
                </c:pt>
                <c:pt idx="41">
                  <c:v>192398.90699999998</c:v>
                </c:pt>
                <c:pt idx="42">
                  <c:v>117705.59099999997</c:v>
                </c:pt>
                <c:pt idx="43">
                  <c:v>119985.61500000001</c:v>
                </c:pt>
                <c:pt idx="44">
                  <c:v>210435.37299999996</c:v>
                </c:pt>
                <c:pt idx="45">
                  <c:v>207403.40599999999</c:v>
                </c:pt>
                <c:pt idx="46">
                  <c:v>140458.391</c:v>
                </c:pt>
                <c:pt idx="47">
                  <c:v>151699.573</c:v>
                </c:pt>
                <c:pt idx="48">
                  <c:v>113310.64799999999</c:v>
                </c:pt>
              </c:numCache>
            </c:numRef>
          </c:val>
          <c:smooth val="0"/>
          <c:extLst>
            <c:ext xmlns:c16="http://schemas.microsoft.com/office/drawing/2014/chart" uri="{C3380CC4-5D6E-409C-BE32-E72D297353CC}">
              <c16:uniqueId val="{00000001-5500-45E2-8A4F-7F2DCB9EEE2B}"/>
            </c:ext>
          </c:extLst>
        </c:ser>
        <c:ser>
          <c:idx val="1"/>
          <c:order val="1"/>
          <c:tx>
            <c:v>Producción modelada</c:v>
          </c:tx>
          <c:spPr>
            <a:ln w="28575" cap="rnd">
              <a:solidFill>
                <a:schemeClr val="accent2"/>
              </a:solidFill>
              <a:round/>
            </a:ln>
            <a:effectLst/>
          </c:spPr>
          <c:marker>
            <c:symbol val="none"/>
          </c:marker>
          <c:cat>
            <c:numRef>
              <c:f>Correlaciones!$A$15:$A$63</c:f>
              <c:numCache>
                <c:formatCode>General</c:formatCode>
                <c:ptCount val="49"/>
                <c:pt idx="0">
                  <c:v>1969</c:v>
                </c:pt>
                <c:pt idx="1">
                  <c:v>1970</c:v>
                </c:pt>
                <c:pt idx="2">
                  <c:v>1971</c:v>
                </c:pt>
                <c:pt idx="3">
                  <c:v>1972</c:v>
                </c:pt>
                <c:pt idx="4">
                  <c:v>1973</c:v>
                </c:pt>
                <c:pt idx="5">
                  <c:v>1974</c:v>
                </c:pt>
                <c:pt idx="6">
                  <c:v>1975</c:v>
                </c:pt>
                <c:pt idx="7">
                  <c:v>1976</c:v>
                </c:pt>
                <c:pt idx="8">
                  <c:v>1977</c:v>
                </c:pt>
                <c:pt idx="9">
                  <c:v>1978</c:v>
                </c:pt>
                <c:pt idx="10">
                  <c:v>1979</c:v>
                </c:pt>
                <c:pt idx="11">
                  <c:v>1980</c:v>
                </c:pt>
                <c:pt idx="12">
                  <c:v>1981</c:v>
                </c:pt>
                <c:pt idx="13">
                  <c:v>1982</c:v>
                </c:pt>
                <c:pt idx="14">
                  <c:v>1983</c:v>
                </c:pt>
                <c:pt idx="15">
                  <c:v>1984</c:v>
                </c:pt>
                <c:pt idx="16">
                  <c:v>1985</c:v>
                </c:pt>
                <c:pt idx="17">
                  <c:v>1986</c:v>
                </c:pt>
                <c:pt idx="18">
                  <c:v>1987</c:v>
                </c:pt>
                <c:pt idx="19">
                  <c:v>1988</c:v>
                </c:pt>
                <c:pt idx="20">
                  <c:v>1989</c:v>
                </c:pt>
                <c:pt idx="21">
                  <c:v>1990</c:v>
                </c:pt>
                <c:pt idx="22">
                  <c:v>1991</c:v>
                </c:pt>
                <c:pt idx="23">
                  <c:v>1992</c:v>
                </c:pt>
                <c:pt idx="24">
                  <c:v>1993</c:v>
                </c:pt>
                <c:pt idx="25">
                  <c:v>1994</c:v>
                </c:pt>
                <c:pt idx="26">
                  <c:v>1995</c:v>
                </c:pt>
                <c:pt idx="27">
                  <c:v>1996</c:v>
                </c:pt>
                <c:pt idx="28">
                  <c:v>1997</c:v>
                </c:pt>
                <c:pt idx="29">
                  <c:v>1998</c:v>
                </c:pt>
                <c:pt idx="30">
                  <c:v>1999</c:v>
                </c:pt>
                <c:pt idx="31">
                  <c:v>2000</c:v>
                </c:pt>
                <c:pt idx="32">
                  <c:v>2001</c:v>
                </c:pt>
                <c:pt idx="33">
                  <c:v>2002</c:v>
                </c:pt>
                <c:pt idx="34">
                  <c:v>2003</c:v>
                </c:pt>
                <c:pt idx="35">
                  <c:v>2004</c:v>
                </c:pt>
                <c:pt idx="36">
                  <c:v>2005</c:v>
                </c:pt>
                <c:pt idx="37">
                  <c:v>2006</c:v>
                </c:pt>
                <c:pt idx="38">
                  <c:v>2007</c:v>
                </c:pt>
                <c:pt idx="39">
                  <c:v>2008</c:v>
                </c:pt>
                <c:pt idx="40">
                  <c:v>2009</c:v>
                </c:pt>
                <c:pt idx="41">
                  <c:v>2010</c:v>
                </c:pt>
                <c:pt idx="42">
                  <c:v>2011</c:v>
                </c:pt>
                <c:pt idx="43">
                  <c:v>2012</c:v>
                </c:pt>
                <c:pt idx="44">
                  <c:v>2013</c:v>
                </c:pt>
                <c:pt idx="45">
                  <c:v>2014</c:v>
                </c:pt>
                <c:pt idx="46">
                  <c:v>2015</c:v>
                </c:pt>
                <c:pt idx="47">
                  <c:v>2016</c:v>
                </c:pt>
                <c:pt idx="48">
                  <c:v>2017</c:v>
                </c:pt>
              </c:numCache>
            </c:numRef>
          </c:cat>
          <c:val>
            <c:numRef>
              <c:f>Correlaciones!$D$15:$D$63</c:f>
              <c:numCache>
                <c:formatCode>_-* #,##0\ _€_-;\-* #,##0\ _€_-;_-* "-"??\ _€_-;_-@_-</c:formatCode>
                <c:ptCount val="49"/>
                <c:pt idx="0">
                  <c:v>221705.52769803494</c:v>
                </c:pt>
                <c:pt idx="1">
                  <c:v>169892.96082153879</c:v>
                </c:pt>
                <c:pt idx="2">
                  <c:v>223862.58400091794</c:v>
                </c:pt>
                <c:pt idx="3">
                  <c:v>212302.02459108489</c:v>
                </c:pt>
                <c:pt idx="4">
                  <c:v>150519.56295099456</c:v>
                </c:pt>
                <c:pt idx="5">
                  <c:v>181844.16215440724</c:v>
                </c:pt>
                <c:pt idx="6">
                  <c:v>155097.39798656723</c:v>
                </c:pt>
                <c:pt idx="7">
                  <c:v>190853.34150441483</c:v>
                </c:pt>
                <c:pt idx="8">
                  <c:v>193734.32568680166</c:v>
                </c:pt>
                <c:pt idx="9">
                  <c:v>192562.39991769529</c:v>
                </c:pt>
                <c:pt idx="10">
                  <c:v>238523.86367484578</c:v>
                </c:pt>
                <c:pt idx="11">
                  <c:v>161188.97047390306</c:v>
                </c:pt>
                <c:pt idx="12">
                  <c:v>195309.10093903894</c:v>
                </c:pt>
                <c:pt idx="13">
                  <c:v>198275.53804208987</c:v>
                </c:pt>
                <c:pt idx="14">
                  <c:v>150849.16707355579</c:v>
                </c:pt>
                <c:pt idx="15">
                  <c:v>189156.49065122902</c:v>
                </c:pt>
                <c:pt idx="16">
                  <c:v>159943.79934422724</c:v>
                </c:pt>
                <c:pt idx="17">
                  <c:v>173115.75668658182</c:v>
                </c:pt>
                <c:pt idx="18">
                  <c:v>185372.14702182219</c:v>
                </c:pt>
                <c:pt idx="19">
                  <c:v>189449.47209350561</c:v>
                </c:pt>
                <c:pt idx="20">
                  <c:v>183260.23912541152</c:v>
                </c:pt>
                <c:pt idx="21">
                  <c:v>180623.4061449212</c:v>
                </c:pt>
                <c:pt idx="22">
                  <c:v>143524.6310166395</c:v>
                </c:pt>
                <c:pt idx="23">
                  <c:v>227170.83278662548</c:v>
                </c:pt>
                <c:pt idx="24">
                  <c:v>151374.09215763491</c:v>
                </c:pt>
                <c:pt idx="25">
                  <c:v>172627.45428278766</c:v>
                </c:pt>
                <c:pt idx="26">
                  <c:v>193099.53256186889</c:v>
                </c:pt>
                <c:pt idx="27">
                  <c:v>247972.51518826833</c:v>
                </c:pt>
                <c:pt idx="28">
                  <c:v>217075.18058817583</c:v>
                </c:pt>
                <c:pt idx="29">
                  <c:v>144025.14098052878</c:v>
                </c:pt>
                <c:pt idx="30">
                  <c:v>193087.32500177427</c:v>
                </c:pt>
                <c:pt idx="31">
                  <c:v>197750.61295801107</c:v>
                </c:pt>
                <c:pt idx="32">
                  <c:v>183992.69273110284</c:v>
                </c:pt>
                <c:pt idx="33">
                  <c:v>186861.46935339525</c:v>
                </c:pt>
                <c:pt idx="34">
                  <c:v>218367.65092556775</c:v>
                </c:pt>
                <c:pt idx="35">
                  <c:v>159214.77351712188</c:v>
                </c:pt>
                <c:pt idx="36">
                  <c:v>111868.37050525226</c:v>
                </c:pt>
                <c:pt idx="37">
                  <c:v>182335.99891693451</c:v>
                </c:pt>
                <c:pt idx="38">
                  <c:v>126990.74621410891</c:v>
                </c:pt>
                <c:pt idx="39">
                  <c:v>163994.4897428184</c:v>
                </c:pt>
                <c:pt idx="40">
                  <c:v>179821.27404713104</c:v>
                </c:pt>
                <c:pt idx="41">
                  <c:v>185954.77914908325</c:v>
                </c:pt>
                <c:pt idx="42">
                  <c:v>123696.89084107954</c:v>
                </c:pt>
                <c:pt idx="43">
                  <c:v>119774.82311276167</c:v>
                </c:pt>
                <c:pt idx="44">
                  <c:v>201722.84392132013</c:v>
                </c:pt>
                <c:pt idx="45">
                  <c:v>181696.13647990435</c:v>
                </c:pt>
                <c:pt idx="46">
                  <c:v>129913.70554095096</c:v>
                </c:pt>
                <c:pt idx="47">
                  <c:v>147657.47279196337</c:v>
                </c:pt>
                <c:pt idx="48">
                  <c:v>106850.69811364581</c:v>
                </c:pt>
              </c:numCache>
            </c:numRef>
          </c:val>
          <c:smooth val="0"/>
          <c:extLst>
            <c:ext xmlns:c16="http://schemas.microsoft.com/office/drawing/2014/chart" uri="{C3380CC4-5D6E-409C-BE32-E72D297353CC}">
              <c16:uniqueId val="{00000002-5500-45E2-8A4F-7F2DCB9EEE2B}"/>
            </c:ext>
          </c:extLst>
        </c:ser>
        <c:dLbls>
          <c:showLegendKey val="0"/>
          <c:showVal val="0"/>
          <c:showCatName val="0"/>
          <c:showSerName val="0"/>
          <c:showPercent val="0"/>
          <c:showBubbleSize val="0"/>
        </c:dLbls>
        <c:marker val="1"/>
        <c:smooth val="0"/>
        <c:axId val="584519248"/>
        <c:axId val="584515640"/>
      </c:lineChart>
      <c:catAx>
        <c:axId val="584519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crossAx val="584515640"/>
        <c:crosses val="autoZero"/>
        <c:auto val="1"/>
        <c:lblAlgn val="ctr"/>
        <c:lblOffset val="100"/>
        <c:noMultiLvlLbl val="0"/>
      </c:catAx>
      <c:valAx>
        <c:axId val="584515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r>
                  <a:rPr lang="es-ES"/>
                  <a:t>MWh</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endParaRPr lang="es-BO"/>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crossAx val="584519248"/>
        <c:crosses val="autoZero"/>
        <c:crossBetween val="between"/>
      </c:valAx>
      <c:valAx>
        <c:axId val="665415344"/>
        <c:scaling>
          <c:orientation val="minMax"/>
        </c:scaling>
        <c:delete val="0"/>
        <c:axPos val="r"/>
        <c:title>
          <c:tx>
            <c:rich>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r>
                  <a:rPr lang="es-ES"/>
                  <a:t>m</a:t>
                </a:r>
                <a:r>
                  <a:rPr lang="es-ES" baseline="30000"/>
                  <a:t>3</a:t>
                </a:r>
                <a:r>
                  <a:rPr lang="es-ES"/>
                  <a:t>/s</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Century Gothic" panose="020B0502020202020204" pitchFamily="34" charset="0"/>
                  <a:ea typeface="+mn-ea"/>
                  <a:cs typeface="+mn-cs"/>
                </a:defRPr>
              </a:pPr>
              <a:endParaRPr lang="es-BO"/>
            </a:p>
          </c:txPr>
        </c:title>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crossAx val="665417640"/>
        <c:crosses val="max"/>
        <c:crossBetween val="between"/>
      </c:valAx>
      <c:catAx>
        <c:axId val="665417640"/>
        <c:scaling>
          <c:orientation val="minMax"/>
        </c:scaling>
        <c:delete val="1"/>
        <c:axPos val="b"/>
        <c:majorTickMark val="out"/>
        <c:minorTickMark val="none"/>
        <c:tickLblPos val="nextTo"/>
        <c:crossAx val="66541534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Century Gothic" panose="020B0502020202020204" pitchFamily="34" charset="0"/>
              <a:ea typeface="+mn-ea"/>
              <a:cs typeface="+mn-cs"/>
            </a:defRPr>
          </a:pPr>
          <a:endParaRPr lang="es-B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ysClr val="windowText" lastClr="000000"/>
          </a:solidFill>
          <a:latin typeface="Century Gothic" panose="020B0502020202020204" pitchFamily="34" charset="0"/>
        </a:defRPr>
      </a:pPr>
      <a:endParaRPr lang="es-BO"/>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APN A - RCP 4.5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0"/>
          <c:order val="0"/>
          <c:tx>
            <c:strRef>
              <c:f>HipotesisCEDEX!$A$16</c:f>
              <c:strCache>
                <c:ptCount val="1"/>
                <c:pt idx="0">
                  <c:v>1961-2000</c:v>
                </c:pt>
              </c:strCache>
            </c:strRef>
          </c:tx>
          <c:spPr>
            <a:solidFill>
              <a:schemeClr val="accent1"/>
            </a:solidFill>
            <a:ln>
              <a:noFill/>
            </a:ln>
            <a:effectLst/>
          </c:spPr>
          <c:invertIfNegative val="0"/>
          <c:cat>
            <c:strRef>
              <c:f>HipotesisCEDEX!$B$15:$B$17</c:f>
              <c:strCache>
                <c:ptCount val="3"/>
                <c:pt idx="0">
                  <c:v>FA</c:v>
                </c:pt>
                <c:pt idx="1">
                  <c:v>MA</c:v>
                </c:pt>
                <c:pt idx="2">
                  <c:v>QA</c:v>
                </c:pt>
              </c:strCache>
            </c:strRef>
          </c:cat>
          <c:val>
            <c:numRef>
              <c:f>HipotesisCEDEX!$O$15:$O$17</c:f>
              <c:numCache>
                <c:formatCode>0</c:formatCode>
                <c:ptCount val="3"/>
                <c:pt idx="0">
                  <c:v>32</c:v>
                </c:pt>
                <c:pt idx="1">
                  <c:v>34</c:v>
                </c:pt>
                <c:pt idx="2">
                  <c:v>42</c:v>
                </c:pt>
              </c:numCache>
            </c:numRef>
          </c:val>
          <c:extLst>
            <c:ext xmlns:c16="http://schemas.microsoft.com/office/drawing/2014/chart" uri="{C3380CC4-5D6E-409C-BE32-E72D297353CC}">
              <c16:uniqueId val="{00000000-82AC-4AE5-ADE6-FA1DCCDD7011}"/>
            </c:ext>
          </c:extLst>
        </c:ser>
        <c:ser>
          <c:idx val="1"/>
          <c:order val="1"/>
          <c:tx>
            <c:strRef>
              <c:f>HipotesisCEDEX!$A$19</c:f>
              <c:strCache>
                <c:ptCount val="1"/>
                <c:pt idx="0">
                  <c:v>2011-2040</c:v>
                </c:pt>
              </c:strCache>
            </c:strRef>
          </c:tx>
          <c:spPr>
            <a:solidFill>
              <a:schemeClr val="accent2"/>
            </a:solidFill>
            <a:ln>
              <a:noFill/>
            </a:ln>
            <a:effectLst/>
          </c:spPr>
          <c:invertIfNegative val="0"/>
          <c:cat>
            <c:strRef>
              <c:f>HipotesisCEDEX!$B$15:$B$17</c:f>
              <c:strCache>
                <c:ptCount val="3"/>
                <c:pt idx="0">
                  <c:v>FA</c:v>
                </c:pt>
                <c:pt idx="1">
                  <c:v>MA</c:v>
                </c:pt>
                <c:pt idx="2">
                  <c:v>QA</c:v>
                </c:pt>
              </c:strCache>
            </c:strRef>
          </c:cat>
          <c:val>
            <c:numRef>
              <c:f>HipotesisCEDEX!$O$19:$O$21</c:f>
              <c:numCache>
                <c:formatCode>0</c:formatCode>
                <c:ptCount val="3"/>
                <c:pt idx="0">
                  <c:v>32</c:v>
                </c:pt>
                <c:pt idx="1">
                  <c:v>34</c:v>
                </c:pt>
                <c:pt idx="2">
                  <c:v>36</c:v>
                </c:pt>
              </c:numCache>
            </c:numRef>
          </c:val>
          <c:extLst>
            <c:ext xmlns:c16="http://schemas.microsoft.com/office/drawing/2014/chart" uri="{C3380CC4-5D6E-409C-BE32-E72D297353CC}">
              <c16:uniqueId val="{00000001-82AC-4AE5-ADE6-FA1DCCDD7011}"/>
            </c:ext>
          </c:extLst>
        </c:ser>
        <c:ser>
          <c:idx val="2"/>
          <c:order val="2"/>
          <c:tx>
            <c:strRef>
              <c:f>HipotesisCEDEX!$A$23</c:f>
              <c:strCache>
                <c:ptCount val="1"/>
                <c:pt idx="0">
                  <c:v>2041-2070</c:v>
                </c:pt>
              </c:strCache>
            </c:strRef>
          </c:tx>
          <c:spPr>
            <a:solidFill>
              <a:schemeClr val="accent3"/>
            </a:solidFill>
            <a:ln>
              <a:noFill/>
            </a:ln>
            <a:effectLst/>
          </c:spPr>
          <c:invertIfNegative val="0"/>
          <c:cat>
            <c:strRef>
              <c:f>HipotesisCEDEX!$B$15:$B$17</c:f>
              <c:strCache>
                <c:ptCount val="3"/>
                <c:pt idx="0">
                  <c:v>FA</c:v>
                </c:pt>
                <c:pt idx="1">
                  <c:v>MA</c:v>
                </c:pt>
                <c:pt idx="2">
                  <c:v>QA</c:v>
                </c:pt>
              </c:strCache>
            </c:strRef>
          </c:cat>
          <c:val>
            <c:numRef>
              <c:f>HipotesisCEDEX!$O$23:$O$25</c:f>
              <c:numCache>
                <c:formatCode>0</c:formatCode>
                <c:ptCount val="3"/>
                <c:pt idx="0">
                  <c:v>31</c:v>
                </c:pt>
                <c:pt idx="1">
                  <c:v>32</c:v>
                </c:pt>
                <c:pt idx="2">
                  <c:v>35</c:v>
                </c:pt>
              </c:numCache>
            </c:numRef>
          </c:val>
          <c:extLst>
            <c:ext xmlns:c16="http://schemas.microsoft.com/office/drawing/2014/chart" uri="{C3380CC4-5D6E-409C-BE32-E72D297353CC}">
              <c16:uniqueId val="{00000002-82AC-4AE5-ADE6-FA1DCCDD7011}"/>
            </c:ext>
          </c:extLst>
        </c:ser>
        <c:ser>
          <c:idx val="3"/>
          <c:order val="3"/>
          <c:tx>
            <c:strRef>
              <c:f>HipotesisCEDEX!$A$27</c:f>
              <c:strCache>
                <c:ptCount val="1"/>
                <c:pt idx="0">
                  <c:v>2071-2100</c:v>
                </c:pt>
              </c:strCache>
            </c:strRef>
          </c:tx>
          <c:spPr>
            <a:solidFill>
              <a:schemeClr val="accent4"/>
            </a:solidFill>
            <a:ln>
              <a:noFill/>
            </a:ln>
            <a:effectLst/>
          </c:spPr>
          <c:invertIfNegative val="0"/>
          <c:cat>
            <c:strRef>
              <c:f>HipotesisCEDEX!$B$15:$B$17</c:f>
              <c:strCache>
                <c:ptCount val="3"/>
                <c:pt idx="0">
                  <c:v>FA</c:v>
                </c:pt>
                <c:pt idx="1">
                  <c:v>MA</c:v>
                </c:pt>
                <c:pt idx="2">
                  <c:v>QA</c:v>
                </c:pt>
              </c:strCache>
            </c:strRef>
          </c:cat>
          <c:val>
            <c:numRef>
              <c:f>HipotesisCEDEX!$O$27:$O$29</c:f>
              <c:numCache>
                <c:formatCode>0</c:formatCode>
                <c:ptCount val="3"/>
                <c:pt idx="0">
                  <c:v>29</c:v>
                </c:pt>
                <c:pt idx="1">
                  <c:v>31</c:v>
                </c:pt>
                <c:pt idx="2">
                  <c:v>36</c:v>
                </c:pt>
              </c:numCache>
            </c:numRef>
          </c:val>
          <c:extLst>
            <c:ext xmlns:c16="http://schemas.microsoft.com/office/drawing/2014/chart" uri="{C3380CC4-5D6E-409C-BE32-E72D297353CC}">
              <c16:uniqueId val="{00000003-82AC-4AE5-ADE6-FA1DCCDD7011}"/>
            </c:ext>
          </c:extLst>
        </c:ser>
        <c:dLbls>
          <c:showLegendKey val="0"/>
          <c:showVal val="0"/>
          <c:showCatName val="0"/>
          <c:showSerName val="0"/>
          <c:showPercent val="0"/>
          <c:showBubbleSize val="0"/>
        </c:dLbls>
        <c:gapWidth val="219"/>
        <c:overlap val="-27"/>
        <c:axId val="606623040"/>
        <c:axId val="606621400"/>
      </c:barChart>
      <c:catAx>
        <c:axId val="60662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1400"/>
        <c:crosses val="autoZero"/>
        <c:auto val="1"/>
        <c:lblAlgn val="ctr"/>
        <c:lblOffset val="100"/>
        <c:noMultiLvlLbl val="0"/>
      </c:catAx>
      <c:valAx>
        <c:axId val="6066214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dirty="0"/>
                  <a:t>Hm</a:t>
                </a:r>
                <a:r>
                  <a:rPr lang="es-ES" baseline="30000" dirty="0"/>
                  <a:t>3</a:t>
                </a:r>
                <a:r>
                  <a:rPr lang="es-ES" baseline="0" dirty="0"/>
                  <a:t>/año</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30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APN A - RCP 8.5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0"/>
          <c:order val="0"/>
          <c:tx>
            <c:strRef>
              <c:f>HipotesisCEDEX!$A$16</c:f>
              <c:strCache>
                <c:ptCount val="1"/>
                <c:pt idx="0">
                  <c:v>1961-2000</c:v>
                </c:pt>
              </c:strCache>
            </c:strRef>
          </c:tx>
          <c:spPr>
            <a:solidFill>
              <a:schemeClr val="accent1"/>
            </a:solidFill>
            <a:ln>
              <a:noFill/>
            </a:ln>
            <a:effectLst/>
          </c:spPr>
          <c:invertIfNegative val="0"/>
          <c:cat>
            <c:strRef>
              <c:f>[1]HipotesisCEDEX!$B$15:$B$17</c:f>
              <c:strCache>
                <c:ptCount val="3"/>
                <c:pt idx="0">
                  <c:v>FA</c:v>
                </c:pt>
                <c:pt idx="1">
                  <c:v>MA</c:v>
                </c:pt>
                <c:pt idx="2">
                  <c:v>QA</c:v>
                </c:pt>
              </c:strCache>
            </c:strRef>
          </c:cat>
          <c:val>
            <c:numRef>
              <c:f>HipotesisCEDEX!$O$15:$O$17</c:f>
              <c:numCache>
                <c:formatCode>0</c:formatCode>
                <c:ptCount val="3"/>
                <c:pt idx="0">
                  <c:v>32</c:v>
                </c:pt>
                <c:pt idx="1">
                  <c:v>34</c:v>
                </c:pt>
                <c:pt idx="2">
                  <c:v>42</c:v>
                </c:pt>
              </c:numCache>
            </c:numRef>
          </c:val>
          <c:extLst>
            <c:ext xmlns:c16="http://schemas.microsoft.com/office/drawing/2014/chart" uri="{C3380CC4-5D6E-409C-BE32-E72D297353CC}">
              <c16:uniqueId val="{00000000-F593-4D09-9157-3080F6CA77F8}"/>
            </c:ext>
          </c:extLst>
        </c:ser>
        <c:ser>
          <c:idx val="1"/>
          <c:order val="1"/>
          <c:tx>
            <c:strRef>
              <c:f>HipotesisCEDEX!$A$19</c:f>
              <c:strCache>
                <c:ptCount val="1"/>
                <c:pt idx="0">
                  <c:v>2011-2040</c:v>
                </c:pt>
              </c:strCache>
            </c:strRef>
          </c:tx>
          <c:spPr>
            <a:solidFill>
              <a:schemeClr val="accent2"/>
            </a:solidFill>
            <a:ln>
              <a:noFill/>
            </a:ln>
            <a:effectLst/>
          </c:spPr>
          <c:invertIfNegative val="0"/>
          <c:cat>
            <c:strRef>
              <c:f>[1]HipotesisCEDEX!$B$15:$B$17</c:f>
              <c:strCache>
                <c:ptCount val="3"/>
                <c:pt idx="0">
                  <c:v>FA</c:v>
                </c:pt>
                <c:pt idx="1">
                  <c:v>MA</c:v>
                </c:pt>
                <c:pt idx="2">
                  <c:v>QA</c:v>
                </c:pt>
              </c:strCache>
            </c:strRef>
          </c:cat>
          <c:val>
            <c:numRef>
              <c:f>HipotesisCEDEX!$O$19:$O$21</c:f>
              <c:numCache>
                <c:formatCode>0</c:formatCode>
                <c:ptCount val="3"/>
                <c:pt idx="0">
                  <c:v>33</c:v>
                </c:pt>
                <c:pt idx="1">
                  <c:v>33</c:v>
                </c:pt>
                <c:pt idx="2">
                  <c:v>34</c:v>
                </c:pt>
              </c:numCache>
            </c:numRef>
          </c:val>
          <c:extLst>
            <c:ext xmlns:c16="http://schemas.microsoft.com/office/drawing/2014/chart" uri="{C3380CC4-5D6E-409C-BE32-E72D297353CC}">
              <c16:uniqueId val="{00000001-F593-4D09-9157-3080F6CA77F8}"/>
            </c:ext>
          </c:extLst>
        </c:ser>
        <c:ser>
          <c:idx val="2"/>
          <c:order val="2"/>
          <c:tx>
            <c:strRef>
              <c:f>HipotesisCEDEX!$A$23</c:f>
              <c:strCache>
                <c:ptCount val="1"/>
                <c:pt idx="0">
                  <c:v>2041-2070</c:v>
                </c:pt>
              </c:strCache>
            </c:strRef>
          </c:tx>
          <c:spPr>
            <a:solidFill>
              <a:schemeClr val="accent3"/>
            </a:solidFill>
            <a:ln>
              <a:noFill/>
            </a:ln>
            <a:effectLst/>
          </c:spPr>
          <c:invertIfNegative val="0"/>
          <c:cat>
            <c:strRef>
              <c:f>[1]HipotesisCEDEX!$B$15:$B$17</c:f>
              <c:strCache>
                <c:ptCount val="3"/>
                <c:pt idx="0">
                  <c:v>FA</c:v>
                </c:pt>
                <c:pt idx="1">
                  <c:v>MA</c:v>
                </c:pt>
                <c:pt idx="2">
                  <c:v>QA</c:v>
                </c:pt>
              </c:strCache>
            </c:strRef>
          </c:cat>
          <c:val>
            <c:numRef>
              <c:f>HipotesisCEDEX!$O$23:$O$25</c:f>
              <c:numCache>
                <c:formatCode>0</c:formatCode>
                <c:ptCount val="3"/>
                <c:pt idx="0">
                  <c:v>29</c:v>
                </c:pt>
                <c:pt idx="1">
                  <c:v>31</c:v>
                </c:pt>
                <c:pt idx="2">
                  <c:v>34</c:v>
                </c:pt>
              </c:numCache>
            </c:numRef>
          </c:val>
          <c:extLst>
            <c:ext xmlns:c16="http://schemas.microsoft.com/office/drawing/2014/chart" uri="{C3380CC4-5D6E-409C-BE32-E72D297353CC}">
              <c16:uniqueId val="{00000002-F593-4D09-9157-3080F6CA77F8}"/>
            </c:ext>
          </c:extLst>
        </c:ser>
        <c:ser>
          <c:idx val="3"/>
          <c:order val="3"/>
          <c:tx>
            <c:strRef>
              <c:f>HipotesisCEDEX!$A$32</c:f>
              <c:strCache>
                <c:ptCount val="1"/>
                <c:pt idx="0">
                  <c:v>2011-2040</c:v>
                </c:pt>
              </c:strCache>
            </c:strRef>
          </c:tx>
          <c:spPr>
            <a:solidFill>
              <a:schemeClr val="accent4"/>
            </a:solidFill>
            <a:ln>
              <a:noFill/>
            </a:ln>
            <a:effectLst/>
          </c:spPr>
          <c:invertIfNegative val="0"/>
          <c:cat>
            <c:strRef>
              <c:f>[1]HipotesisCEDEX!$B$15:$B$17</c:f>
              <c:strCache>
                <c:ptCount val="3"/>
                <c:pt idx="0">
                  <c:v>FA</c:v>
                </c:pt>
                <c:pt idx="1">
                  <c:v>MA</c:v>
                </c:pt>
                <c:pt idx="2">
                  <c:v>QA</c:v>
                </c:pt>
              </c:strCache>
            </c:strRef>
          </c:cat>
          <c:val>
            <c:numRef>
              <c:f>HipotesisCEDEX!$O$27:$O$29</c:f>
              <c:numCache>
                <c:formatCode>0</c:formatCode>
                <c:ptCount val="3"/>
                <c:pt idx="0">
                  <c:v>27</c:v>
                </c:pt>
                <c:pt idx="1">
                  <c:v>27</c:v>
                </c:pt>
                <c:pt idx="2">
                  <c:v>29</c:v>
                </c:pt>
              </c:numCache>
            </c:numRef>
          </c:val>
          <c:extLst>
            <c:ext xmlns:c16="http://schemas.microsoft.com/office/drawing/2014/chart" uri="{C3380CC4-5D6E-409C-BE32-E72D297353CC}">
              <c16:uniqueId val="{00000003-F593-4D09-9157-3080F6CA77F8}"/>
            </c:ext>
          </c:extLst>
        </c:ser>
        <c:dLbls>
          <c:showLegendKey val="0"/>
          <c:showVal val="0"/>
          <c:showCatName val="0"/>
          <c:showSerName val="0"/>
          <c:showPercent val="0"/>
          <c:showBubbleSize val="0"/>
        </c:dLbls>
        <c:gapWidth val="219"/>
        <c:overlap val="-27"/>
        <c:axId val="606623040"/>
        <c:axId val="606621400"/>
      </c:barChart>
      <c:catAx>
        <c:axId val="60662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1400"/>
        <c:crosses val="autoZero"/>
        <c:auto val="1"/>
        <c:lblAlgn val="ctr"/>
        <c:lblOffset val="100"/>
        <c:noMultiLvlLbl val="0"/>
      </c:catAx>
      <c:valAx>
        <c:axId val="6066214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dirty="0"/>
                  <a:t>Hm</a:t>
                </a:r>
                <a:r>
                  <a:rPr lang="es-ES" baseline="30000" dirty="0"/>
                  <a:t>3</a:t>
                </a:r>
                <a:r>
                  <a:rPr lang="es-ES" baseline="0" dirty="0"/>
                  <a:t>/año</a:t>
                </a:r>
                <a:endParaRPr lang="es-ES" baseline="30000" dirty="0"/>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30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r>
              <a:rPr lang="es-ES" dirty="0"/>
              <a:t>APN B - RCP 8.5</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1E3B59"/>
              </a:solidFill>
              <a:latin typeface="Century Gothic" panose="020B0502020202020204" pitchFamily="34" charset="0"/>
              <a:ea typeface="+mn-ea"/>
              <a:cs typeface="+mn-cs"/>
            </a:defRPr>
          </a:pPr>
          <a:endParaRPr lang="es-BO"/>
        </a:p>
      </c:txPr>
    </c:title>
    <c:autoTitleDeleted val="0"/>
    <c:plotArea>
      <c:layout/>
      <c:barChart>
        <c:barDir val="col"/>
        <c:grouping val="clustered"/>
        <c:varyColors val="0"/>
        <c:ser>
          <c:idx val="0"/>
          <c:order val="0"/>
          <c:tx>
            <c:v>1961-2000</c:v>
          </c:tx>
          <c:spPr>
            <a:solidFill>
              <a:schemeClr val="accent1"/>
            </a:solidFill>
            <a:ln>
              <a:noFill/>
            </a:ln>
            <a:effectLst/>
          </c:spPr>
          <c:invertIfNegative val="0"/>
          <c:cat>
            <c:strRef>
              <c:f>[3]HipotesisCEDEX!$B$15:$B$17</c:f>
              <c:strCache>
                <c:ptCount val="3"/>
                <c:pt idx="0">
                  <c:v>FA</c:v>
                </c:pt>
                <c:pt idx="1">
                  <c:v>MA</c:v>
                </c:pt>
                <c:pt idx="2">
                  <c:v>QA</c:v>
                </c:pt>
              </c:strCache>
            </c:strRef>
          </c:cat>
          <c:val>
            <c:numRef>
              <c:f>HipotesisCEDEX!$O$15:$O$17</c:f>
              <c:numCache>
                <c:formatCode>0</c:formatCode>
                <c:ptCount val="3"/>
                <c:pt idx="0">
                  <c:v>500</c:v>
                </c:pt>
                <c:pt idx="1">
                  <c:v>527</c:v>
                </c:pt>
                <c:pt idx="2">
                  <c:v>590</c:v>
                </c:pt>
              </c:numCache>
            </c:numRef>
          </c:val>
          <c:extLst>
            <c:ext xmlns:c16="http://schemas.microsoft.com/office/drawing/2014/chart" uri="{C3380CC4-5D6E-409C-BE32-E72D297353CC}">
              <c16:uniqueId val="{00000000-75C2-4C56-A22C-2FE87CCFCA0E}"/>
            </c:ext>
          </c:extLst>
        </c:ser>
        <c:ser>
          <c:idx val="1"/>
          <c:order val="1"/>
          <c:tx>
            <c:v>2011-2040</c:v>
          </c:tx>
          <c:spPr>
            <a:solidFill>
              <a:schemeClr val="accent2"/>
            </a:solidFill>
            <a:ln>
              <a:noFill/>
            </a:ln>
            <a:effectLst/>
          </c:spPr>
          <c:invertIfNegative val="0"/>
          <c:cat>
            <c:strRef>
              <c:f>[3]HipotesisCEDEX!$B$15:$B$17</c:f>
              <c:strCache>
                <c:ptCount val="3"/>
                <c:pt idx="0">
                  <c:v>FA</c:v>
                </c:pt>
                <c:pt idx="1">
                  <c:v>MA</c:v>
                </c:pt>
                <c:pt idx="2">
                  <c:v>QA</c:v>
                </c:pt>
              </c:strCache>
            </c:strRef>
          </c:cat>
          <c:val>
            <c:numRef>
              <c:f>HipotesisCEDEX!$O$19:$O$21</c:f>
              <c:numCache>
                <c:formatCode>0</c:formatCode>
                <c:ptCount val="3"/>
                <c:pt idx="0">
                  <c:v>488</c:v>
                </c:pt>
                <c:pt idx="1">
                  <c:v>495</c:v>
                </c:pt>
                <c:pt idx="2">
                  <c:v>537</c:v>
                </c:pt>
              </c:numCache>
            </c:numRef>
          </c:val>
          <c:extLst>
            <c:ext xmlns:c16="http://schemas.microsoft.com/office/drawing/2014/chart" uri="{C3380CC4-5D6E-409C-BE32-E72D297353CC}">
              <c16:uniqueId val="{00000001-75C2-4C56-A22C-2FE87CCFCA0E}"/>
            </c:ext>
          </c:extLst>
        </c:ser>
        <c:ser>
          <c:idx val="2"/>
          <c:order val="2"/>
          <c:tx>
            <c:v>2041-2070</c:v>
          </c:tx>
          <c:spPr>
            <a:solidFill>
              <a:schemeClr val="accent3"/>
            </a:solidFill>
            <a:ln>
              <a:noFill/>
            </a:ln>
            <a:effectLst/>
          </c:spPr>
          <c:invertIfNegative val="0"/>
          <c:cat>
            <c:strRef>
              <c:f>[3]HipotesisCEDEX!$B$15:$B$17</c:f>
              <c:strCache>
                <c:ptCount val="3"/>
                <c:pt idx="0">
                  <c:v>FA</c:v>
                </c:pt>
                <c:pt idx="1">
                  <c:v>MA</c:v>
                </c:pt>
                <c:pt idx="2">
                  <c:v>QA</c:v>
                </c:pt>
              </c:strCache>
            </c:strRef>
          </c:cat>
          <c:val>
            <c:numRef>
              <c:f>HipotesisCEDEX!$O$23:$O$25</c:f>
              <c:numCache>
                <c:formatCode>0</c:formatCode>
                <c:ptCount val="3"/>
                <c:pt idx="0">
                  <c:v>472</c:v>
                </c:pt>
                <c:pt idx="1">
                  <c:v>460</c:v>
                </c:pt>
                <c:pt idx="2">
                  <c:v>528</c:v>
                </c:pt>
              </c:numCache>
            </c:numRef>
          </c:val>
          <c:extLst>
            <c:ext xmlns:c16="http://schemas.microsoft.com/office/drawing/2014/chart" uri="{C3380CC4-5D6E-409C-BE32-E72D297353CC}">
              <c16:uniqueId val="{00000002-75C2-4C56-A22C-2FE87CCFCA0E}"/>
            </c:ext>
          </c:extLst>
        </c:ser>
        <c:ser>
          <c:idx val="3"/>
          <c:order val="3"/>
          <c:tx>
            <c:v>2071-2100</c:v>
          </c:tx>
          <c:spPr>
            <a:solidFill>
              <a:schemeClr val="accent4"/>
            </a:solidFill>
            <a:ln>
              <a:noFill/>
            </a:ln>
            <a:effectLst/>
          </c:spPr>
          <c:invertIfNegative val="0"/>
          <c:cat>
            <c:strRef>
              <c:f>[3]HipotesisCEDEX!$B$15:$B$17</c:f>
              <c:strCache>
                <c:ptCount val="3"/>
                <c:pt idx="0">
                  <c:v>FA</c:v>
                </c:pt>
                <c:pt idx="1">
                  <c:v>MA</c:v>
                </c:pt>
                <c:pt idx="2">
                  <c:v>QA</c:v>
                </c:pt>
              </c:strCache>
            </c:strRef>
          </c:cat>
          <c:val>
            <c:numRef>
              <c:f>HipotesisCEDEX!$O$27:$O$29</c:f>
              <c:numCache>
                <c:formatCode>0</c:formatCode>
                <c:ptCount val="3"/>
                <c:pt idx="0">
                  <c:v>413</c:v>
                </c:pt>
                <c:pt idx="1">
                  <c:v>414</c:v>
                </c:pt>
                <c:pt idx="2">
                  <c:v>457</c:v>
                </c:pt>
              </c:numCache>
            </c:numRef>
          </c:val>
          <c:extLst>
            <c:ext xmlns:c16="http://schemas.microsoft.com/office/drawing/2014/chart" uri="{C3380CC4-5D6E-409C-BE32-E72D297353CC}">
              <c16:uniqueId val="{00000003-75C2-4C56-A22C-2FE87CCFCA0E}"/>
            </c:ext>
          </c:extLst>
        </c:ser>
        <c:dLbls>
          <c:showLegendKey val="0"/>
          <c:showVal val="0"/>
          <c:showCatName val="0"/>
          <c:showSerName val="0"/>
          <c:showPercent val="0"/>
          <c:showBubbleSize val="0"/>
        </c:dLbls>
        <c:gapWidth val="219"/>
        <c:overlap val="-27"/>
        <c:axId val="606623040"/>
        <c:axId val="606621400"/>
      </c:barChart>
      <c:catAx>
        <c:axId val="60662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1400"/>
        <c:crosses val="autoZero"/>
        <c:auto val="1"/>
        <c:lblAlgn val="ctr"/>
        <c:lblOffset val="100"/>
        <c:noMultiLvlLbl val="0"/>
      </c:catAx>
      <c:valAx>
        <c:axId val="6066214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r>
                  <a:rPr lang="es-ES"/>
                  <a:t>hm</a:t>
                </a:r>
                <a:r>
                  <a:rPr lang="es-ES" baseline="30000"/>
                  <a:t>3</a:t>
                </a:r>
                <a:r>
                  <a:rPr lang="es-ES"/>
                  <a:t>/año</a:t>
                </a:r>
              </a:p>
            </c:rich>
          </c:tx>
          <c:overlay val="0"/>
          <c:spPr>
            <a:noFill/>
            <a:ln>
              <a:noFill/>
            </a:ln>
            <a:effectLst/>
          </c:spPr>
          <c:txPr>
            <a:bodyPr rot="-5400000" spcFirstLastPara="1" vertOverflow="ellipsis" vert="horz" wrap="square" anchor="ctr" anchorCtr="1"/>
            <a:lstStyle/>
            <a:p>
              <a:pPr>
                <a:defRPr sz="1000" b="0" i="0" u="none" strike="noStrike" kern="1200" baseline="0">
                  <a:solidFill>
                    <a:srgbClr val="1E3B59"/>
                  </a:solidFill>
                  <a:latin typeface="Century Gothic" panose="020B0502020202020204" pitchFamily="34" charset="0"/>
                  <a:ea typeface="+mn-ea"/>
                  <a:cs typeface="+mn-cs"/>
                </a:defRPr>
              </a:pPr>
              <a:endParaRPr lang="es-BO"/>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crossAx val="6066230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rgbClr val="1E3B59"/>
              </a:solidFill>
              <a:latin typeface="Century Gothic" panose="020B0502020202020204" pitchFamily="34" charset="0"/>
              <a:ea typeface="+mn-ea"/>
              <a:cs typeface="+mn-cs"/>
            </a:defRPr>
          </a:pPr>
          <a:endParaRPr lang="es-BO"/>
        </a:p>
      </c:txPr>
    </c:legend>
    <c:plotVisOnly val="1"/>
    <c:dispBlanksAs val="gap"/>
    <c:showDLblsOverMax val="0"/>
  </c:chart>
  <c:spPr>
    <a:solidFill>
      <a:schemeClr val="bg1"/>
    </a:solidFill>
    <a:ln w="9525" cap="flat" cmpd="sng" algn="ctr">
      <a:noFill/>
      <a:round/>
    </a:ln>
    <a:effectLst/>
  </c:spPr>
  <c:txPr>
    <a:bodyPr/>
    <a:lstStyle/>
    <a:p>
      <a:pPr>
        <a:defRPr>
          <a:solidFill>
            <a:srgbClr val="1E3B59"/>
          </a:solidFill>
          <a:latin typeface="Century Gothic" panose="020B0502020202020204" pitchFamily="34" charset="0"/>
        </a:defRPr>
      </a:pPr>
      <a:endParaRPr lang="es-B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23C272-536A-40C8-A274-2EAF700D46E6}"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s-ES"/>
        </a:p>
      </dgm:t>
    </dgm:pt>
    <dgm:pt modelId="{6B397DAA-9803-428C-B7A0-E94126D8A50C}">
      <dgm:prSet phldrT="[Texto]" custT="1"/>
      <dgm:spPr>
        <a:solidFill>
          <a:srgbClr val="1E3B59"/>
        </a:solidFill>
      </dgm:spPr>
      <dgm:t>
        <a:bodyPr/>
        <a:lstStyle/>
        <a:p>
          <a:r>
            <a:rPr lang="es-ES" sz="1400" b="1" i="0" dirty="0">
              <a:latin typeface="Century Gothic" panose="020B0502020202020204" pitchFamily="34" charset="0"/>
            </a:rPr>
            <a:t>Global “</a:t>
          </a:r>
          <a:r>
            <a:rPr lang="es-ES" sz="1400" b="1" i="0" dirty="0" err="1">
              <a:latin typeface="Century Gothic" panose="020B0502020202020204" pitchFamily="34" charset="0"/>
            </a:rPr>
            <a:t>aims</a:t>
          </a:r>
          <a:r>
            <a:rPr lang="es-ES" sz="1400" b="1" i="0" dirty="0">
              <a:latin typeface="Century Gothic" panose="020B0502020202020204" pitchFamily="34" charset="0"/>
            </a:rPr>
            <a:t>”</a:t>
          </a:r>
        </a:p>
      </dgm:t>
    </dgm:pt>
    <dgm:pt modelId="{5C68CE91-EA42-4ED4-8CBC-8FB66108D4F2}" type="parTrans" cxnId="{CE1C3B84-DF0D-40A2-8A9A-12A529FB7397}">
      <dgm:prSet/>
      <dgm:spPr/>
      <dgm:t>
        <a:bodyPr/>
        <a:lstStyle/>
        <a:p>
          <a:endParaRPr lang="es-ES" sz="1400" i="0"/>
        </a:p>
      </dgm:t>
    </dgm:pt>
    <dgm:pt modelId="{BB000C4A-7668-406A-841D-74EE9D3BC1BE}" type="sibTrans" cxnId="{CE1C3B84-DF0D-40A2-8A9A-12A529FB7397}">
      <dgm:prSet/>
      <dgm:spPr/>
      <dgm:t>
        <a:bodyPr/>
        <a:lstStyle/>
        <a:p>
          <a:endParaRPr lang="es-ES" sz="1400" i="0"/>
        </a:p>
      </dgm:t>
    </dgm:pt>
    <dgm:pt modelId="{8233F742-A62B-4CA0-A316-37DADBF81537}" type="asst">
      <dgm:prSet phldrT="[Texto]" custT="1"/>
      <dgm:spPr>
        <a:solidFill>
          <a:srgbClr val="019F6C"/>
        </a:solidFill>
      </dgm:spPr>
      <dgm:t>
        <a:bodyPr/>
        <a:lstStyle/>
        <a:p>
          <a:r>
            <a:rPr lang="es-ES" sz="1400" b="1" i="0" dirty="0">
              <a:latin typeface="Century Gothic" panose="020B0502020202020204" pitchFamily="34" charset="0"/>
            </a:rPr>
            <a:t>Global </a:t>
          </a:r>
        </a:p>
        <a:p>
          <a:r>
            <a:rPr lang="es-ES" sz="1400" b="1" i="0" dirty="0" err="1">
              <a:latin typeface="Century Gothic" panose="020B0502020202020204" pitchFamily="34" charset="0"/>
            </a:rPr>
            <a:t>Stocktake</a:t>
          </a:r>
          <a:endParaRPr lang="es-ES" sz="1400" b="1" i="0" dirty="0">
            <a:latin typeface="Century Gothic" panose="020B0502020202020204" pitchFamily="34" charset="0"/>
          </a:endParaRPr>
        </a:p>
      </dgm:t>
    </dgm:pt>
    <dgm:pt modelId="{DAEC4FAE-AAF9-4845-AFF7-487EC77AF23C}" type="parTrans" cxnId="{72F7A24F-4F4B-4F3E-AB31-CC4290DA975E}">
      <dgm:prSet/>
      <dgm:spPr>
        <a:ln>
          <a:solidFill>
            <a:srgbClr val="019F6C"/>
          </a:solidFill>
        </a:ln>
      </dgm:spPr>
      <dgm:t>
        <a:bodyPr/>
        <a:lstStyle/>
        <a:p>
          <a:endParaRPr lang="es-ES" sz="1400" i="0"/>
        </a:p>
      </dgm:t>
    </dgm:pt>
    <dgm:pt modelId="{ED36DFA3-3D3D-41C1-84FE-B0A437BEE9E1}" type="sibTrans" cxnId="{72F7A24F-4F4B-4F3E-AB31-CC4290DA975E}">
      <dgm:prSet/>
      <dgm:spPr/>
      <dgm:t>
        <a:bodyPr/>
        <a:lstStyle/>
        <a:p>
          <a:endParaRPr lang="es-ES" sz="1400" i="0"/>
        </a:p>
      </dgm:t>
    </dgm:pt>
    <dgm:pt modelId="{F4D37398-AB2A-4CA8-B876-1F5FA836C353}">
      <dgm:prSet phldrT="[Texto]" custT="1"/>
      <dgm:spPr>
        <a:solidFill>
          <a:srgbClr val="7ABB9B"/>
        </a:solidFill>
      </dgm:spPr>
      <dgm:t>
        <a:bodyPr/>
        <a:lstStyle/>
        <a:p>
          <a:r>
            <a:rPr lang="es-ES" sz="1400" b="1" i="0" dirty="0" err="1">
              <a:latin typeface="Century Gothic" panose="020B0502020202020204" pitchFamily="34" charset="0"/>
            </a:rPr>
            <a:t>Emissions</a:t>
          </a:r>
          <a:endParaRPr lang="es-ES" sz="1400" b="1" i="0" dirty="0">
            <a:latin typeface="Century Gothic" panose="020B0502020202020204" pitchFamily="34" charset="0"/>
          </a:endParaRPr>
        </a:p>
      </dgm:t>
    </dgm:pt>
    <dgm:pt modelId="{70C9D21A-509A-42DA-9E99-CEE570CB65EC}" type="parTrans" cxnId="{C6671B3C-1AB1-4F93-9EA8-22F5C9EA4DB1}">
      <dgm:prSet/>
      <dgm:spPr>
        <a:ln>
          <a:solidFill>
            <a:srgbClr val="019F6C"/>
          </a:solidFill>
        </a:ln>
      </dgm:spPr>
      <dgm:t>
        <a:bodyPr/>
        <a:lstStyle/>
        <a:p>
          <a:endParaRPr lang="es-ES" sz="1400" i="0"/>
        </a:p>
      </dgm:t>
    </dgm:pt>
    <dgm:pt modelId="{E11493AC-D090-4A1A-AF2D-7F027B425273}" type="sibTrans" cxnId="{C6671B3C-1AB1-4F93-9EA8-22F5C9EA4DB1}">
      <dgm:prSet/>
      <dgm:spPr/>
      <dgm:t>
        <a:bodyPr/>
        <a:lstStyle/>
        <a:p>
          <a:endParaRPr lang="es-ES" sz="1400" i="0"/>
        </a:p>
      </dgm:t>
    </dgm:pt>
    <dgm:pt modelId="{924D2D07-6EDB-473B-A455-D24DABEEA902}">
      <dgm:prSet phldrT="[Texto]" custT="1"/>
      <dgm:spPr>
        <a:solidFill>
          <a:srgbClr val="7ABB9B"/>
        </a:solidFill>
      </dgm:spPr>
      <dgm:t>
        <a:bodyPr/>
        <a:lstStyle/>
        <a:p>
          <a:r>
            <a:rPr lang="es-ES" sz="1400" b="1" i="0" dirty="0" err="1">
              <a:latin typeface="Century Gothic" panose="020B0502020202020204" pitchFamily="34" charset="0"/>
            </a:rPr>
            <a:t>Finance</a:t>
          </a:r>
          <a:endParaRPr lang="es-ES" sz="1400" b="1" i="0" dirty="0">
            <a:latin typeface="Century Gothic" panose="020B0502020202020204" pitchFamily="34" charset="0"/>
          </a:endParaRPr>
        </a:p>
      </dgm:t>
    </dgm:pt>
    <dgm:pt modelId="{FFAB2B50-9B9A-4CDA-ACCD-FE2132BFDA84}" type="parTrans" cxnId="{464521D2-2738-4D02-BFA2-5EFAB7AE315C}">
      <dgm:prSet/>
      <dgm:spPr>
        <a:ln>
          <a:solidFill>
            <a:srgbClr val="019F6C"/>
          </a:solidFill>
        </a:ln>
      </dgm:spPr>
      <dgm:t>
        <a:bodyPr/>
        <a:lstStyle/>
        <a:p>
          <a:endParaRPr lang="es-ES" sz="1400" i="0"/>
        </a:p>
      </dgm:t>
    </dgm:pt>
    <dgm:pt modelId="{099A8119-CC7F-448D-BEA3-6A42CE4A1C10}" type="sibTrans" cxnId="{464521D2-2738-4D02-BFA2-5EFAB7AE315C}">
      <dgm:prSet/>
      <dgm:spPr/>
      <dgm:t>
        <a:bodyPr/>
        <a:lstStyle/>
        <a:p>
          <a:endParaRPr lang="es-ES" sz="1400" i="0"/>
        </a:p>
      </dgm:t>
    </dgm:pt>
    <dgm:pt modelId="{3064729B-21FD-4F05-9C2B-E0A2C821B3E1}">
      <dgm:prSet phldrT="[Texto]" custT="1"/>
      <dgm:spPr>
        <a:solidFill>
          <a:srgbClr val="7ABB9B"/>
        </a:solidFill>
      </dgm:spPr>
      <dgm:t>
        <a:bodyPr/>
        <a:lstStyle/>
        <a:p>
          <a:r>
            <a:rPr lang="es-ES" sz="1400" b="1" i="0" dirty="0" err="1">
              <a:latin typeface="Century Gothic" panose="020B0502020202020204" pitchFamily="34" charset="0"/>
            </a:rPr>
            <a:t>Adaptation</a:t>
          </a:r>
          <a:endParaRPr lang="es-ES" sz="1400" b="1" i="0" dirty="0">
            <a:latin typeface="Century Gothic" panose="020B0502020202020204" pitchFamily="34" charset="0"/>
          </a:endParaRPr>
        </a:p>
      </dgm:t>
    </dgm:pt>
    <dgm:pt modelId="{213503E8-E288-4B92-AF3E-A770CDCF95E9}" type="parTrans" cxnId="{D9BE324F-7016-45FF-893C-9F72466D1536}">
      <dgm:prSet/>
      <dgm:spPr>
        <a:ln>
          <a:solidFill>
            <a:srgbClr val="019F6C"/>
          </a:solidFill>
        </a:ln>
      </dgm:spPr>
      <dgm:t>
        <a:bodyPr/>
        <a:lstStyle/>
        <a:p>
          <a:endParaRPr lang="es-ES" sz="1400" i="0"/>
        </a:p>
      </dgm:t>
    </dgm:pt>
    <dgm:pt modelId="{9346C847-B681-4469-8551-4A509C7C33D0}" type="sibTrans" cxnId="{D9BE324F-7016-45FF-893C-9F72466D1536}">
      <dgm:prSet/>
      <dgm:spPr/>
      <dgm:t>
        <a:bodyPr/>
        <a:lstStyle/>
        <a:p>
          <a:endParaRPr lang="es-ES" sz="1400" i="0"/>
        </a:p>
      </dgm:t>
    </dgm:pt>
    <dgm:pt modelId="{BF95C268-67A2-4D39-92AA-8353E7790560}">
      <dgm:prSet custT="1"/>
      <dgm:spPr>
        <a:solidFill>
          <a:srgbClr val="4F657D"/>
        </a:solidFill>
      </dgm:spPr>
      <dgm:t>
        <a:bodyPr/>
        <a:lstStyle/>
        <a:p>
          <a:r>
            <a:rPr lang="es-ES" sz="1400" b="1" i="0" dirty="0" err="1">
              <a:solidFill>
                <a:schemeClr val="bg1"/>
              </a:solidFill>
              <a:latin typeface="Century Gothic" panose="020B0502020202020204" pitchFamily="34" charset="0"/>
            </a:rPr>
            <a:t>NDCs</a:t>
          </a:r>
          <a:endParaRPr lang="es-ES" sz="1400" b="1" i="0" dirty="0">
            <a:solidFill>
              <a:schemeClr val="bg1"/>
            </a:solidFill>
            <a:latin typeface="Century Gothic" panose="020B0502020202020204" pitchFamily="34" charset="0"/>
          </a:endParaRPr>
        </a:p>
      </dgm:t>
    </dgm:pt>
    <dgm:pt modelId="{A9C5C1E0-20E6-4687-97D6-75C17424B584}" type="parTrans" cxnId="{022AF0C3-1701-42B5-BC6A-0D9472116397}">
      <dgm:prSet/>
      <dgm:spPr>
        <a:solidFill>
          <a:schemeClr val="accent3"/>
        </a:solidFill>
        <a:ln>
          <a:solidFill>
            <a:srgbClr val="019F6C"/>
          </a:solidFill>
        </a:ln>
      </dgm:spPr>
      <dgm:t>
        <a:bodyPr/>
        <a:lstStyle/>
        <a:p>
          <a:endParaRPr lang="es-ES" sz="1400" i="0"/>
        </a:p>
      </dgm:t>
    </dgm:pt>
    <dgm:pt modelId="{503B0D5E-3A8D-438F-8079-5B748F5A7081}" type="sibTrans" cxnId="{022AF0C3-1701-42B5-BC6A-0D9472116397}">
      <dgm:prSet/>
      <dgm:spPr/>
      <dgm:t>
        <a:bodyPr/>
        <a:lstStyle/>
        <a:p>
          <a:endParaRPr lang="es-ES" sz="1400" i="0"/>
        </a:p>
      </dgm:t>
    </dgm:pt>
    <dgm:pt modelId="{D89939EF-2AA1-4214-8E0D-6B61B62451FB}" type="pres">
      <dgm:prSet presAssocID="{3E23C272-536A-40C8-A274-2EAF700D46E6}" presName="hierChild1" presStyleCnt="0">
        <dgm:presLayoutVars>
          <dgm:orgChart val="1"/>
          <dgm:chPref val="1"/>
          <dgm:dir/>
          <dgm:animOne val="branch"/>
          <dgm:animLvl val="lvl"/>
          <dgm:resizeHandles/>
        </dgm:presLayoutVars>
      </dgm:prSet>
      <dgm:spPr/>
    </dgm:pt>
    <dgm:pt modelId="{ACC8A739-72C8-44A3-B12C-30346BACDF2E}" type="pres">
      <dgm:prSet presAssocID="{6B397DAA-9803-428C-B7A0-E94126D8A50C}" presName="hierRoot1" presStyleCnt="0">
        <dgm:presLayoutVars>
          <dgm:hierBranch val="init"/>
        </dgm:presLayoutVars>
      </dgm:prSet>
      <dgm:spPr/>
    </dgm:pt>
    <dgm:pt modelId="{058329AA-4FB9-430F-8C31-272FA673EE54}" type="pres">
      <dgm:prSet presAssocID="{6B397DAA-9803-428C-B7A0-E94126D8A50C}" presName="rootComposite1" presStyleCnt="0"/>
      <dgm:spPr/>
    </dgm:pt>
    <dgm:pt modelId="{67C92133-1892-4EDD-A419-170EBA232FE2}" type="pres">
      <dgm:prSet presAssocID="{6B397DAA-9803-428C-B7A0-E94126D8A50C}" presName="rootText1" presStyleLbl="node0" presStyleIdx="0" presStyleCnt="1" custLinFactNeighborX="2072">
        <dgm:presLayoutVars>
          <dgm:chPref val="3"/>
        </dgm:presLayoutVars>
      </dgm:prSet>
      <dgm:spPr/>
    </dgm:pt>
    <dgm:pt modelId="{1AF04077-7A84-4E4C-B277-8C8400852127}" type="pres">
      <dgm:prSet presAssocID="{6B397DAA-9803-428C-B7A0-E94126D8A50C}" presName="rootConnector1" presStyleLbl="node1" presStyleIdx="0" presStyleCnt="0"/>
      <dgm:spPr/>
    </dgm:pt>
    <dgm:pt modelId="{4C815533-BB9F-4155-A8D2-A2898C85D3DC}" type="pres">
      <dgm:prSet presAssocID="{6B397DAA-9803-428C-B7A0-E94126D8A50C}" presName="hierChild2" presStyleCnt="0"/>
      <dgm:spPr/>
    </dgm:pt>
    <dgm:pt modelId="{99D47B61-352A-4F21-AEF7-10F9588DD83F}" type="pres">
      <dgm:prSet presAssocID="{70C9D21A-509A-42DA-9E99-CEE570CB65EC}" presName="Name37" presStyleLbl="parChTrans1D2" presStyleIdx="0" presStyleCnt="4"/>
      <dgm:spPr/>
    </dgm:pt>
    <dgm:pt modelId="{1B14040C-1586-4B12-A487-D5E4524AE1D9}" type="pres">
      <dgm:prSet presAssocID="{F4D37398-AB2A-4CA8-B876-1F5FA836C353}" presName="hierRoot2" presStyleCnt="0">
        <dgm:presLayoutVars>
          <dgm:hierBranch val="init"/>
        </dgm:presLayoutVars>
      </dgm:prSet>
      <dgm:spPr/>
    </dgm:pt>
    <dgm:pt modelId="{3D3F4270-B9B7-4CC3-B6D3-619C8CF8E6B5}" type="pres">
      <dgm:prSet presAssocID="{F4D37398-AB2A-4CA8-B876-1F5FA836C353}" presName="rootComposite" presStyleCnt="0"/>
      <dgm:spPr/>
    </dgm:pt>
    <dgm:pt modelId="{3EF7BB38-39FE-4BE5-A15A-3E732F32C81A}" type="pres">
      <dgm:prSet presAssocID="{F4D37398-AB2A-4CA8-B876-1F5FA836C353}" presName="rootText" presStyleLbl="node2" presStyleIdx="0" presStyleCnt="3">
        <dgm:presLayoutVars>
          <dgm:chPref val="3"/>
        </dgm:presLayoutVars>
      </dgm:prSet>
      <dgm:spPr/>
    </dgm:pt>
    <dgm:pt modelId="{82DF74FB-E0C1-4E9F-9B19-5F560993C7C0}" type="pres">
      <dgm:prSet presAssocID="{F4D37398-AB2A-4CA8-B876-1F5FA836C353}" presName="rootConnector" presStyleLbl="node2" presStyleIdx="0" presStyleCnt="3"/>
      <dgm:spPr/>
    </dgm:pt>
    <dgm:pt modelId="{8C70D402-BC2B-45AE-80C0-D516A587E857}" type="pres">
      <dgm:prSet presAssocID="{F4D37398-AB2A-4CA8-B876-1F5FA836C353}" presName="hierChild4" presStyleCnt="0"/>
      <dgm:spPr/>
    </dgm:pt>
    <dgm:pt modelId="{569435C4-DC0A-4104-AB8C-23749FCF526B}" type="pres">
      <dgm:prSet presAssocID="{A9C5C1E0-20E6-4687-97D6-75C17424B584}" presName="Name37" presStyleLbl="parChTrans1D3" presStyleIdx="0" presStyleCnt="1"/>
      <dgm:spPr/>
    </dgm:pt>
    <dgm:pt modelId="{C7D244A5-5633-4A6A-9AB3-A9D111DC8320}" type="pres">
      <dgm:prSet presAssocID="{BF95C268-67A2-4D39-92AA-8353E7790560}" presName="hierRoot2" presStyleCnt="0">
        <dgm:presLayoutVars>
          <dgm:hierBranch val="init"/>
        </dgm:presLayoutVars>
      </dgm:prSet>
      <dgm:spPr/>
    </dgm:pt>
    <dgm:pt modelId="{59264EED-FC9B-496C-B231-845E3468FA7C}" type="pres">
      <dgm:prSet presAssocID="{BF95C268-67A2-4D39-92AA-8353E7790560}" presName="rootComposite" presStyleCnt="0"/>
      <dgm:spPr/>
    </dgm:pt>
    <dgm:pt modelId="{232AFC3F-EEB3-4E48-B036-78454BD8DF86}" type="pres">
      <dgm:prSet presAssocID="{BF95C268-67A2-4D39-92AA-8353E7790560}" presName="rootText" presStyleLbl="node3" presStyleIdx="0" presStyleCnt="1" custLinFactNeighborX="98522" custLinFactNeighborY="14853">
        <dgm:presLayoutVars>
          <dgm:chPref val="3"/>
        </dgm:presLayoutVars>
      </dgm:prSet>
      <dgm:spPr/>
    </dgm:pt>
    <dgm:pt modelId="{7F090131-0A42-43AA-98AE-14206F0E6457}" type="pres">
      <dgm:prSet presAssocID="{BF95C268-67A2-4D39-92AA-8353E7790560}" presName="rootConnector" presStyleLbl="node3" presStyleIdx="0" presStyleCnt="1"/>
      <dgm:spPr/>
    </dgm:pt>
    <dgm:pt modelId="{6DC45A48-C9E7-4F84-B9C7-E6515139418E}" type="pres">
      <dgm:prSet presAssocID="{BF95C268-67A2-4D39-92AA-8353E7790560}" presName="hierChild4" presStyleCnt="0"/>
      <dgm:spPr/>
    </dgm:pt>
    <dgm:pt modelId="{C47DF4A8-313B-48EA-9EE6-7C517B3DA9AB}" type="pres">
      <dgm:prSet presAssocID="{BF95C268-67A2-4D39-92AA-8353E7790560}" presName="hierChild5" presStyleCnt="0"/>
      <dgm:spPr/>
    </dgm:pt>
    <dgm:pt modelId="{FC9B71A6-B5D3-4528-A26A-7297E27C7379}" type="pres">
      <dgm:prSet presAssocID="{F4D37398-AB2A-4CA8-B876-1F5FA836C353}" presName="hierChild5" presStyleCnt="0"/>
      <dgm:spPr/>
    </dgm:pt>
    <dgm:pt modelId="{A23D024D-06FA-4806-A929-64C3BF43F016}" type="pres">
      <dgm:prSet presAssocID="{FFAB2B50-9B9A-4CDA-ACCD-FE2132BFDA84}" presName="Name37" presStyleLbl="parChTrans1D2" presStyleIdx="1" presStyleCnt="4"/>
      <dgm:spPr/>
    </dgm:pt>
    <dgm:pt modelId="{FF0D8B32-9603-4BDD-9E8A-52D12CBBF9B2}" type="pres">
      <dgm:prSet presAssocID="{924D2D07-6EDB-473B-A455-D24DABEEA902}" presName="hierRoot2" presStyleCnt="0">
        <dgm:presLayoutVars>
          <dgm:hierBranch val="init"/>
        </dgm:presLayoutVars>
      </dgm:prSet>
      <dgm:spPr/>
    </dgm:pt>
    <dgm:pt modelId="{C5C37ADF-B097-4339-A9D9-45E48D451584}" type="pres">
      <dgm:prSet presAssocID="{924D2D07-6EDB-473B-A455-D24DABEEA902}" presName="rootComposite" presStyleCnt="0"/>
      <dgm:spPr/>
    </dgm:pt>
    <dgm:pt modelId="{465D55F9-346F-42FF-ABCC-14993FBB2E3F}" type="pres">
      <dgm:prSet presAssocID="{924D2D07-6EDB-473B-A455-D24DABEEA902}" presName="rootText" presStyleLbl="node2" presStyleIdx="1" presStyleCnt="3">
        <dgm:presLayoutVars>
          <dgm:chPref val="3"/>
        </dgm:presLayoutVars>
      </dgm:prSet>
      <dgm:spPr/>
    </dgm:pt>
    <dgm:pt modelId="{3C435C28-271B-4A93-94EB-323CE73F9BA4}" type="pres">
      <dgm:prSet presAssocID="{924D2D07-6EDB-473B-A455-D24DABEEA902}" presName="rootConnector" presStyleLbl="node2" presStyleIdx="1" presStyleCnt="3"/>
      <dgm:spPr/>
    </dgm:pt>
    <dgm:pt modelId="{9DEBBA19-9F88-477A-B8AE-AA035044D01D}" type="pres">
      <dgm:prSet presAssocID="{924D2D07-6EDB-473B-A455-D24DABEEA902}" presName="hierChild4" presStyleCnt="0"/>
      <dgm:spPr/>
    </dgm:pt>
    <dgm:pt modelId="{9F6A1BEA-7F4E-4CC4-A859-ED7A65C23D72}" type="pres">
      <dgm:prSet presAssocID="{924D2D07-6EDB-473B-A455-D24DABEEA902}" presName="hierChild5" presStyleCnt="0"/>
      <dgm:spPr/>
    </dgm:pt>
    <dgm:pt modelId="{37E6BD36-323A-4EE7-A6B6-9DB5FA89A989}" type="pres">
      <dgm:prSet presAssocID="{213503E8-E288-4B92-AF3E-A770CDCF95E9}" presName="Name37" presStyleLbl="parChTrans1D2" presStyleIdx="2" presStyleCnt="4"/>
      <dgm:spPr/>
    </dgm:pt>
    <dgm:pt modelId="{C6FF3D91-FAB2-4BA4-ACED-AB0CC2A2EE69}" type="pres">
      <dgm:prSet presAssocID="{3064729B-21FD-4F05-9C2B-E0A2C821B3E1}" presName="hierRoot2" presStyleCnt="0">
        <dgm:presLayoutVars>
          <dgm:hierBranch val="init"/>
        </dgm:presLayoutVars>
      </dgm:prSet>
      <dgm:spPr/>
    </dgm:pt>
    <dgm:pt modelId="{2AF4A59E-026F-40F2-836D-0F91621CC5DA}" type="pres">
      <dgm:prSet presAssocID="{3064729B-21FD-4F05-9C2B-E0A2C821B3E1}" presName="rootComposite" presStyleCnt="0"/>
      <dgm:spPr/>
    </dgm:pt>
    <dgm:pt modelId="{A3911237-7122-458E-8308-7D19AD3FE300}" type="pres">
      <dgm:prSet presAssocID="{3064729B-21FD-4F05-9C2B-E0A2C821B3E1}" presName="rootText" presStyleLbl="node2" presStyleIdx="2" presStyleCnt="3" custLinFactNeighborX="-2610">
        <dgm:presLayoutVars>
          <dgm:chPref val="3"/>
        </dgm:presLayoutVars>
      </dgm:prSet>
      <dgm:spPr/>
    </dgm:pt>
    <dgm:pt modelId="{1748D2F9-F448-4D33-BF33-8EC196B807C6}" type="pres">
      <dgm:prSet presAssocID="{3064729B-21FD-4F05-9C2B-E0A2C821B3E1}" presName="rootConnector" presStyleLbl="node2" presStyleIdx="2" presStyleCnt="3"/>
      <dgm:spPr/>
    </dgm:pt>
    <dgm:pt modelId="{05C6426B-C149-473A-AD78-C17C951F6361}" type="pres">
      <dgm:prSet presAssocID="{3064729B-21FD-4F05-9C2B-E0A2C821B3E1}" presName="hierChild4" presStyleCnt="0"/>
      <dgm:spPr/>
    </dgm:pt>
    <dgm:pt modelId="{7DEEB8E9-F355-4808-9D40-752A74FA1B96}" type="pres">
      <dgm:prSet presAssocID="{3064729B-21FD-4F05-9C2B-E0A2C821B3E1}" presName="hierChild5" presStyleCnt="0"/>
      <dgm:spPr/>
    </dgm:pt>
    <dgm:pt modelId="{54B14963-0670-4948-B51A-F0F7C8B299F8}" type="pres">
      <dgm:prSet presAssocID="{6B397DAA-9803-428C-B7A0-E94126D8A50C}" presName="hierChild3" presStyleCnt="0"/>
      <dgm:spPr/>
    </dgm:pt>
    <dgm:pt modelId="{08DC3543-23A5-4E82-9927-E689D38EE392}" type="pres">
      <dgm:prSet presAssocID="{DAEC4FAE-AAF9-4845-AFF7-487EC77AF23C}" presName="Name111" presStyleLbl="parChTrans1D2" presStyleIdx="3" presStyleCnt="4"/>
      <dgm:spPr/>
    </dgm:pt>
    <dgm:pt modelId="{D1E8FCF0-31AB-47C8-81C5-A87DD28E093F}" type="pres">
      <dgm:prSet presAssocID="{8233F742-A62B-4CA0-A316-37DADBF81537}" presName="hierRoot3" presStyleCnt="0">
        <dgm:presLayoutVars>
          <dgm:hierBranch val="init"/>
        </dgm:presLayoutVars>
      </dgm:prSet>
      <dgm:spPr/>
    </dgm:pt>
    <dgm:pt modelId="{3384B7D1-4BA3-43FE-9FB8-1C79A37DB165}" type="pres">
      <dgm:prSet presAssocID="{8233F742-A62B-4CA0-A316-37DADBF81537}" presName="rootComposite3" presStyleCnt="0"/>
      <dgm:spPr/>
    </dgm:pt>
    <dgm:pt modelId="{3A0FD39B-5CD9-43F3-A657-8973998CD9AB}" type="pres">
      <dgm:prSet presAssocID="{8233F742-A62B-4CA0-A316-37DADBF81537}" presName="rootText3" presStyleLbl="asst1" presStyleIdx="0" presStyleCnt="1">
        <dgm:presLayoutVars>
          <dgm:chPref val="3"/>
        </dgm:presLayoutVars>
      </dgm:prSet>
      <dgm:spPr/>
    </dgm:pt>
    <dgm:pt modelId="{678E1616-521F-4BCE-8936-159E3F2B6EF8}" type="pres">
      <dgm:prSet presAssocID="{8233F742-A62B-4CA0-A316-37DADBF81537}" presName="rootConnector3" presStyleLbl="asst1" presStyleIdx="0" presStyleCnt="1"/>
      <dgm:spPr/>
    </dgm:pt>
    <dgm:pt modelId="{DA92CF0C-7707-4359-B31E-5D43EB591B42}" type="pres">
      <dgm:prSet presAssocID="{8233F742-A62B-4CA0-A316-37DADBF81537}" presName="hierChild6" presStyleCnt="0"/>
      <dgm:spPr/>
    </dgm:pt>
    <dgm:pt modelId="{A0D91D0F-D616-4A80-B8B4-D4B90E4F44DB}" type="pres">
      <dgm:prSet presAssocID="{8233F742-A62B-4CA0-A316-37DADBF81537}" presName="hierChild7" presStyleCnt="0"/>
      <dgm:spPr/>
    </dgm:pt>
  </dgm:ptLst>
  <dgm:cxnLst>
    <dgm:cxn modelId="{4A539208-6485-48D5-9C37-C12080EC6DEA}" type="presOf" srcId="{DAEC4FAE-AAF9-4845-AFF7-487EC77AF23C}" destId="{08DC3543-23A5-4E82-9927-E689D38EE392}" srcOrd="0" destOrd="0" presId="urn:microsoft.com/office/officeart/2005/8/layout/orgChart1"/>
    <dgm:cxn modelId="{B5E19514-1328-4E98-8039-E780A6D77762}" type="presOf" srcId="{6B397DAA-9803-428C-B7A0-E94126D8A50C}" destId="{67C92133-1892-4EDD-A419-170EBA232FE2}" srcOrd="0" destOrd="0" presId="urn:microsoft.com/office/officeart/2005/8/layout/orgChart1"/>
    <dgm:cxn modelId="{A53F9C2B-839A-4F6E-B2D7-437BDB6E2506}" type="presOf" srcId="{924D2D07-6EDB-473B-A455-D24DABEEA902}" destId="{465D55F9-346F-42FF-ABCC-14993FBB2E3F}" srcOrd="0" destOrd="0" presId="urn:microsoft.com/office/officeart/2005/8/layout/orgChart1"/>
    <dgm:cxn modelId="{5CD69E2C-9796-448C-9A46-1B0901374829}" type="presOf" srcId="{8233F742-A62B-4CA0-A316-37DADBF81537}" destId="{3A0FD39B-5CD9-43F3-A657-8973998CD9AB}" srcOrd="0" destOrd="0" presId="urn:microsoft.com/office/officeart/2005/8/layout/orgChart1"/>
    <dgm:cxn modelId="{C6671B3C-1AB1-4F93-9EA8-22F5C9EA4DB1}" srcId="{6B397DAA-9803-428C-B7A0-E94126D8A50C}" destId="{F4D37398-AB2A-4CA8-B876-1F5FA836C353}" srcOrd="1" destOrd="0" parTransId="{70C9D21A-509A-42DA-9E99-CEE570CB65EC}" sibTransId="{E11493AC-D090-4A1A-AF2D-7F027B425273}"/>
    <dgm:cxn modelId="{D236CB65-8568-4FC7-B6A7-7F7C6DFB9485}" type="presOf" srcId="{70C9D21A-509A-42DA-9E99-CEE570CB65EC}" destId="{99D47B61-352A-4F21-AEF7-10F9588DD83F}" srcOrd="0" destOrd="0" presId="urn:microsoft.com/office/officeart/2005/8/layout/orgChart1"/>
    <dgm:cxn modelId="{4143824B-665D-4302-8BEE-62B33921DDA2}" type="presOf" srcId="{F4D37398-AB2A-4CA8-B876-1F5FA836C353}" destId="{3EF7BB38-39FE-4BE5-A15A-3E732F32C81A}" srcOrd="0" destOrd="0" presId="urn:microsoft.com/office/officeart/2005/8/layout/orgChart1"/>
    <dgm:cxn modelId="{D9BE324F-7016-45FF-893C-9F72466D1536}" srcId="{6B397DAA-9803-428C-B7A0-E94126D8A50C}" destId="{3064729B-21FD-4F05-9C2B-E0A2C821B3E1}" srcOrd="3" destOrd="0" parTransId="{213503E8-E288-4B92-AF3E-A770CDCF95E9}" sibTransId="{9346C847-B681-4469-8551-4A509C7C33D0}"/>
    <dgm:cxn modelId="{72F7A24F-4F4B-4F3E-AB31-CC4290DA975E}" srcId="{6B397DAA-9803-428C-B7A0-E94126D8A50C}" destId="{8233F742-A62B-4CA0-A316-37DADBF81537}" srcOrd="0" destOrd="0" parTransId="{DAEC4FAE-AAF9-4845-AFF7-487EC77AF23C}" sibTransId="{ED36DFA3-3D3D-41C1-84FE-B0A437BEE9E1}"/>
    <dgm:cxn modelId="{80B9E44F-B632-4A87-91E9-87AB0535066A}" type="presOf" srcId="{BF95C268-67A2-4D39-92AA-8353E7790560}" destId="{232AFC3F-EEB3-4E48-B036-78454BD8DF86}" srcOrd="0" destOrd="0" presId="urn:microsoft.com/office/officeart/2005/8/layout/orgChart1"/>
    <dgm:cxn modelId="{9AE68070-FACD-423B-B3CF-6579E7B7D91E}" type="presOf" srcId="{213503E8-E288-4B92-AF3E-A770CDCF95E9}" destId="{37E6BD36-323A-4EE7-A6B6-9DB5FA89A989}" srcOrd="0" destOrd="0" presId="urn:microsoft.com/office/officeart/2005/8/layout/orgChart1"/>
    <dgm:cxn modelId="{4FB6F850-BE43-4352-BB25-A3541CEC8380}" type="presOf" srcId="{6B397DAA-9803-428C-B7A0-E94126D8A50C}" destId="{1AF04077-7A84-4E4C-B277-8C8400852127}" srcOrd="1" destOrd="0" presId="urn:microsoft.com/office/officeart/2005/8/layout/orgChart1"/>
    <dgm:cxn modelId="{5481997B-2F18-4B44-BA53-1F5EEAFDA0B5}" type="presOf" srcId="{3064729B-21FD-4F05-9C2B-E0A2C821B3E1}" destId="{1748D2F9-F448-4D33-BF33-8EC196B807C6}" srcOrd="1" destOrd="0" presId="urn:microsoft.com/office/officeart/2005/8/layout/orgChart1"/>
    <dgm:cxn modelId="{6C95607C-6795-492E-8BDE-EFB989F92C17}" type="presOf" srcId="{3064729B-21FD-4F05-9C2B-E0A2C821B3E1}" destId="{A3911237-7122-458E-8308-7D19AD3FE300}" srcOrd="0" destOrd="0" presId="urn:microsoft.com/office/officeart/2005/8/layout/orgChart1"/>
    <dgm:cxn modelId="{CE1C3B84-DF0D-40A2-8A9A-12A529FB7397}" srcId="{3E23C272-536A-40C8-A274-2EAF700D46E6}" destId="{6B397DAA-9803-428C-B7A0-E94126D8A50C}" srcOrd="0" destOrd="0" parTransId="{5C68CE91-EA42-4ED4-8CBC-8FB66108D4F2}" sibTransId="{BB000C4A-7668-406A-841D-74EE9D3BC1BE}"/>
    <dgm:cxn modelId="{68E6289C-9D6D-4613-8630-30E619C4AF32}" type="presOf" srcId="{F4D37398-AB2A-4CA8-B876-1F5FA836C353}" destId="{82DF74FB-E0C1-4E9F-9B19-5F560993C7C0}" srcOrd="1" destOrd="0" presId="urn:microsoft.com/office/officeart/2005/8/layout/orgChart1"/>
    <dgm:cxn modelId="{AF2FAF9D-EFE2-4875-9D71-6687DC0E4BD4}" type="presOf" srcId="{8233F742-A62B-4CA0-A316-37DADBF81537}" destId="{678E1616-521F-4BCE-8936-159E3F2B6EF8}" srcOrd="1" destOrd="0" presId="urn:microsoft.com/office/officeart/2005/8/layout/orgChart1"/>
    <dgm:cxn modelId="{9E0F3FA2-CEFC-4C8D-802D-550B8CEF851D}" type="presOf" srcId="{A9C5C1E0-20E6-4687-97D6-75C17424B584}" destId="{569435C4-DC0A-4104-AB8C-23749FCF526B}" srcOrd="0" destOrd="0" presId="urn:microsoft.com/office/officeart/2005/8/layout/orgChart1"/>
    <dgm:cxn modelId="{BA064FB5-6510-42F1-8029-754493FC68B5}" type="presOf" srcId="{BF95C268-67A2-4D39-92AA-8353E7790560}" destId="{7F090131-0A42-43AA-98AE-14206F0E6457}" srcOrd="1" destOrd="0" presId="urn:microsoft.com/office/officeart/2005/8/layout/orgChart1"/>
    <dgm:cxn modelId="{022AF0C3-1701-42B5-BC6A-0D9472116397}" srcId="{F4D37398-AB2A-4CA8-B876-1F5FA836C353}" destId="{BF95C268-67A2-4D39-92AA-8353E7790560}" srcOrd="0" destOrd="0" parTransId="{A9C5C1E0-20E6-4687-97D6-75C17424B584}" sibTransId="{503B0D5E-3A8D-438F-8079-5B748F5A7081}"/>
    <dgm:cxn modelId="{46C3F7D1-1113-40E3-A447-E2D3B5BF9BB9}" type="presOf" srcId="{3E23C272-536A-40C8-A274-2EAF700D46E6}" destId="{D89939EF-2AA1-4214-8E0D-6B61B62451FB}" srcOrd="0" destOrd="0" presId="urn:microsoft.com/office/officeart/2005/8/layout/orgChart1"/>
    <dgm:cxn modelId="{464521D2-2738-4D02-BFA2-5EFAB7AE315C}" srcId="{6B397DAA-9803-428C-B7A0-E94126D8A50C}" destId="{924D2D07-6EDB-473B-A455-D24DABEEA902}" srcOrd="2" destOrd="0" parTransId="{FFAB2B50-9B9A-4CDA-ACCD-FE2132BFDA84}" sibTransId="{099A8119-CC7F-448D-BEA3-6A42CE4A1C10}"/>
    <dgm:cxn modelId="{CBED08DC-0ED2-4C23-9860-9C8DA25FDAFD}" type="presOf" srcId="{FFAB2B50-9B9A-4CDA-ACCD-FE2132BFDA84}" destId="{A23D024D-06FA-4806-A929-64C3BF43F016}" srcOrd="0" destOrd="0" presId="urn:microsoft.com/office/officeart/2005/8/layout/orgChart1"/>
    <dgm:cxn modelId="{008E07E1-7ADD-44A7-BDFE-B3C998FCFBDE}" type="presOf" srcId="{924D2D07-6EDB-473B-A455-D24DABEEA902}" destId="{3C435C28-271B-4A93-94EB-323CE73F9BA4}" srcOrd="1" destOrd="0" presId="urn:microsoft.com/office/officeart/2005/8/layout/orgChart1"/>
    <dgm:cxn modelId="{6BE560AC-BA41-4558-91E1-85C7AFD96CB3}" type="presParOf" srcId="{D89939EF-2AA1-4214-8E0D-6B61B62451FB}" destId="{ACC8A739-72C8-44A3-B12C-30346BACDF2E}" srcOrd="0" destOrd="0" presId="urn:microsoft.com/office/officeart/2005/8/layout/orgChart1"/>
    <dgm:cxn modelId="{6BBA8F61-9D21-4019-9406-E7DECF6024CD}" type="presParOf" srcId="{ACC8A739-72C8-44A3-B12C-30346BACDF2E}" destId="{058329AA-4FB9-430F-8C31-272FA673EE54}" srcOrd="0" destOrd="0" presId="urn:microsoft.com/office/officeart/2005/8/layout/orgChart1"/>
    <dgm:cxn modelId="{693986C6-76D8-42EF-85D5-90C918B779D4}" type="presParOf" srcId="{058329AA-4FB9-430F-8C31-272FA673EE54}" destId="{67C92133-1892-4EDD-A419-170EBA232FE2}" srcOrd="0" destOrd="0" presId="urn:microsoft.com/office/officeart/2005/8/layout/orgChart1"/>
    <dgm:cxn modelId="{AE45FB5E-D4DA-4ADF-85FA-3252D6B97049}" type="presParOf" srcId="{058329AA-4FB9-430F-8C31-272FA673EE54}" destId="{1AF04077-7A84-4E4C-B277-8C8400852127}" srcOrd="1" destOrd="0" presId="urn:microsoft.com/office/officeart/2005/8/layout/orgChart1"/>
    <dgm:cxn modelId="{590D553B-FEE4-4B6E-B2D3-62FBE087394A}" type="presParOf" srcId="{ACC8A739-72C8-44A3-B12C-30346BACDF2E}" destId="{4C815533-BB9F-4155-A8D2-A2898C85D3DC}" srcOrd="1" destOrd="0" presId="urn:microsoft.com/office/officeart/2005/8/layout/orgChart1"/>
    <dgm:cxn modelId="{7DD5D118-6303-4432-8E3F-0805C3DAE081}" type="presParOf" srcId="{4C815533-BB9F-4155-A8D2-A2898C85D3DC}" destId="{99D47B61-352A-4F21-AEF7-10F9588DD83F}" srcOrd="0" destOrd="0" presId="urn:microsoft.com/office/officeart/2005/8/layout/orgChart1"/>
    <dgm:cxn modelId="{65490628-17E4-40FB-9A98-A666CE189495}" type="presParOf" srcId="{4C815533-BB9F-4155-A8D2-A2898C85D3DC}" destId="{1B14040C-1586-4B12-A487-D5E4524AE1D9}" srcOrd="1" destOrd="0" presId="urn:microsoft.com/office/officeart/2005/8/layout/orgChart1"/>
    <dgm:cxn modelId="{F5753A8D-C62B-400E-BDD9-1CA695E68387}" type="presParOf" srcId="{1B14040C-1586-4B12-A487-D5E4524AE1D9}" destId="{3D3F4270-B9B7-4CC3-B6D3-619C8CF8E6B5}" srcOrd="0" destOrd="0" presId="urn:microsoft.com/office/officeart/2005/8/layout/orgChart1"/>
    <dgm:cxn modelId="{A665EB2B-1599-4FAD-87A9-385BD44CFE52}" type="presParOf" srcId="{3D3F4270-B9B7-4CC3-B6D3-619C8CF8E6B5}" destId="{3EF7BB38-39FE-4BE5-A15A-3E732F32C81A}" srcOrd="0" destOrd="0" presId="urn:microsoft.com/office/officeart/2005/8/layout/orgChart1"/>
    <dgm:cxn modelId="{62550F94-1022-4DEE-95CA-D1A9CD236875}" type="presParOf" srcId="{3D3F4270-B9B7-4CC3-B6D3-619C8CF8E6B5}" destId="{82DF74FB-E0C1-4E9F-9B19-5F560993C7C0}" srcOrd="1" destOrd="0" presId="urn:microsoft.com/office/officeart/2005/8/layout/orgChart1"/>
    <dgm:cxn modelId="{F0E78E8F-85CF-428B-BAB4-87BEEC4E5A6A}" type="presParOf" srcId="{1B14040C-1586-4B12-A487-D5E4524AE1D9}" destId="{8C70D402-BC2B-45AE-80C0-D516A587E857}" srcOrd="1" destOrd="0" presId="urn:microsoft.com/office/officeart/2005/8/layout/orgChart1"/>
    <dgm:cxn modelId="{854AAC7C-DAC4-40AE-9E71-DDBC34E55E08}" type="presParOf" srcId="{8C70D402-BC2B-45AE-80C0-D516A587E857}" destId="{569435C4-DC0A-4104-AB8C-23749FCF526B}" srcOrd="0" destOrd="0" presId="urn:microsoft.com/office/officeart/2005/8/layout/orgChart1"/>
    <dgm:cxn modelId="{3CCA24E1-9294-4326-A8B8-E54CE48D9507}" type="presParOf" srcId="{8C70D402-BC2B-45AE-80C0-D516A587E857}" destId="{C7D244A5-5633-4A6A-9AB3-A9D111DC8320}" srcOrd="1" destOrd="0" presId="urn:microsoft.com/office/officeart/2005/8/layout/orgChart1"/>
    <dgm:cxn modelId="{4EFD13BA-5B5C-4CC3-BB71-F7D4B6D7EC56}" type="presParOf" srcId="{C7D244A5-5633-4A6A-9AB3-A9D111DC8320}" destId="{59264EED-FC9B-496C-B231-845E3468FA7C}" srcOrd="0" destOrd="0" presId="urn:microsoft.com/office/officeart/2005/8/layout/orgChart1"/>
    <dgm:cxn modelId="{C5226171-B39A-4F9E-8A41-31D2846592B0}" type="presParOf" srcId="{59264EED-FC9B-496C-B231-845E3468FA7C}" destId="{232AFC3F-EEB3-4E48-B036-78454BD8DF86}" srcOrd="0" destOrd="0" presId="urn:microsoft.com/office/officeart/2005/8/layout/orgChart1"/>
    <dgm:cxn modelId="{040876F3-34D7-45C6-B358-09CEE4B33D27}" type="presParOf" srcId="{59264EED-FC9B-496C-B231-845E3468FA7C}" destId="{7F090131-0A42-43AA-98AE-14206F0E6457}" srcOrd="1" destOrd="0" presId="urn:microsoft.com/office/officeart/2005/8/layout/orgChart1"/>
    <dgm:cxn modelId="{52152DD6-8E43-4B73-A2E7-788C5E1F739E}" type="presParOf" srcId="{C7D244A5-5633-4A6A-9AB3-A9D111DC8320}" destId="{6DC45A48-C9E7-4F84-B9C7-E6515139418E}" srcOrd="1" destOrd="0" presId="urn:microsoft.com/office/officeart/2005/8/layout/orgChart1"/>
    <dgm:cxn modelId="{FBFA6CA6-094F-46B5-A855-AAC404BD81D2}" type="presParOf" srcId="{C7D244A5-5633-4A6A-9AB3-A9D111DC8320}" destId="{C47DF4A8-313B-48EA-9EE6-7C517B3DA9AB}" srcOrd="2" destOrd="0" presId="urn:microsoft.com/office/officeart/2005/8/layout/orgChart1"/>
    <dgm:cxn modelId="{31934B1E-B439-4FF6-AD6A-4AE4CDFDDD82}" type="presParOf" srcId="{1B14040C-1586-4B12-A487-D5E4524AE1D9}" destId="{FC9B71A6-B5D3-4528-A26A-7297E27C7379}" srcOrd="2" destOrd="0" presId="urn:microsoft.com/office/officeart/2005/8/layout/orgChart1"/>
    <dgm:cxn modelId="{0AFC9A97-EAF2-4978-816C-EFEEDAE1BD16}" type="presParOf" srcId="{4C815533-BB9F-4155-A8D2-A2898C85D3DC}" destId="{A23D024D-06FA-4806-A929-64C3BF43F016}" srcOrd="2" destOrd="0" presId="urn:microsoft.com/office/officeart/2005/8/layout/orgChart1"/>
    <dgm:cxn modelId="{631D4452-A836-4D0C-9FA0-5523175E9D1E}" type="presParOf" srcId="{4C815533-BB9F-4155-A8D2-A2898C85D3DC}" destId="{FF0D8B32-9603-4BDD-9E8A-52D12CBBF9B2}" srcOrd="3" destOrd="0" presId="urn:microsoft.com/office/officeart/2005/8/layout/orgChart1"/>
    <dgm:cxn modelId="{06E3AEE7-8F5C-4023-8976-FBD7A42C26B3}" type="presParOf" srcId="{FF0D8B32-9603-4BDD-9E8A-52D12CBBF9B2}" destId="{C5C37ADF-B097-4339-A9D9-45E48D451584}" srcOrd="0" destOrd="0" presId="urn:microsoft.com/office/officeart/2005/8/layout/orgChart1"/>
    <dgm:cxn modelId="{FEDC7FB6-5B26-4A7B-957F-BDE40E2A738A}" type="presParOf" srcId="{C5C37ADF-B097-4339-A9D9-45E48D451584}" destId="{465D55F9-346F-42FF-ABCC-14993FBB2E3F}" srcOrd="0" destOrd="0" presId="urn:microsoft.com/office/officeart/2005/8/layout/orgChart1"/>
    <dgm:cxn modelId="{1FFFE64A-A7E0-4DF0-AB79-E1E23D8820EB}" type="presParOf" srcId="{C5C37ADF-B097-4339-A9D9-45E48D451584}" destId="{3C435C28-271B-4A93-94EB-323CE73F9BA4}" srcOrd="1" destOrd="0" presId="urn:microsoft.com/office/officeart/2005/8/layout/orgChart1"/>
    <dgm:cxn modelId="{51C8F7BB-E91F-47B9-A84E-7997C6993BB9}" type="presParOf" srcId="{FF0D8B32-9603-4BDD-9E8A-52D12CBBF9B2}" destId="{9DEBBA19-9F88-477A-B8AE-AA035044D01D}" srcOrd="1" destOrd="0" presId="urn:microsoft.com/office/officeart/2005/8/layout/orgChart1"/>
    <dgm:cxn modelId="{45D5A860-4F4B-4C18-AE4F-54B57843BDCF}" type="presParOf" srcId="{FF0D8B32-9603-4BDD-9E8A-52D12CBBF9B2}" destId="{9F6A1BEA-7F4E-4CC4-A859-ED7A65C23D72}" srcOrd="2" destOrd="0" presId="urn:microsoft.com/office/officeart/2005/8/layout/orgChart1"/>
    <dgm:cxn modelId="{52787F55-7221-41BB-9B4B-63B06736FF2D}" type="presParOf" srcId="{4C815533-BB9F-4155-A8D2-A2898C85D3DC}" destId="{37E6BD36-323A-4EE7-A6B6-9DB5FA89A989}" srcOrd="4" destOrd="0" presId="urn:microsoft.com/office/officeart/2005/8/layout/orgChart1"/>
    <dgm:cxn modelId="{40D77A5B-9379-450C-BE9F-DFD30D92DDE4}" type="presParOf" srcId="{4C815533-BB9F-4155-A8D2-A2898C85D3DC}" destId="{C6FF3D91-FAB2-4BA4-ACED-AB0CC2A2EE69}" srcOrd="5" destOrd="0" presId="urn:microsoft.com/office/officeart/2005/8/layout/orgChart1"/>
    <dgm:cxn modelId="{66776596-54AF-4708-AB17-A35C9750D116}" type="presParOf" srcId="{C6FF3D91-FAB2-4BA4-ACED-AB0CC2A2EE69}" destId="{2AF4A59E-026F-40F2-836D-0F91621CC5DA}" srcOrd="0" destOrd="0" presId="urn:microsoft.com/office/officeart/2005/8/layout/orgChart1"/>
    <dgm:cxn modelId="{2087CD18-471A-4032-A6B3-DF2036D6E4EE}" type="presParOf" srcId="{2AF4A59E-026F-40F2-836D-0F91621CC5DA}" destId="{A3911237-7122-458E-8308-7D19AD3FE300}" srcOrd="0" destOrd="0" presId="urn:microsoft.com/office/officeart/2005/8/layout/orgChart1"/>
    <dgm:cxn modelId="{A447E1FB-966A-46E0-8910-C24EA02ABBAD}" type="presParOf" srcId="{2AF4A59E-026F-40F2-836D-0F91621CC5DA}" destId="{1748D2F9-F448-4D33-BF33-8EC196B807C6}" srcOrd="1" destOrd="0" presId="urn:microsoft.com/office/officeart/2005/8/layout/orgChart1"/>
    <dgm:cxn modelId="{0A1878C7-B902-478B-A57F-1D2714B1526B}" type="presParOf" srcId="{C6FF3D91-FAB2-4BA4-ACED-AB0CC2A2EE69}" destId="{05C6426B-C149-473A-AD78-C17C951F6361}" srcOrd="1" destOrd="0" presId="urn:microsoft.com/office/officeart/2005/8/layout/orgChart1"/>
    <dgm:cxn modelId="{FBA06782-B71D-44E5-8C09-1DAA21335DFA}" type="presParOf" srcId="{C6FF3D91-FAB2-4BA4-ACED-AB0CC2A2EE69}" destId="{7DEEB8E9-F355-4808-9D40-752A74FA1B96}" srcOrd="2" destOrd="0" presId="urn:microsoft.com/office/officeart/2005/8/layout/orgChart1"/>
    <dgm:cxn modelId="{CF024731-E473-4BF1-B75D-FB797E0ED604}" type="presParOf" srcId="{ACC8A739-72C8-44A3-B12C-30346BACDF2E}" destId="{54B14963-0670-4948-B51A-F0F7C8B299F8}" srcOrd="2" destOrd="0" presId="urn:microsoft.com/office/officeart/2005/8/layout/orgChart1"/>
    <dgm:cxn modelId="{5C9EAF6F-15E8-4C30-8EA5-2D979ED7B01F}" type="presParOf" srcId="{54B14963-0670-4948-B51A-F0F7C8B299F8}" destId="{08DC3543-23A5-4E82-9927-E689D38EE392}" srcOrd="0" destOrd="0" presId="urn:microsoft.com/office/officeart/2005/8/layout/orgChart1"/>
    <dgm:cxn modelId="{03F2279B-F401-4EB2-B313-A3C281C13B14}" type="presParOf" srcId="{54B14963-0670-4948-B51A-F0F7C8B299F8}" destId="{D1E8FCF0-31AB-47C8-81C5-A87DD28E093F}" srcOrd="1" destOrd="0" presId="urn:microsoft.com/office/officeart/2005/8/layout/orgChart1"/>
    <dgm:cxn modelId="{B7D979A6-2DAD-458E-AC75-20DD645FBE25}" type="presParOf" srcId="{D1E8FCF0-31AB-47C8-81C5-A87DD28E093F}" destId="{3384B7D1-4BA3-43FE-9FB8-1C79A37DB165}" srcOrd="0" destOrd="0" presId="urn:microsoft.com/office/officeart/2005/8/layout/orgChart1"/>
    <dgm:cxn modelId="{68B3B4AC-721A-4EBE-B133-2E8A62343FA8}" type="presParOf" srcId="{3384B7D1-4BA3-43FE-9FB8-1C79A37DB165}" destId="{3A0FD39B-5CD9-43F3-A657-8973998CD9AB}" srcOrd="0" destOrd="0" presId="urn:microsoft.com/office/officeart/2005/8/layout/orgChart1"/>
    <dgm:cxn modelId="{8AD4C38C-4453-4899-8D52-66B214BF4303}" type="presParOf" srcId="{3384B7D1-4BA3-43FE-9FB8-1C79A37DB165}" destId="{678E1616-521F-4BCE-8936-159E3F2B6EF8}" srcOrd="1" destOrd="0" presId="urn:microsoft.com/office/officeart/2005/8/layout/orgChart1"/>
    <dgm:cxn modelId="{B5744E02-7BA2-4DEE-AC36-4A0F1FC8D5B6}" type="presParOf" srcId="{D1E8FCF0-31AB-47C8-81C5-A87DD28E093F}" destId="{DA92CF0C-7707-4359-B31E-5D43EB591B42}" srcOrd="1" destOrd="0" presId="urn:microsoft.com/office/officeart/2005/8/layout/orgChart1"/>
    <dgm:cxn modelId="{CA3E6EA8-B316-4042-827B-B2FCEF415180}" type="presParOf" srcId="{D1E8FCF0-31AB-47C8-81C5-A87DD28E093F}" destId="{A0D91D0F-D616-4A80-B8B4-D4B90E4F44D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D89B6C2-A611-472E-8410-4227E6EEDC8A}" type="doc">
      <dgm:prSet loTypeId="urn:microsoft.com/office/officeart/2005/8/layout/chart3" loCatId="cycle" qsTypeId="urn:microsoft.com/office/officeart/2005/8/quickstyle/simple1" qsCatId="simple" csTypeId="urn:microsoft.com/office/officeart/2005/8/colors/accent5_4" csCatId="accent5" phldr="1"/>
      <dgm:spPr/>
    </dgm:pt>
    <dgm:pt modelId="{DC9BE813-61EE-4E0F-B85B-B89EBE463121}">
      <dgm:prSet phldrT="[Text]" custT="1"/>
      <dgm:spPr/>
      <dgm:t>
        <a:bodyPr/>
        <a:lstStyle/>
        <a:p>
          <a:r>
            <a:rPr lang="es-ES" sz="1400" b="1" dirty="0"/>
            <a:t>Medios de subsistencia de las personas y las comunidades</a:t>
          </a:r>
          <a:endParaRPr lang="de-DE" sz="1400" b="1" dirty="0"/>
        </a:p>
      </dgm:t>
    </dgm:pt>
    <dgm:pt modelId="{20F32DE2-9971-417F-AE67-9FC39D5AFC4D}" type="parTrans" cxnId="{783F040E-68ED-401D-A63D-62D4CB448524}">
      <dgm:prSet/>
      <dgm:spPr/>
      <dgm:t>
        <a:bodyPr/>
        <a:lstStyle/>
        <a:p>
          <a:endParaRPr lang="de-DE" sz="2000" b="1"/>
        </a:p>
      </dgm:t>
    </dgm:pt>
    <dgm:pt modelId="{C4FD818C-9279-4B85-B2AE-0BABDA3C994D}" type="sibTrans" cxnId="{783F040E-68ED-401D-A63D-62D4CB448524}">
      <dgm:prSet/>
      <dgm:spPr/>
      <dgm:t>
        <a:bodyPr/>
        <a:lstStyle/>
        <a:p>
          <a:endParaRPr lang="de-DE" sz="2000" b="1"/>
        </a:p>
      </dgm:t>
    </dgm:pt>
    <dgm:pt modelId="{8D0A14AD-1657-4E34-9061-9F711E0EA7D5}">
      <dgm:prSet phldrT="[Text]" custT="1"/>
      <dgm:spPr/>
      <dgm:t>
        <a:bodyPr/>
        <a:lstStyle/>
        <a:p>
          <a:r>
            <a:rPr lang="de-DE" sz="1400" b="1" dirty="0" err="1"/>
            <a:t>Ecosistemas</a:t>
          </a:r>
          <a:r>
            <a:rPr lang="de-DE" sz="1400" b="1" dirty="0"/>
            <a:t> y </a:t>
          </a:r>
          <a:r>
            <a:rPr lang="de-DE" sz="1400" b="1" dirty="0" err="1"/>
            <a:t>servicios</a:t>
          </a:r>
          <a:r>
            <a:rPr lang="de-DE" sz="1400" b="1" dirty="0"/>
            <a:t> </a:t>
          </a:r>
          <a:r>
            <a:rPr lang="de-DE" sz="1400" b="1" dirty="0" err="1"/>
            <a:t>ecosistémicos</a:t>
          </a:r>
          <a:endParaRPr lang="de-DE" sz="1400" b="1" dirty="0"/>
        </a:p>
      </dgm:t>
    </dgm:pt>
    <dgm:pt modelId="{8FEEBB85-FCF4-4937-908F-9E303F7EA66C}" type="parTrans" cxnId="{81E8E4AD-6875-477E-B9A0-9F6B91B52DA3}">
      <dgm:prSet/>
      <dgm:spPr/>
      <dgm:t>
        <a:bodyPr/>
        <a:lstStyle/>
        <a:p>
          <a:endParaRPr lang="de-DE" sz="2000" b="1"/>
        </a:p>
      </dgm:t>
    </dgm:pt>
    <dgm:pt modelId="{AC1BCF5C-2B77-42DA-8DD3-AF684884FFD6}" type="sibTrans" cxnId="{81E8E4AD-6875-477E-B9A0-9F6B91B52DA3}">
      <dgm:prSet/>
      <dgm:spPr/>
      <dgm:t>
        <a:bodyPr/>
        <a:lstStyle/>
        <a:p>
          <a:endParaRPr lang="de-DE" sz="2000" b="1"/>
        </a:p>
      </dgm:t>
    </dgm:pt>
    <dgm:pt modelId="{5D634BF9-2AF2-4282-8829-1B7150E93AC4}">
      <dgm:prSet phldrT="[Text]" custT="1"/>
      <dgm:spPr/>
      <dgm:t>
        <a:bodyPr/>
        <a:lstStyle/>
        <a:p>
          <a:r>
            <a:rPr lang="es-ES" sz="1400" b="1" dirty="0"/>
            <a:t>Salud, seguridad alimentaria y del agua</a:t>
          </a:r>
          <a:endParaRPr lang="de-DE" sz="1400" b="1" dirty="0"/>
        </a:p>
      </dgm:t>
    </dgm:pt>
    <dgm:pt modelId="{DF6D3702-4FFE-41DC-ADE9-C6DD53A3DE97}" type="parTrans" cxnId="{F62C55D3-E69F-473C-B367-1701968A0344}">
      <dgm:prSet/>
      <dgm:spPr/>
      <dgm:t>
        <a:bodyPr/>
        <a:lstStyle/>
        <a:p>
          <a:endParaRPr lang="de-DE" sz="2000" b="1"/>
        </a:p>
      </dgm:t>
    </dgm:pt>
    <dgm:pt modelId="{1C9864D8-5E37-498F-93CB-A3F5E12B0F27}" type="sibTrans" cxnId="{F62C55D3-E69F-473C-B367-1701968A0344}">
      <dgm:prSet/>
      <dgm:spPr/>
      <dgm:t>
        <a:bodyPr/>
        <a:lstStyle/>
        <a:p>
          <a:endParaRPr lang="de-DE" sz="2000" b="1"/>
        </a:p>
      </dgm:t>
    </dgm:pt>
    <dgm:pt modelId="{88412A70-860E-4836-8A71-7BF0F556BEFA}">
      <dgm:prSet phldrT="[Text]" custT="1"/>
      <dgm:spPr/>
      <dgm:t>
        <a:bodyPr/>
        <a:lstStyle/>
        <a:p>
          <a:r>
            <a:rPr lang="de-DE" sz="1400" b="1" dirty="0" err="1"/>
            <a:t>Infraestructura</a:t>
          </a:r>
          <a:r>
            <a:rPr lang="de-DE" sz="1400" b="1" dirty="0"/>
            <a:t> y </a:t>
          </a:r>
          <a:r>
            <a:rPr lang="de-DE" sz="1400" b="1" dirty="0" err="1"/>
            <a:t>entorno</a:t>
          </a:r>
          <a:r>
            <a:rPr lang="de-DE" sz="1400" b="1" dirty="0"/>
            <a:t> </a:t>
          </a:r>
          <a:r>
            <a:rPr lang="de-DE" sz="1400" b="1" dirty="0" err="1"/>
            <a:t>construido</a:t>
          </a:r>
          <a:endParaRPr lang="de-DE" sz="1400" b="1" dirty="0"/>
        </a:p>
      </dgm:t>
    </dgm:pt>
    <dgm:pt modelId="{FA58FBC3-42F7-4B8C-A3D0-A1332A99BCEC}" type="parTrans" cxnId="{ACE12421-2F86-4201-8623-ADEE3F6BAC2B}">
      <dgm:prSet/>
      <dgm:spPr/>
      <dgm:t>
        <a:bodyPr/>
        <a:lstStyle/>
        <a:p>
          <a:endParaRPr lang="de-DE" sz="2000" b="1"/>
        </a:p>
      </dgm:t>
    </dgm:pt>
    <dgm:pt modelId="{A984331E-3373-4CFC-A8CD-782188AAD8D6}" type="sibTrans" cxnId="{ACE12421-2F86-4201-8623-ADEE3F6BAC2B}">
      <dgm:prSet/>
      <dgm:spPr/>
      <dgm:t>
        <a:bodyPr/>
        <a:lstStyle/>
        <a:p>
          <a:endParaRPr lang="de-DE" sz="2000" b="1"/>
        </a:p>
      </dgm:t>
    </dgm:pt>
    <dgm:pt modelId="{CAD0AA14-DBDF-42D9-99BD-76D7D3E9D8FD}" type="pres">
      <dgm:prSet presAssocID="{AD89B6C2-A611-472E-8410-4227E6EEDC8A}" presName="compositeShape" presStyleCnt="0">
        <dgm:presLayoutVars>
          <dgm:chMax val="7"/>
          <dgm:dir/>
          <dgm:resizeHandles val="exact"/>
        </dgm:presLayoutVars>
      </dgm:prSet>
      <dgm:spPr/>
    </dgm:pt>
    <dgm:pt modelId="{85B5E38A-36FA-44E4-88C6-4E50EDE48F6C}" type="pres">
      <dgm:prSet presAssocID="{AD89B6C2-A611-472E-8410-4227E6EEDC8A}" presName="wedge1" presStyleLbl="node1" presStyleIdx="0" presStyleCnt="4"/>
      <dgm:spPr/>
    </dgm:pt>
    <dgm:pt modelId="{0268E8D7-258A-46CC-BB71-A8D8D3D619C0}" type="pres">
      <dgm:prSet presAssocID="{AD89B6C2-A611-472E-8410-4227E6EEDC8A}" presName="wedge1Tx" presStyleLbl="node1" presStyleIdx="0" presStyleCnt="4">
        <dgm:presLayoutVars>
          <dgm:chMax val="0"/>
          <dgm:chPref val="0"/>
          <dgm:bulletEnabled val="1"/>
        </dgm:presLayoutVars>
      </dgm:prSet>
      <dgm:spPr/>
    </dgm:pt>
    <dgm:pt modelId="{88905467-AC9F-4ACF-98F6-71ADE57398D1}" type="pres">
      <dgm:prSet presAssocID="{AD89B6C2-A611-472E-8410-4227E6EEDC8A}" presName="wedge2" presStyleLbl="node1" presStyleIdx="1" presStyleCnt="4"/>
      <dgm:spPr/>
    </dgm:pt>
    <dgm:pt modelId="{ED9A21B3-EBA2-444B-BE09-E59FD5FE69C9}" type="pres">
      <dgm:prSet presAssocID="{AD89B6C2-A611-472E-8410-4227E6EEDC8A}" presName="wedge2Tx" presStyleLbl="node1" presStyleIdx="1" presStyleCnt="4">
        <dgm:presLayoutVars>
          <dgm:chMax val="0"/>
          <dgm:chPref val="0"/>
          <dgm:bulletEnabled val="1"/>
        </dgm:presLayoutVars>
      </dgm:prSet>
      <dgm:spPr/>
    </dgm:pt>
    <dgm:pt modelId="{9FC9D4C7-9BE2-488C-B90E-7EC4E792A160}" type="pres">
      <dgm:prSet presAssocID="{AD89B6C2-A611-472E-8410-4227E6EEDC8A}" presName="wedge3" presStyleLbl="node1" presStyleIdx="2" presStyleCnt="4"/>
      <dgm:spPr/>
    </dgm:pt>
    <dgm:pt modelId="{36C2EA64-F5CC-4459-8DB2-BE1E1E2F876F}" type="pres">
      <dgm:prSet presAssocID="{AD89B6C2-A611-472E-8410-4227E6EEDC8A}" presName="wedge3Tx" presStyleLbl="node1" presStyleIdx="2" presStyleCnt="4">
        <dgm:presLayoutVars>
          <dgm:chMax val="0"/>
          <dgm:chPref val="0"/>
          <dgm:bulletEnabled val="1"/>
        </dgm:presLayoutVars>
      </dgm:prSet>
      <dgm:spPr/>
    </dgm:pt>
    <dgm:pt modelId="{B82F1598-FAB3-4FF3-8533-688F75B781DC}" type="pres">
      <dgm:prSet presAssocID="{AD89B6C2-A611-472E-8410-4227E6EEDC8A}" presName="wedge4" presStyleLbl="node1" presStyleIdx="3" presStyleCnt="4"/>
      <dgm:spPr/>
    </dgm:pt>
    <dgm:pt modelId="{260933D1-1CAD-45F2-B4AA-720E4D8E50A8}" type="pres">
      <dgm:prSet presAssocID="{AD89B6C2-A611-472E-8410-4227E6EEDC8A}" presName="wedge4Tx" presStyleLbl="node1" presStyleIdx="3" presStyleCnt="4">
        <dgm:presLayoutVars>
          <dgm:chMax val="0"/>
          <dgm:chPref val="0"/>
          <dgm:bulletEnabled val="1"/>
        </dgm:presLayoutVars>
      </dgm:prSet>
      <dgm:spPr/>
    </dgm:pt>
  </dgm:ptLst>
  <dgm:cxnLst>
    <dgm:cxn modelId="{6A74BE0A-0E18-411D-AA43-6D01A138FB8B}" type="presOf" srcId="{AD89B6C2-A611-472E-8410-4227E6EEDC8A}" destId="{CAD0AA14-DBDF-42D9-99BD-76D7D3E9D8FD}" srcOrd="0" destOrd="0" presId="urn:microsoft.com/office/officeart/2005/8/layout/chart3"/>
    <dgm:cxn modelId="{4279900D-5072-463A-8478-5E114F1A2D18}" type="presOf" srcId="{5D634BF9-2AF2-4282-8829-1B7150E93AC4}" destId="{B82F1598-FAB3-4FF3-8533-688F75B781DC}" srcOrd="0" destOrd="0" presId="urn:microsoft.com/office/officeart/2005/8/layout/chart3"/>
    <dgm:cxn modelId="{783F040E-68ED-401D-A63D-62D4CB448524}" srcId="{AD89B6C2-A611-472E-8410-4227E6EEDC8A}" destId="{DC9BE813-61EE-4E0F-B85B-B89EBE463121}" srcOrd="0" destOrd="0" parTransId="{20F32DE2-9971-417F-AE67-9FC39D5AFC4D}" sibTransId="{C4FD818C-9279-4B85-B2AE-0BABDA3C994D}"/>
    <dgm:cxn modelId="{ACE12421-2F86-4201-8623-ADEE3F6BAC2B}" srcId="{AD89B6C2-A611-472E-8410-4227E6EEDC8A}" destId="{88412A70-860E-4836-8A71-7BF0F556BEFA}" srcOrd="1" destOrd="0" parTransId="{FA58FBC3-42F7-4B8C-A3D0-A1332A99BCEC}" sibTransId="{A984331E-3373-4CFC-A8CD-782188AAD8D6}"/>
    <dgm:cxn modelId="{BDD67C32-B806-4F12-BF59-242A6CB45ACC}" type="presOf" srcId="{88412A70-860E-4836-8A71-7BF0F556BEFA}" destId="{88905467-AC9F-4ACF-98F6-71ADE57398D1}" srcOrd="0" destOrd="0" presId="urn:microsoft.com/office/officeart/2005/8/layout/chart3"/>
    <dgm:cxn modelId="{CE2EA999-67D9-42D8-BEA5-10D8C7F3E179}" type="presOf" srcId="{DC9BE813-61EE-4E0F-B85B-B89EBE463121}" destId="{85B5E38A-36FA-44E4-88C6-4E50EDE48F6C}" srcOrd="0" destOrd="0" presId="urn:microsoft.com/office/officeart/2005/8/layout/chart3"/>
    <dgm:cxn modelId="{E52FD8A3-6EAC-4DC8-A17B-3B6134823867}" type="presOf" srcId="{88412A70-860E-4836-8A71-7BF0F556BEFA}" destId="{ED9A21B3-EBA2-444B-BE09-E59FD5FE69C9}" srcOrd="1" destOrd="0" presId="urn:microsoft.com/office/officeart/2005/8/layout/chart3"/>
    <dgm:cxn modelId="{81E8E4AD-6875-477E-B9A0-9F6B91B52DA3}" srcId="{AD89B6C2-A611-472E-8410-4227E6EEDC8A}" destId="{8D0A14AD-1657-4E34-9061-9F711E0EA7D5}" srcOrd="2" destOrd="0" parTransId="{8FEEBB85-FCF4-4937-908F-9E303F7EA66C}" sibTransId="{AC1BCF5C-2B77-42DA-8DD3-AF684884FFD6}"/>
    <dgm:cxn modelId="{8EC890B4-F861-4A5F-AE65-9710CCCBE557}" type="presOf" srcId="{8D0A14AD-1657-4E34-9061-9F711E0EA7D5}" destId="{9FC9D4C7-9BE2-488C-B90E-7EC4E792A160}" srcOrd="0" destOrd="0" presId="urn:microsoft.com/office/officeart/2005/8/layout/chart3"/>
    <dgm:cxn modelId="{F62C55D3-E69F-473C-B367-1701968A0344}" srcId="{AD89B6C2-A611-472E-8410-4227E6EEDC8A}" destId="{5D634BF9-2AF2-4282-8829-1B7150E93AC4}" srcOrd="3" destOrd="0" parTransId="{DF6D3702-4FFE-41DC-ADE9-C6DD53A3DE97}" sibTransId="{1C9864D8-5E37-498F-93CB-A3F5E12B0F27}"/>
    <dgm:cxn modelId="{E53B5BD8-5022-400F-B775-BCE91D72B747}" type="presOf" srcId="{5D634BF9-2AF2-4282-8829-1B7150E93AC4}" destId="{260933D1-1CAD-45F2-B4AA-720E4D8E50A8}" srcOrd="1" destOrd="0" presId="urn:microsoft.com/office/officeart/2005/8/layout/chart3"/>
    <dgm:cxn modelId="{1EF368DE-0870-45F7-BC95-0B2DBF67F612}" type="presOf" srcId="{8D0A14AD-1657-4E34-9061-9F711E0EA7D5}" destId="{36C2EA64-F5CC-4459-8DB2-BE1E1E2F876F}" srcOrd="1" destOrd="0" presId="urn:microsoft.com/office/officeart/2005/8/layout/chart3"/>
    <dgm:cxn modelId="{BC55BAF5-EF62-4E5B-B742-EECDC7291A66}" type="presOf" srcId="{DC9BE813-61EE-4E0F-B85B-B89EBE463121}" destId="{0268E8D7-258A-46CC-BB71-A8D8D3D619C0}" srcOrd="1" destOrd="0" presId="urn:microsoft.com/office/officeart/2005/8/layout/chart3"/>
    <dgm:cxn modelId="{EFEA9577-A4F0-4C44-8B26-0A273240734F}" type="presParOf" srcId="{CAD0AA14-DBDF-42D9-99BD-76D7D3E9D8FD}" destId="{85B5E38A-36FA-44E4-88C6-4E50EDE48F6C}" srcOrd="0" destOrd="0" presId="urn:microsoft.com/office/officeart/2005/8/layout/chart3"/>
    <dgm:cxn modelId="{C726838F-A9B6-4678-817D-329D9CD2CF4C}" type="presParOf" srcId="{CAD0AA14-DBDF-42D9-99BD-76D7D3E9D8FD}" destId="{0268E8D7-258A-46CC-BB71-A8D8D3D619C0}" srcOrd="1" destOrd="0" presId="urn:microsoft.com/office/officeart/2005/8/layout/chart3"/>
    <dgm:cxn modelId="{00CF80A8-B9E5-442A-9EF7-BDC019765C76}" type="presParOf" srcId="{CAD0AA14-DBDF-42D9-99BD-76D7D3E9D8FD}" destId="{88905467-AC9F-4ACF-98F6-71ADE57398D1}" srcOrd="2" destOrd="0" presId="urn:microsoft.com/office/officeart/2005/8/layout/chart3"/>
    <dgm:cxn modelId="{9240960F-7B15-4154-8BA0-CC1FB01B98A3}" type="presParOf" srcId="{CAD0AA14-DBDF-42D9-99BD-76D7D3E9D8FD}" destId="{ED9A21B3-EBA2-444B-BE09-E59FD5FE69C9}" srcOrd="3" destOrd="0" presId="urn:microsoft.com/office/officeart/2005/8/layout/chart3"/>
    <dgm:cxn modelId="{BD7CE576-B091-4B89-A00F-24F37D33C6AE}" type="presParOf" srcId="{CAD0AA14-DBDF-42D9-99BD-76D7D3E9D8FD}" destId="{9FC9D4C7-9BE2-488C-B90E-7EC4E792A160}" srcOrd="4" destOrd="0" presId="urn:microsoft.com/office/officeart/2005/8/layout/chart3"/>
    <dgm:cxn modelId="{34004FDA-36FF-4A33-9B01-39B246D37BF8}" type="presParOf" srcId="{CAD0AA14-DBDF-42D9-99BD-76D7D3E9D8FD}" destId="{36C2EA64-F5CC-4459-8DB2-BE1E1E2F876F}" srcOrd="5" destOrd="0" presId="urn:microsoft.com/office/officeart/2005/8/layout/chart3"/>
    <dgm:cxn modelId="{668E2C24-1FA0-4D56-B1DA-4FD815186C2E}" type="presParOf" srcId="{CAD0AA14-DBDF-42D9-99BD-76D7D3E9D8FD}" destId="{B82F1598-FAB3-4FF3-8533-688F75B781DC}" srcOrd="6" destOrd="0" presId="urn:microsoft.com/office/officeart/2005/8/layout/chart3"/>
    <dgm:cxn modelId="{9A58E087-D516-4CD6-90CD-0819BFDCA23A}" type="presParOf" srcId="{CAD0AA14-DBDF-42D9-99BD-76D7D3E9D8FD}" destId="{260933D1-1CAD-45F2-B4AA-720E4D8E50A8}" srcOrd="7" destOrd="0" presId="urn:microsoft.com/office/officeart/2005/8/layout/char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8454BF-775E-4432-AA5E-926E3D0ACB02}" type="doc">
      <dgm:prSet loTypeId="urn:microsoft.com/office/officeart/2005/8/layout/pyramid3" loCatId="pyramid" qsTypeId="urn:microsoft.com/office/officeart/2005/8/quickstyle/simple1" qsCatId="simple" csTypeId="urn:microsoft.com/office/officeart/2005/8/colors/accent3_5" csCatId="accent3" phldr="1"/>
      <dgm:spPr/>
    </dgm:pt>
    <dgm:pt modelId="{1FB0B65E-120D-4F5A-82C1-B97095C0BEDF}">
      <dgm:prSet phldrT="[Text]" custT="1"/>
      <dgm:spPr/>
      <dgm:t>
        <a:bodyPr/>
        <a:lstStyle/>
        <a:p>
          <a:r>
            <a:rPr lang="de-DE" sz="1400">
              <a:solidFill>
                <a:schemeClr val="tx1"/>
              </a:solidFill>
            </a:rPr>
            <a:t>Green Climate Fund</a:t>
          </a:r>
          <a:endParaRPr lang="de-DE" sz="1400" dirty="0">
            <a:solidFill>
              <a:schemeClr val="tx1"/>
            </a:solidFill>
          </a:endParaRPr>
        </a:p>
      </dgm:t>
    </dgm:pt>
    <dgm:pt modelId="{E88BC0B8-1096-4FC7-8805-A72B6A0A44AB}" type="parTrans" cxnId="{3E0BA975-8668-474C-8BF0-DA0E9C03DCD7}">
      <dgm:prSet/>
      <dgm:spPr/>
      <dgm:t>
        <a:bodyPr/>
        <a:lstStyle/>
        <a:p>
          <a:endParaRPr lang="de-DE" sz="1400">
            <a:solidFill>
              <a:schemeClr val="tx1"/>
            </a:solidFill>
          </a:endParaRPr>
        </a:p>
      </dgm:t>
    </dgm:pt>
    <dgm:pt modelId="{800F3A39-2A62-4DE5-A7B2-6D7B171C05A6}" type="sibTrans" cxnId="{3E0BA975-8668-474C-8BF0-DA0E9C03DCD7}">
      <dgm:prSet/>
      <dgm:spPr/>
      <dgm:t>
        <a:bodyPr/>
        <a:lstStyle/>
        <a:p>
          <a:endParaRPr lang="de-DE" sz="1400">
            <a:solidFill>
              <a:schemeClr val="tx1"/>
            </a:solidFill>
          </a:endParaRPr>
        </a:p>
      </dgm:t>
    </dgm:pt>
    <dgm:pt modelId="{D985F5FC-67D4-43DF-8625-4BA3D8F6D688}">
      <dgm:prSet phldrT="[Text]" custT="1"/>
      <dgm:spPr/>
      <dgm:t>
        <a:bodyPr/>
        <a:lstStyle/>
        <a:p>
          <a:r>
            <a:rPr lang="de-DE" sz="1400" dirty="0" err="1">
              <a:solidFill>
                <a:schemeClr val="tx1"/>
              </a:solidFill>
            </a:rPr>
            <a:t>Programas</a:t>
          </a:r>
          <a:r>
            <a:rPr lang="de-DE" sz="1400" dirty="0">
              <a:solidFill>
                <a:schemeClr val="tx1"/>
              </a:solidFill>
            </a:rPr>
            <a:t> y </a:t>
          </a:r>
          <a:r>
            <a:rPr lang="de-DE" sz="1400" dirty="0" err="1">
              <a:solidFill>
                <a:schemeClr val="tx1"/>
              </a:solidFill>
            </a:rPr>
            <a:t>proyectos</a:t>
          </a:r>
          <a:endParaRPr lang="de-DE" sz="1400" dirty="0">
            <a:solidFill>
              <a:schemeClr val="tx1"/>
            </a:solidFill>
          </a:endParaRPr>
        </a:p>
      </dgm:t>
    </dgm:pt>
    <dgm:pt modelId="{3E06678F-A806-47A4-B99C-A1B861714676}" type="parTrans" cxnId="{38E2DC0A-C898-473F-9AFB-20918702B809}">
      <dgm:prSet/>
      <dgm:spPr/>
      <dgm:t>
        <a:bodyPr/>
        <a:lstStyle/>
        <a:p>
          <a:endParaRPr lang="de-DE" sz="1400">
            <a:solidFill>
              <a:schemeClr val="tx1"/>
            </a:solidFill>
          </a:endParaRPr>
        </a:p>
      </dgm:t>
    </dgm:pt>
    <dgm:pt modelId="{7F4EC309-C8B1-41C5-8886-F20528A120EC}" type="sibTrans" cxnId="{38E2DC0A-C898-473F-9AFB-20918702B809}">
      <dgm:prSet/>
      <dgm:spPr/>
      <dgm:t>
        <a:bodyPr/>
        <a:lstStyle/>
        <a:p>
          <a:endParaRPr lang="de-DE" sz="1400">
            <a:solidFill>
              <a:schemeClr val="tx1"/>
            </a:solidFill>
          </a:endParaRPr>
        </a:p>
      </dgm:t>
    </dgm:pt>
    <dgm:pt modelId="{C294BA8A-7C2C-47EB-A9A3-C162281D42F1}">
      <dgm:prSet phldrT="[Text]" custT="1"/>
      <dgm:spPr/>
      <dgm:t>
        <a:bodyPr/>
        <a:lstStyle/>
        <a:p>
          <a:r>
            <a:rPr lang="de-DE" sz="1400" dirty="0" err="1">
              <a:solidFill>
                <a:schemeClr val="tx1"/>
              </a:solidFill>
            </a:rPr>
            <a:t>Entidades</a:t>
          </a:r>
          <a:r>
            <a:rPr lang="de-DE" sz="1400" dirty="0">
              <a:solidFill>
                <a:schemeClr val="tx1"/>
              </a:solidFill>
            </a:rPr>
            <a:t> </a:t>
          </a:r>
          <a:r>
            <a:rPr lang="de-DE" sz="1400" dirty="0" err="1">
              <a:solidFill>
                <a:schemeClr val="tx1"/>
              </a:solidFill>
            </a:rPr>
            <a:t>acreditadas</a:t>
          </a:r>
          <a:endParaRPr lang="de-DE" sz="1400" dirty="0">
            <a:solidFill>
              <a:schemeClr val="tx1"/>
            </a:solidFill>
          </a:endParaRPr>
        </a:p>
      </dgm:t>
    </dgm:pt>
    <dgm:pt modelId="{5FB3E625-3AA4-4285-843E-F320CBCAC5D5}" type="parTrans" cxnId="{86A71294-6943-4394-9BFA-7A9CB553646C}">
      <dgm:prSet/>
      <dgm:spPr/>
      <dgm:t>
        <a:bodyPr/>
        <a:lstStyle/>
        <a:p>
          <a:endParaRPr lang="de-DE" sz="1400">
            <a:solidFill>
              <a:schemeClr val="tx1"/>
            </a:solidFill>
          </a:endParaRPr>
        </a:p>
      </dgm:t>
    </dgm:pt>
    <dgm:pt modelId="{C0111531-BA58-4EC0-A656-08D7E10641CC}" type="sibTrans" cxnId="{86A71294-6943-4394-9BFA-7A9CB553646C}">
      <dgm:prSet/>
      <dgm:spPr/>
      <dgm:t>
        <a:bodyPr/>
        <a:lstStyle/>
        <a:p>
          <a:endParaRPr lang="de-DE" sz="1400">
            <a:solidFill>
              <a:schemeClr val="tx1"/>
            </a:solidFill>
          </a:endParaRPr>
        </a:p>
      </dgm:t>
    </dgm:pt>
    <dgm:pt modelId="{767AEC60-5BA2-4FF1-90E4-38769A29FB55}">
      <dgm:prSet custT="1"/>
      <dgm:spPr/>
      <dgm:t>
        <a:bodyPr/>
        <a:lstStyle/>
        <a:p>
          <a:r>
            <a:rPr lang="de-DE" sz="1400" dirty="0" err="1">
              <a:solidFill>
                <a:schemeClr val="tx1"/>
              </a:solidFill>
            </a:rPr>
            <a:t>Entidades</a:t>
          </a:r>
          <a:r>
            <a:rPr lang="de-DE" sz="1400" dirty="0">
              <a:solidFill>
                <a:schemeClr val="tx1"/>
              </a:solidFill>
            </a:rPr>
            <a:t> </a:t>
          </a:r>
          <a:r>
            <a:rPr lang="de-DE" sz="1400" dirty="0" err="1">
              <a:solidFill>
                <a:schemeClr val="tx1"/>
              </a:solidFill>
            </a:rPr>
            <a:t>ejecutoras</a:t>
          </a:r>
          <a:endParaRPr lang="de-DE" sz="1400" dirty="0">
            <a:solidFill>
              <a:schemeClr val="tx1"/>
            </a:solidFill>
          </a:endParaRPr>
        </a:p>
      </dgm:t>
    </dgm:pt>
    <dgm:pt modelId="{009D8F41-0688-483F-BC07-736DDDFB97D5}" type="parTrans" cxnId="{EFC582C0-C04E-45E0-92CA-85EAAF1B2532}">
      <dgm:prSet/>
      <dgm:spPr/>
      <dgm:t>
        <a:bodyPr/>
        <a:lstStyle/>
        <a:p>
          <a:endParaRPr lang="de-DE" sz="1400">
            <a:solidFill>
              <a:schemeClr val="tx1"/>
            </a:solidFill>
          </a:endParaRPr>
        </a:p>
      </dgm:t>
    </dgm:pt>
    <dgm:pt modelId="{5F89276B-0174-4A9F-94A0-7A141A8C501F}" type="sibTrans" cxnId="{EFC582C0-C04E-45E0-92CA-85EAAF1B2532}">
      <dgm:prSet/>
      <dgm:spPr/>
      <dgm:t>
        <a:bodyPr/>
        <a:lstStyle/>
        <a:p>
          <a:endParaRPr lang="de-DE" sz="1400">
            <a:solidFill>
              <a:schemeClr val="tx1"/>
            </a:solidFill>
          </a:endParaRPr>
        </a:p>
      </dgm:t>
    </dgm:pt>
    <dgm:pt modelId="{4A50A2FB-24B7-485A-ADB2-2A5CF82D311E}" type="pres">
      <dgm:prSet presAssocID="{5E8454BF-775E-4432-AA5E-926E3D0ACB02}" presName="Name0" presStyleCnt="0">
        <dgm:presLayoutVars>
          <dgm:dir/>
          <dgm:animLvl val="lvl"/>
          <dgm:resizeHandles val="exact"/>
        </dgm:presLayoutVars>
      </dgm:prSet>
      <dgm:spPr/>
    </dgm:pt>
    <dgm:pt modelId="{BC754B25-F5D9-4D09-9521-2E37780C6108}" type="pres">
      <dgm:prSet presAssocID="{1FB0B65E-120D-4F5A-82C1-B97095C0BEDF}" presName="Name8" presStyleCnt="0"/>
      <dgm:spPr/>
    </dgm:pt>
    <dgm:pt modelId="{2B66F4AF-231B-4AE1-AC7A-4750DFD55912}" type="pres">
      <dgm:prSet presAssocID="{1FB0B65E-120D-4F5A-82C1-B97095C0BEDF}" presName="level" presStyleLbl="node1" presStyleIdx="0" presStyleCnt="4">
        <dgm:presLayoutVars>
          <dgm:chMax val="1"/>
          <dgm:bulletEnabled val="1"/>
        </dgm:presLayoutVars>
      </dgm:prSet>
      <dgm:spPr/>
    </dgm:pt>
    <dgm:pt modelId="{325077C3-4DE5-45B3-A3E7-87B5922E2F35}" type="pres">
      <dgm:prSet presAssocID="{1FB0B65E-120D-4F5A-82C1-B97095C0BEDF}" presName="levelTx" presStyleLbl="revTx" presStyleIdx="0" presStyleCnt="0">
        <dgm:presLayoutVars>
          <dgm:chMax val="1"/>
          <dgm:bulletEnabled val="1"/>
        </dgm:presLayoutVars>
      </dgm:prSet>
      <dgm:spPr/>
    </dgm:pt>
    <dgm:pt modelId="{FF28EFB6-4DA4-423F-A014-25D061138EAB}" type="pres">
      <dgm:prSet presAssocID="{C294BA8A-7C2C-47EB-A9A3-C162281D42F1}" presName="Name8" presStyleCnt="0"/>
      <dgm:spPr/>
    </dgm:pt>
    <dgm:pt modelId="{32106882-EF83-4C09-9010-A3AE8741DFCB}" type="pres">
      <dgm:prSet presAssocID="{C294BA8A-7C2C-47EB-A9A3-C162281D42F1}" presName="level" presStyleLbl="node1" presStyleIdx="1" presStyleCnt="4">
        <dgm:presLayoutVars>
          <dgm:chMax val="1"/>
          <dgm:bulletEnabled val="1"/>
        </dgm:presLayoutVars>
      </dgm:prSet>
      <dgm:spPr/>
    </dgm:pt>
    <dgm:pt modelId="{FADD6549-9F41-4A7E-A3A8-3034ED3A00C8}" type="pres">
      <dgm:prSet presAssocID="{C294BA8A-7C2C-47EB-A9A3-C162281D42F1}" presName="levelTx" presStyleLbl="revTx" presStyleIdx="0" presStyleCnt="0">
        <dgm:presLayoutVars>
          <dgm:chMax val="1"/>
          <dgm:bulletEnabled val="1"/>
        </dgm:presLayoutVars>
      </dgm:prSet>
      <dgm:spPr/>
    </dgm:pt>
    <dgm:pt modelId="{D7E22ED7-13F8-4F31-A667-C1B38E35FE07}" type="pres">
      <dgm:prSet presAssocID="{767AEC60-5BA2-4FF1-90E4-38769A29FB55}" presName="Name8" presStyleCnt="0"/>
      <dgm:spPr/>
    </dgm:pt>
    <dgm:pt modelId="{021D8D27-B00C-49C2-A553-0E47433460A6}" type="pres">
      <dgm:prSet presAssocID="{767AEC60-5BA2-4FF1-90E4-38769A29FB55}" presName="level" presStyleLbl="node1" presStyleIdx="2" presStyleCnt="4">
        <dgm:presLayoutVars>
          <dgm:chMax val="1"/>
          <dgm:bulletEnabled val="1"/>
        </dgm:presLayoutVars>
      </dgm:prSet>
      <dgm:spPr/>
    </dgm:pt>
    <dgm:pt modelId="{624E1E03-2D92-4B04-A9E9-24F030AE0F72}" type="pres">
      <dgm:prSet presAssocID="{767AEC60-5BA2-4FF1-90E4-38769A29FB55}" presName="levelTx" presStyleLbl="revTx" presStyleIdx="0" presStyleCnt="0">
        <dgm:presLayoutVars>
          <dgm:chMax val="1"/>
          <dgm:bulletEnabled val="1"/>
        </dgm:presLayoutVars>
      </dgm:prSet>
      <dgm:spPr/>
    </dgm:pt>
    <dgm:pt modelId="{27852C66-D842-41E4-9516-1A6633FF8C49}" type="pres">
      <dgm:prSet presAssocID="{D985F5FC-67D4-43DF-8625-4BA3D8F6D688}" presName="Name8" presStyleCnt="0"/>
      <dgm:spPr/>
    </dgm:pt>
    <dgm:pt modelId="{0E1AD308-597B-4040-9E25-49E6DC6D81DF}" type="pres">
      <dgm:prSet presAssocID="{D985F5FC-67D4-43DF-8625-4BA3D8F6D688}" presName="level" presStyleLbl="node1" presStyleIdx="3" presStyleCnt="4">
        <dgm:presLayoutVars>
          <dgm:chMax val="1"/>
          <dgm:bulletEnabled val="1"/>
        </dgm:presLayoutVars>
      </dgm:prSet>
      <dgm:spPr/>
    </dgm:pt>
    <dgm:pt modelId="{5576B40A-50AB-4B3D-908A-A5B41D63620C}" type="pres">
      <dgm:prSet presAssocID="{D985F5FC-67D4-43DF-8625-4BA3D8F6D688}" presName="levelTx" presStyleLbl="revTx" presStyleIdx="0" presStyleCnt="0">
        <dgm:presLayoutVars>
          <dgm:chMax val="1"/>
          <dgm:bulletEnabled val="1"/>
        </dgm:presLayoutVars>
      </dgm:prSet>
      <dgm:spPr/>
    </dgm:pt>
  </dgm:ptLst>
  <dgm:cxnLst>
    <dgm:cxn modelId="{38E2DC0A-C898-473F-9AFB-20918702B809}" srcId="{5E8454BF-775E-4432-AA5E-926E3D0ACB02}" destId="{D985F5FC-67D4-43DF-8625-4BA3D8F6D688}" srcOrd="3" destOrd="0" parTransId="{3E06678F-A806-47A4-B99C-A1B861714676}" sibTransId="{7F4EC309-C8B1-41C5-8886-F20528A120EC}"/>
    <dgm:cxn modelId="{0E95DC2B-8D88-4CC9-B060-A1C0C99AA266}" type="presOf" srcId="{D985F5FC-67D4-43DF-8625-4BA3D8F6D688}" destId="{5576B40A-50AB-4B3D-908A-A5B41D63620C}" srcOrd="1" destOrd="0" presId="urn:microsoft.com/office/officeart/2005/8/layout/pyramid3"/>
    <dgm:cxn modelId="{6FCDB147-6D3D-42B2-8734-74E27191716F}" type="presOf" srcId="{767AEC60-5BA2-4FF1-90E4-38769A29FB55}" destId="{021D8D27-B00C-49C2-A553-0E47433460A6}" srcOrd="0" destOrd="0" presId="urn:microsoft.com/office/officeart/2005/8/layout/pyramid3"/>
    <dgm:cxn modelId="{3E0BA975-8668-474C-8BF0-DA0E9C03DCD7}" srcId="{5E8454BF-775E-4432-AA5E-926E3D0ACB02}" destId="{1FB0B65E-120D-4F5A-82C1-B97095C0BEDF}" srcOrd="0" destOrd="0" parTransId="{E88BC0B8-1096-4FC7-8805-A72B6A0A44AB}" sibTransId="{800F3A39-2A62-4DE5-A7B2-6D7B171C05A6}"/>
    <dgm:cxn modelId="{F0444B85-E355-47F8-B834-D4E7AF414C70}" type="presOf" srcId="{1FB0B65E-120D-4F5A-82C1-B97095C0BEDF}" destId="{2B66F4AF-231B-4AE1-AC7A-4750DFD55912}" srcOrd="0" destOrd="0" presId="urn:microsoft.com/office/officeart/2005/8/layout/pyramid3"/>
    <dgm:cxn modelId="{C2D7B787-AA86-422F-9231-ABC871E5715F}" type="presOf" srcId="{D985F5FC-67D4-43DF-8625-4BA3D8F6D688}" destId="{0E1AD308-597B-4040-9E25-49E6DC6D81DF}" srcOrd="0" destOrd="0" presId="urn:microsoft.com/office/officeart/2005/8/layout/pyramid3"/>
    <dgm:cxn modelId="{A4A3DC92-A964-4364-A687-BFC62D5CC6D0}" type="presOf" srcId="{C294BA8A-7C2C-47EB-A9A3-C162281D42F1}" destId="{FADD6549-9F41-4A7E-A3A8-3034ED3A00C8}" srcOrd="1" destOrd="0" presId="urn:microsoft.com/office/officeart/2005/8/layout/pyramid3"/>
    <dgm:cxn modelId="{86A71294-6943-4394-9BFA-7A9CB553646C}" srcId="{5E8454BF-775E-4432-AA5E-926E3D0ACB02}" destId="{C294BA8A-7C2C-47EB-A9A3-C162281D42F1}" srcOrd="1" destOrd="0" parTransId="{5FB3E625-3AA4-4285-843E-F320CBCAC5D5}" sibTransId="{C0111531-BA58-4EC0-A656-08D7E10641CC}"/>
    <dgm:cxn modelId="{EFC582C0-C04E-45E0-92CA-85EAAF1B2532}" srcId="{5E8454BF-775E-4432-AA5E-926E3D0ACB02}" destId="{767AEC60-5BA2-4FF1-90E4-38769A29FB55}" srcOrd="2" destOrd="0" parTransId="{009D8F41-0688-483F-BC07-736DDDFB97D5}" sibTransId="{5F89276B-0174-4A9F-94A0-7A141A8C501F}"/>
    <dgm:cxn modelId="{407466D2-0921-458A-B9C4-85C69290C700}" type="presOf" srcId="{5E8454BF-775E-4432-AA5E-926E3D0ACB02}" destId="{4A50A2FB-24B7-485A-ADB2-2A5CF82D311E}" srcOrd="0" destOrd="0" presId="urn:microsoft.com/office/officeart/2005/8/layout/pyramid3"/>
    <dgm:cxn modelId="{AD7F54D2-D005-41D6-A37D-0D939381F41D}" type="presOf" srcId="{767AEC60-5BA2-4FF1-90E4-38769A29FB55}" destId="{624E1E03-2D92-4B04-A9E9-24F030AE0F72}" srcOrd="1" destOrd="0" presId="urn:microsoft.com/office/officeart/2005/8/layout/pyramid3"/>
    <dgm:cxn modelId="{202D39DD-6A0E-4165-8C7B-4A7F724975D8}" type="presOf" srcId="{1FB0B65E-120D-4F5A-82C1-B97095C0BEDF}" destId="{325077C3-4DE5-45B3-A3E7-87B5922E2F35}" srcOrd="1" destOrd="0" presId="urn:microsoft.com/office/officeart/2005/8/layout/pyramid3"/>
    <dgm:cxn modelId="{C7B83FFC-F82A-435B-85E2-F7B25FF3F7E6}" type="presOf" srcId="{C294BA8A-7C2C-47EB-A9A3-C162281D42F1}" destId="{32106882-EF83-4C09-9010-A3AE8741DFCB}" srcOrd="0" destOrd="0" presId="urn:microsoft.com/office/officeart/2005/8/layout/pyramid3"/>
    <dgm:cxn modelId="{E9EFE8F5-DD78-49A2-9B22-289CAED501C6}" type="presParOf" srcId="{4A50A2FB-24B7-485A-ADB2-2A5CF82D311E}" destId="{BC754B25-F5D9-4D09-9521-2E37780C6108}" srcOrd="0" destOrd="0" presId="urn:microsoft.com/office/officeart/2005/8/layout/pyramid3"/>
    <dgm:cxn modelId="{8D68CEF0-B46F-4E2B-A271-7EBA556ECD4D}" type="presParOf" srcId="{BC754B25-F5D9-4D09-9521-2E37780C6108}" destId="{2B66F4AF-231B-4AE1-AC7A-4750DFD55912}" srcOrd="0" destOrd="0" presId="urn:microsoft.com/office/officeart/2005/8/layout/pyramid3"/>
    <dgm:cxn modelId="{17D3E501-8228-48AF-A0EA-7A986CFFBF12}" type="presParOf" srcId="{BC754B25-F5D9-4D09-9521-2E37780C6108}" destId="{325077C3-4DE5-45B3-A3E7-87B5922E2F35}" srcOrd="1" destOrd="0" presId="urn:microsoft.com/office/officeart/2005/8/layout/pyramid3"/>
    <dgm:cxn modelId="{D3057220-E8CC-4F78-960A-833812A07C1D}" type="presParOf" srcId="{4A50A2FB-24B7-485A-ADB2-2A5CF82D311E}" destId="{FF28EFB6-4DA4-423F-A014-25D061138EAB}" srcOrd="1" destOrd="0" presId="urn:microsoft.com/office/officeart/2005/8/layout/pyramid3"/>
    <dgm:cxn modelId="{387AB5BD-BF06-46AE-8B6D-A777CDDC3A57}" type="presParOf" srcId="{FF28EFB6-4DA4-423F-A014-25D061138EAB}" destId="{32106882-EF83-4C09-9010-A3AE8741DFCB}" srcOrd="0" destOrd="0" presId="urn:microsoft.com/office/officeart/2005/8/layout/pyramid3"/>
    <dgm:cxn modelId="{2E79426E-90DA-4DCF-80C5-F9FAF3F5B6D2}" type="presParOf" srcId="{FF28EFB6-4DA4-423F-A014-25D061138EAB}" destId="{FADD6549-9F41-4A7E-A3A8-3034ED3A00C8}" srcOrd="1" destOrd="0" presId="urn:microsoft.com/office/officeart/2005/8/layout/pyramid3"/>
    <dgm:cxn modelId="{0B3F4CB2-8EBE-418C-A8AC-65E6A3BD2C12}" type="presParOf" srcId="{4A50A2FB-24B7-485A-ADB2-2A5CF82D311E}" destId="{D7E22ED7-13F8-4F31-A667-C1B38E35FE07}" srcOrd="2" destOrd="0" presId="urn:microsoft.com/office/officeart/2005/8/layout/pyramid3"/>
    <dgm:cxn modelId="{7AF37640-EEE2-4435-94B0-896D343D23B4}" type="presParOf" srcId="{D7E22ED7-13F8-4F31-A667-C1B38E35FE07}" destId="{021D8D27-B00C-49C2-A553-0E47433460A6}" srcOrd="0" destOrd="0" presId="urn:microsoft.com/office/officeart/2005/8/layout/pyramid3"/>
    <dgm:cxn modelId="{07B311E7-1B4B-4878-AA4C-24EA8F6998DA}" type="presParOf" srcId="{D7E22ED7-13F8-4F31-A667-C1B38E35FE07}" destId="{624E1E03-2D92-4B04-A9E9-24F030AE0F72}" srcOrd="1" destOrd="0" presId="urn:microsoft.com/office/officeart/2005/8/layout/pyramid3"/>
    <dgm:cxn modelId="{0C563D86-20F1-4C6B-98E7-4D886174C056}" type="presParOf" srcId="{4A50A2FB-24B7-485A-ADB2-2A5CF82D311E}" destId="{27852C66-D842-41E4-9516-1A6633FF8C49}" srcOrd="3" destOrd="0" presId="urn:microsoft.com/office/officeart/2005/8/layout/pyramid3"/>
    <dgm:cxn modelId="{54B4BC67-C2BF-4B9B-B522-A75E600696F4}" type="presParOf" srcId="{27852C66-D842-41E4-9516-1A6633FF8C49}" destId="{0E1AD308-597B-4040-9E25-49E6DC6D81DF}" srcOrd="0" destOrd="0" presId="urn:microsoft.com/office/officeart/2005/8/layout/pyramid3"/>
    <dgm:cxn modelId="{C3DABB30-42AE-4CE0-BE05-5336C2F95206}" type="presParOf" srcId="{27852C66-D842-41E4-9516-1A6633FF8C49}" destId="{5576B40A-50AB-4B3D-908A-A5B41D63620C}"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54832E5-9F94-478A-BCD6-FCF5B9779596}" type="doc">
      <dgm:prSet loTypeId="urn:microsoft.com/office/officeart/2005/8/layout/cycle5" loCatId="cycle" qsTypeId="urn:microsoft.com/office/officeart/2005/8/quickstyle/simple1" qsCatId="simple" csTypeId="urn:microsoft.com/office/officeart/2005/8/colors/accent0_3" csCatId="mainScheme" phldr="1"/>
      <dgm:spPr/>
      <dgm:t>
        <a:bodyPr/>
        <a:lstStyle/>
        <a:p>
          <a:endParaRPr lang="de-DE"/>
        </a:p>
      </dgm:t>
    </dgm:pt>
    <dgm:pt modelId="{F41DCD67-B9FA-4148-BCEC-FC1AF863F533}">
      <dgm:prSet phldrT="[Text]" custT="1"/>
      <dgm:spPr/>
      <dgm:t>
        <a:bodyPr/>
        <a:lstStyle/>
        <a:p>
          <a:r>
            <a:rPr lang="de-DE" sz="1400" b="1" dirty="0" err="1">
              <a:latin typeface="+mj-lt"/>
            </a:rPr>
            <a:t>Identificación</a:t>
          </a:r>
          <a:endParaRPr lang="de-DE" sz="1400" b="1" dirty="0">
            <a:latin typeface="+mj-lt"/>
          </a:endParaRPr>
        </a:p>
      </dgm:t>
    </dgm:pt>
    <dgm:pt modelId="{4BFE0A5E-BAA0-46BF-8644-2DAA3C0A5388}" type="parTrans" cxnId="{A27758C2-1832-40D0-8F86-CCF56CA47113}">
      <dgm:prSet/>
      <dgm:spPr/>
      <dgm:t>
        <a:bodyPr/>
        <a:lstStyle/>
        <a:p>
          <a:endParaRPr lang="de-DE"/>
        </a:p>
      </dgm:t>
    </dgm:pt>
    <dgm:pt modelId="{BF88E6F9-5407-4A4B-A246-4C93E789E4D9}" type="sibTrans" cxnId="{A27758C2-1832-40D0-8F86-CCF56CA47113}">
      <dgm:prSet/>
      <dgm:spPr/>
      <dgm:t>
        <a:bodyPr/>
        <a:lstStyle/>
        <a:p>
          <a:endParaRPr lang="de-DE"/>
        </a:p>
      </dgm:t>
    </dgm:pt>
    <dgm:pt modelId="{1AA2FF5E-F5F5-4A2F-B80B-0FACB6D952D1}">
      <dgm:prSet phldrT="[Text]" custT="1"/>
      <dgm:spPr/>
      <dgm:t>
        <a:bodyPr/>
        <a:lstStyle/>
        <a:p>
          <a:r>
            <a:rPr lang="de-DE" sz="1600" b="1" dirty="0" err="1"/>
            <a:t>Preparacion</a:t>
          </a:r>
          <a:endParaRPr lang="de-DE" sz="1600" b="1" dirty="0"/>
        </a:p>
      </dgm:t>
    </dgm:pt>
    <dgm:pt modelId="{38829012-3D73-41A9-A77E-B7A44FBF418D}" type="parTrans" cxnId="{10C501F6-B538-4879-8ED2-AE1FB5FE2921}">
      <dgm:prSet/>
      <dgm:spPr/>
      <dgm:t>
        <a:bodyPr/>
        <a:lstStyle/>
        <a:p>
          <a:endParaRPr lang="de-DE"/>
        </a:p>
      </dgm:t>
    </dgm:pt>
    <dgm:pt modelId="{87F0F37F-DF7E-4198-A940-F19B8F4515E4}" type="sibTrans" cxnId="{10C501F6-B538-4879-8ED2-AE1FB5FE2921}">
      <dgm:prSet/>
      <dgm:spPr/>
      <dgm:t>
        <a:bodyPr/>
        <a:lstStyle/>
        <a:p>
          <a:endParaRPr lang="de-DE"/>
        </a:p>
      </dgm:t>
    </dgm:pt>
    <dgm:pt modelId="{9E55EE11-0D8A-4EA0-8ADE-1B51250A41DB}">
      <dgm:prSet phldrT="[Text]" custT="1"/>
      <dgm:spPr/>
      <dgm:t>
        <a:bodyPr/>
        <a:lstStyle/>
        <a:p>
          <a:r>
            <a:rPr lang="de-DE" sz="1800" b="1" dirty="0" err="1"/>
            <a:t>Evaluación</a:t>
          </a:r>
          <a:endParaRPr lang="de-DE" sz="1800" b="1" dirty="0"/>
        </a:p>
      </dgm:t>
    </dgm:pt>
    <dgm:pt modelId="{C07BBEA7-6C2A-40E2-96D8-71FB185CE87B}" type="parTrans" cxnId="{8CECEB1B-C58C-4467-AC7A-4D478B16CCA9}">
      <dgm:prSet/>
      <dgm:spPr/>
      <dgm:t>
        <a:bodyPr/>
        <a:lstStyle/>
        <a:p>
          <a:endParaRPr lang="de-DE"/>
        </a:p>
      </dgm:t>
    </dgm:pt>
    <dgm:pt modelId="{F0BB76D5-0849-4645-B891-4F8980416010}" type="sibTrans" cxnId="{8CECEB1B-C58C-4467-AC7A-4D478B16CCA9}">
      <dgm:prSet/>
      <dgm:spPr/>
      <dgm:t>
        <a:bodyPr/>
        <a:lstStyle/>
        <a:p>
          <a:endParaRPr lang="de-DE"/>
        </a:p>
      </dgm:t>
    </dgm:pt>
    <dgm:pt modelId="{FA69AAF6-B9DE-4F09-A16C-562F6D1EFE28}">
      <dgm:prSet phldrT="[Text]"/>
      <dgm:spPr/>
      <dgm:t>
        <a:bodyPr/>
        <a:lstStyle/>
        <a:p>
          <a:r>
            <a:rPr lang="de-DE" b="1" dirty="0" err="1"/>
            <a:t>Aprobación</a:t>
          </a:r>
          <a:endParaRPr lang="de-DE" b="1" dirty="0"/>
        </a:p>
      </dgm:t>
    </dgm:pt>
    <dgm:pt modelId="{BB28D93F-5387-4D83-8DD0-E7ABF6C3246B}" type="parTrans" cxnId="{3C1AE569-AC1C-4302-B824-CF9CAD1CF283}">
      <dgm:prSet/>
      <dgm:spPr/>
      <dgm:t>
        <a:bodyPr/>
        <a:lstStyle/>
        <a:p>
          <a:endParaRPr lang="de-DE"/>
        </a:p>
      </dgm:t>
    </dgm:pt>
    <dgm:pt modelId="{69854A99-8D6E-4963-A157-4CFAC9488279}" type="sibTrans" cxnId="{3C1AE569-AC1C-4302-B824-CF9CAD1CF283}">
      <dgm:prSet/>
      <dgm:spPr/>
      <dgm:t>
        <a:bodyPr/>
        <a:lstStyle/>
        <a:p>
          <a:endParaRPr lang="de-DE"/>
        </a:p>
      </dgm:t>
    </dgm:pt>
    <dgm:pt modelId="{75EC36EA-53DB-41CD-8FA0-B88887CEC8EE}">
      <dgm:prSet phldrT="[Text]" custT="1"/>
      <dgm:spPr/>
      <dgm:t>
        <a:bodyPr/>
        <a:lstStyle/>
        <a:p>
          <a:r>
            <a:rPr lang="de-DE" sz="1200" b="1" dirty="0" err="1"/>
            <a:t>Implementación</a:t>
          </a:r>
          <a:endParaRPr lang="de-DE" sz="1200" b="1" dirty="0"/>
        </a:p>
      </dgm:t>
    </dgm:pt>
    <dgm:pt modelId="{6439CA44-B9FC-4153-860B-820305FF6630}" type="parTrans" cxnId="{208E5BD0-42F4-438E-A4E5-2330563001A5}">
      <dgm:prSet/>
      <dgm:spPr/>
      <dgm:t>
        <a:bodyPr/>
        <a:lstStyle/>
        <a:p>
          <a:endParaRPr lang="de-DE"/>
        </a:p>
      </dgm:t>
    </dgm:pt>
    <dgm:pt modelId="{255B94FC-1EC3-440A-9207-173557BB80BD}" type="sibTrans" cxnId="{208E5BD0-42F4-438E-A4E5-2330563001A5}">
      <dgm:prSet/>
      <dgm:spPr/>
      <dgm:t>
        <a:bodyPr/>
        <a:lstStyle/>
        <a:p>
          <a:endParaRPr lang="de-DE"/>
        </a:p>
      </dgm:t>
    </dgm:pt>
    <dgm:pt modelId="{0B881D4B-FCEE-4CB3-97AB-1B8323633040}">
      <dgm:prSet phldrT="[Text]" custT="1"/>
      <dgm:spPr/>
      <dgm:t>
        <a:bodyPr/>
        <a:lstStyle/>
        <a:p>
          <a:r>
            <a:rPr lang="de-DE" sz="1800" b="1" dirty="0" err="1"/>
            <a:t>Evaluación</a:t>
          </a:r>
          <a:endParaRPr lang="de-DE" sz="1800" b="1" dirty="0"/>
        </a:p>
      </dgm:t>
    </dgm:pt>
    <dgm:pt modelId="{27DE6E27-D848-4E35-9AA1-C34E3AC4ABC4}" type="parTrans" cxnId="{F3B6561F-4EC7-4FC8-911D-56F547ECE1C4}">
      <dgm:prSet/>
      <dgm:spPr/>
      <dgm:t>
        <a:bodyPr/>
        <a:lstStyle/>
        <a:p>
          <a:endParaRPr lang="de-DE"/>
        </a:p>
      </dgm:t>
    </dgm:pt>
    <dgm:pt modelId="{EF2595D4-C305-44BF-B4BC-AF411E6AD55D}" type="sibTrans" cxnId="{F3B6561F-4EC7-4FC8-911D-56F547ECE1C4}">
      <dgm:prSet/>
      <dgm:spPr/>
      <dgm:t>
        <a:bodyPr/>
        <a:lstStyle/>
        <a:p>
          <a:endParaRPr lang="de-DE"/>
        </a:p>
      </dgm:t>
    </dgm:pt>
    <dgm:pt modelId="{C7B14E90-BF94-4CBE-BD15-841DE5FE4F8E}" type="pres">
      <dgm:prSet presAssocID="{154832E5-9F94-478A-BCD6-FCF5B9779596}" presName="cycle" presStyleCnt="0">
        <dgm:presLayoutVars>
          <dgm:dir/>
          <dgm:resizeHandles val="exact"/>
        </dgm:presLayoutVars>
      </dgm:prSet>
      <dgm:spPr/>
    </dgm:pt>
    <dgm:pt modelId="{B6A51F1F-71D7-4B5E-B29A-9F4C3887BF25}" type="pres">
      <dgm:prSet presAssocID="{F41DCD67-B9FA-4148-BCEC-FC1AF863F533}" presName="node" presStyleLbl="node1" presStyleIdx="0" presStyleCnt="6">
        <dgm:presLayoutVars>
          <dgm:bulletEnabled val="1"/>
        </dgm:presLayoutVars>
      </dgm:prSet>
      <dgm:spPr/>
    </dgm:pt>
    <dgm:pt modelId="{9B00763A-B034-4700-A8D0-815AD19B1178}" type="pres">
      <dgm:prSet presAssocID="{F41DCD67-B9FA-4148-BCEC-FC1AF863F533}" presName="spNode" presStyleCnt="0"/>
      <dgm:spPr/>
    </dgm:pt>
    <dgm:pt modelId="{80BDDE2C-4F14-4798-A90D-CA6644F875EC}" type="pres">
      <dgm:prSet presAssocID="{BF88E6F9-5407-4A4B-A246-4C93E789E4D9}" presName="sibTrans" presStyleLbl="sibTrans1D1" presStyleIdx="0" presStyleCnt="6"/>
      <dgm:spPr/>
    </dgm:pt>
    <dgm:pt modelId="{3E85B0F7-83DE-4287-9E3E-95581555E75A}" type="pres">
      <dgm:prSet presAssocID="{1AA2FF5E-F5F5-4A2F-B80B-0FACB6D952D1}" presName="node" presStyleLbl="node1" presStyleIdx="1" presStyleCnt="6">
        <dgm:presLayoutVars>
          <dgm:bulletEnabled val="1"/>
        </dgm:presLayoutVars>
      </dgm:prSet>
      <dgm:spPr/>
    </dgm:pt>
    <dgm:pt modelId="{7C685072-8250-49C5-83A4-E036F88F619B}" type="pres">
      <dgm:prSet presAssocID="{1AA2FF5E-F5F5-4A2F-B80B-0FACB6D952D1}" presName="spNode" presStyleCnt="0"/>
      <dgm:spPr/>
    </dgm:pt>
    <dgm:pt modelId="{1FE5302E-5AFD-467B-B73E-E6633BF4F059}" type="pres">
      <dgm:prSet presAssocID="{87F0F37F-DF7E-4198-A940-F19B8F4515E4}" presName="sibTrans" presStyleLbl="sibTrans1D1" presStyleIdx="1" presStyleCnt="6"/>
      <dgm:spPr/>
    </dgm:pt>
    <dgm:pt modelId="{46F7520C-0B21-4047-BDF6-A20D03BCA0F2}" type="pres">
      <dgm:prSet presAssocID="{9E55EE11-0D8A-4EA0-8ADE-1B51250A41DB}" presName="node" presStyleLbl="node1" presStyleIdx="2" presStyleCnt="6">
        <dgm:presLayoutVars>
          <dgm:bulletEnabled val="1"/>
        </dgm:presLayoutVars>
      </dgm:prSet>
      <dgm:spPr/>
    </dgm:pt>
    <dgm:pt modelId="{87515481-285D-4ED3-A390-46977B2D23FB}" type="pres">
      <dgm:prSet presAssocID="{9E55EE11-0D8A-4EA0-8ADE-1B51250A41DB}" presName="spNode" presStyleCnt="0"/>
      <dgm:spPr/>
    </dgm:pt>
    <dgm:pt modelId="{B246276F-BBCF-43B0-964D-9A7DEB641624}" type="pres">
      <dgm:prSet presAssocID="{F0BB76D5-0849-4645-B891-4F8980416010}" presName="sibTrans" presStyleLbl="sibTrans1D1" presStyleIdx="2" presStyleCnt="6"/>
      <dgm:spPr/>
    </dgm:pt>
    <dgm:pt modelId="{91E882AB-89D8-4DD5-842B-3F573C12A348}" type="pres">
      <dgm:prSet presAssocID="{FA69AAF6-B9DE-4F09-A16C-562F6D1EFE28}" presName="node" presStyleLbl="node1" presStyleIdx="3" presStyleCnt="6">
        <dgm:presLayoutVars>
          <dgm:bulletEnabled val="1"/>
        </dgm:presLayoutVars>
      </dgm:prSet>
      <dgm:spPr/>
    </dgm:pt>
    <dgm:pt modelId="{1BFBA92C-D153-483B-A148-27159FFE5763}" type="pres">
      <dgm:prSet presAssocID="{FA69AAF6-B9DE-4F09-A16C-562F6D1EFE28}" presName="spNode" presStyleCnt="0"/>
      <dgm:spPr/>
    </dgm:pt>
    <dgm:pt modelId="{1B8C1DFE-08D2-4E05-9426-A319979AD015}" type="pres">
      <dgm:prSet presAssocID="{69854A99-8D6E-4963-A157-4CFAC9488279}" presName="sibTrans" presStyleLbl="sibTrans1D1" presStyleIdx="3" presStyleCnt="6"/>
      <dgm:spPr/>
    </dgm:pt>
    <dgm:pt modelId="{C9D91A46-F9B7-4BC0-9401-654D21FA6EFC}" type="pres">
      <dgm:prSet presAssocID="{75EC36EA-53DB-41CD-8FA0-B88887CEC8EE}" presName="node" presStyleLbl="node1" presStyleIdx="4" presStyleCnt="6">
        <dgm:presLayoutVars>
          <dgm:bulletEnabled val="1"/>
        </dgm:presLayoutVars>
      </dgm:prSet>
      <dgm:spPr/>
    </dgm:pt>
    <dgm:pt modelId="{2F3E25E6-25A3-4203-B94F-6E4EB3611007}" type="pres">
      <dgm:prSet presAssocID="{75EC36EA-53DB-41CD-8FA0-B88887CEC8EE}" presName="spNode" presStyleCnt="0"/>
      <dgm:spPr/>
    </dgm:pt>
    <dgm:pt modelId="{896DFF43-A8E6-4969-8467-4D4839A61130}" type="pres">
      <dgm:prSet presAssocID="{255B94FC-1EC3-440A-9207-173557BB80BD}" presName="sibTrans" presStyleLbl="sibTrans1D1" presStyleIdx="4" presStyleCnt="6"/>
      <dgm:spPr/>
    </dgm:pt>
    <dgm:pt modelId="{C06B99C7-E874-4C3D-B04D-50B6965DC6A0}" type="pres">
      <dgm:prSet presAssocID="{0B881D4B-FCEE-4CB3-97AB-1B8323633040}" presName="node" presStyleLbl="node1" presStyleIdx="5" presStyleCnt="6">
        <dgm:presLayoutVars>
          <dgm:bulletEnabled val="1"/>
        </dgm:presLayoutVars>
      </dgm:prSet>
      <dgm:spPr/>
    </dgm:pt>
    <dgm:pt modelId="{612185A9-EE64-4228-856F-93CAEFE8184A}" type="pres">
      <dgm:prSet presAssocID="{0B881D4B-FCEE-4CB3-97AB-1B8323633040}" presName="spNode" presStyleCnt="0"/>
      <dgm:spPr/>
    </dgm:pt>
    <dgm:pt modelId="{3B6BC9A0-1CA6-4DC4-86D5-E3C85DD79B24}" type="pres">
      <dgm:prSet presAssocID="{EF2595D4-C305-44BF-B4BC-AF411E6AD55D}" presName="sibTrans" presStyleLbl="sibTrans1D1" presStyleIdx="5" presStyleCnt="6"/>
      <dgm:spPr/>
    </dgm:pt>
  </dgm:ptLst>
  <dgm:cxnLst>
    <dgm:cxn modelId="{602F0800-F463-442D-86D8-6384A00ED1D1}" type="presOf" srcId="{BF88E6F9-5407-4A4B-A246-4C93E789E4D9}" destId="{80BDDE2C-4F14-4798-A90D-CA6644F875EC}" srcOrd="0" destOrd="0" presId="urn:microsoft.com/office/officeart/2005/8/layout/cycle5"/>
    <dgm:cxn modelId="{CFF0C00C-9203-4F78-8348-E0DC8EBC6D69}" type="presOf" srcId="{0B881D4B-FCEE-4CB3-97AB-1B8323633040}" destId="{C06B99C7-E874-4C3D-B04D-50B6965DC6A0}" srcOrd="0" destOrd="0" presId="urn:microsoft.com/office/officeart/2005/8/layout/cycle5"/>
    <dgm:cxn modelId="{8CECEB1B-C58C-4467-AC7A-4D478B16CCA9}" srcId="{154832E5-9F94-478A-BCD6-FCF5B9779596}" destId="{9E55EE11-0D8A-4EA0-8ADE-1B51250A41DB}" srcOrd="2" destOrd="0" parTransId="{C07BBEA7-6C2A-40E2-96D8-71FB185CE87B}" sibTransId="{F0BB76D5-0849-4645-B891-4F8980416010}"/>
    <dgm:cxn modelId="{6009061C-3FEB-4DDF-8CF8-07A2C19EBE0E}" type="presOf" srcId="{75EC36EA-53DB-41CD-8FA0-B88887CEC8EE}" destId="{C9D91A46-F9B7-4BC0-9401-654D21FA6EFC}" srcOrd="0" destOrd="0" presId="urn:microsoft.com/office/officeart/2005/8/layout/cycle5"/>
    <dgm:cxn modelId="{F3B6561F-4EC7-4FC8-911D-56F547ECE1C4}" srcId="{154832E5-9F94-478A-BCD6-FCF5B9779596}" destId="{0B881D4B-FCEE-4CB3-97AB-1B8323633040}" srcOrd="5" destOrd="0" parTransId="{27DE6E27-D848-4E35-9AA1-C34E3AC4ABC4}" sibTransId="{EF2595D4-C305-44BF-B4BC-AF411E6AD55D}"/>
    <dgm:cxn modelId="{E494D322-F69F-4C6F-A8D0-1E7AA71F277B}" type="presOf" srcId="{1AA2FF5E-F5F5-4A2F-B80B-0FACB6D952D1}" destId="{3E85B0F7-83DE-4287-9E3E-95581555E75A}" srcOrd="0" destOrd="0" presId="urn:microsoft.com/office/officeart/2005/8/layout/cycle5"/>
    <dgm:cxn modelId="{3C1AE569-AC1C-4302-B824-CF9CAD1CF283}" srcId="{154832E5-9F94-478A-BCD6-FCF5B9779596}" destId="{FA69AAF6-B9DE-4F09-A16C-562F6D1EFE28}" srcOrd="3" destOrd="0" parTransId="{BB28D93F-5387-4D83-8DD0-E7ABF6C3246B}" sibTransId="{69854A99-8D6E-4963-A157-4CFAC9488279}"/>
    <dgm:cxn modelId="{09E93F6E-C9D2-49BD-917A-0D4EBA2BA7F8}" type="presOf" srcId="{69854A99-8D6E-4963-A157-4CFAC9488279}" destId="{1B8C1DFE-08D2-4E05-9426-A319979AD015}" srcOrd="0" destOrd="0" presId="urn:microsoft.com/office/officeart/2005/8/layout/cycle5"/>
    <dgm:cxn modelId="{1510BB6E-F360-4C75-89BC-0142A8D2BF9F}" type="presOf" srcId="{F0BB76D5-0849-4645-B891-4F8980416010}" destId="{B246276F-BBCF-43B0-964D-9A7DEB641624}" srcOrd="0" destOrd="0" presId="urn:microsoft.com/office/officeart/2005/8/layout/cycle5"/>
    <dgm:cxn modelId="{2202F071-F195-49B6-A21B-C72EEB2CA35A}" type="presOf" srcId="{F41DCD67-B9FA-4148-BCEC-FC1AF863F533}" destId="{B6A51F1F-71D7-4B5E-B29A-9F4C3887BF25}" srcOrd="0" destOrd="0" presId="urn:microsoft.com/office/officeart/2005/8/layout/cycle5"/>
    <dgm:cxn modelId="{427F0374-4204-4AB9-A01E-379625679C87}" type="presOf" srcId="{154832E5-9F94-478A-BCD6-FCF5B9779596}" destId="{C7B14E90-BF94-4CBE-BD15-841DE5FE4F8E}" srcOrd="0" destOrd="0" presId="urn:microsoft.com/office/officeart/2005/8/layout/cycle5"/>
    <dgm:cxn modelId="{B6540F7B-176C-4C58-B21B-2B4F35C37F02}" type="presOf" srcId="{87F0F37F-DF7E-4198-A940-F19B8F4515E4}" destId="{1FE5302E-5AFD-467B-B73E-E6633BF4F059}" srcOrd="0" destOrd="0" presId="urn:microsoft.com/office/officeart/2005/8/layout/cycle5"/>
    <dgm:cxn modelId="{3AE02696-FE05-454F-B78B-110703136FF2}" type="presOf" srcId="{EF2595D4-C305-44BF-B4BC-AF411E6AD55D}" destId="{3B6BC9A0-1CA6-4DC4-86D5-E3C85DD79B24}" srcOrd="0" destOrd="0" presId="urn:microsoft.com/office/officeart/2005/8/layout/cycle5"/>
    <dgm:cxn modelId="{805198B7-4BFC-42E4-BCF2-1D9396B6ED25}" type="presOf" srcId="{FA69AAF6-B9DE-4F09-A16C-562F6D1EFE28}" destId="{91E882AB-89D8-4DD5-842B-3F573C12A348}" srcOrd="0" destOrd="0" presId="urn:microsoft.com/office/officeart/2005/8/layout/cycle5"/>
    <dgm:cxn modelId="{94C04ABC-2AD4-429C-B2F7-A99C29222D6A}" type="presOf" srcId="{255B94FC-1EC3-440A-9207-173557BB80BD}" destId="{896DFF43-A8E6-4969-8467-4D4839A61130}" srcOrd="0" destOrd="0" presId="urn:microsoft.com/office/officeart/2005/8/layout/cycle5"/>
    <dgm:cxn modelId="{A27758C2-1832-40D0-8F86-CCF56CA47113}" srcId="{154832E5-9F94-478A-BCD6-FCF5B9779596}" destId="{F41DCD67-B9FA-4148-BCEC-FC1AF863F533}" srcOrd="0" destOrd="0" parTransId="{4BFE0A5E-BAA0-46BF-8644-2DAA3C0A5388}" sibTransId="{BF88E6F9-5407-4A4B-A246-4C93E789E4D9}"/>
    <dgm:cxn modelId="{208E5BD0-42F4-438E-A4E5-2330563001A5}" srcId="{154832E5-9F94-478A-BCD6-FCF5B9779596}" destId="{75EC36EA-53DB-41CD-8FA0-B88887CEC8EE}" srcOrd="4" destOrd="0" parTransId="{6439CA44-B9FC-4153-860B-820305FF6630}" sibTransId="{255B94FC-1EC3-440A-9207-173557BB80BD}"/>
    <dgm:cxn modelId="{5844B3F0-D4F8-401A-94B5-9B2008F7BD13}" type="presOf" srcId="{9E55EE11-0D8A-4EA0-8ADE-1B51250A41DB}" destId="{46F7520C-0B21-4047-BDF6-A20D03BCA0F2}" srcOrd="0" destOrd="0" presId="urn:microsoft.com/office/officeart/2005/8/layout/cycle5"/>
    <dgm:cxn modelId="{10C501F6-B538-4879-8ED2-AE1FB5FE2921}" srcId="{154832E5-9F94-478A-BCD6-FCF5B9779596}" destId="{1AA2FF5E-F5F5-4A2F-B80B-0FACB6D952D1}" srcOrd="1" destOrd="0" parTransId="{38829012-3D73-41A9-A77E-B7A44FBF418D}" sibTransId="{87F0F37F-DF7E-4198-A940-F19B8F4515E4}"/>
    <dgm:cxn modelId="{29579212-43FA-4ECB-81FC-E0FF78F27DF8}" type="presParOf" srcId="{C7B14E90-BF94-4CBE-BD15-841DE5FE4F8E}" destId="{B6A51F1F-71D7-4B5E-B29A-9F4C3887BF25}" srcOrd="0" destOrd="0" presId="urn:microsoft.com/office/officeart/2005/8/layout/cycle5"/>
    <dgm:cxn modelId="{437F910E-A231-4254-9BC3-5A7F2AFC0F2C}" type="presParOf" srcId="{C7B14E90-BF94-4CBE-BD15-841DE5FE4F8E}" destId="{9B00763A-B034-4700-A8D0-815AD19B1178}" srcOrd="1" destOrd="0" presId="urn:microsoft.com/office/officeart/2005/8/layout/cycle5"/>
    <dgm:cxn modelId="{C4DD3129-A6B4-434D-A4DF-DD331B7F7F57}" type="presParOf" srcId="{C7B14E90-BF94-4CBE-BD15-841DE5FE4F8E}" destId="{80BDDE2C-4F14-4798-A90D-CA6644F875EC}" srcOrd="2" destOrd="0" presId="urn:microsoft.com/office/officeart/2005/8/layout/cycle5"/>
    <dgm:cxn modelId="{465F80A8-B432-410F-9124-DAA1F6524EB5}" type="presParOf" srcId="{C7B14E90-BF94-4CBE-BD15-841DE5FE4F8E}" destId="{3E85B0F7-83DE-4287-9E3E-95581555E75A}" srcOrd="3" destOrd="0" presId="urn:microsoft.com/office/officeart/2005/8/layout/cycle5"/>
    <dgm:cxn modelId="{BBA9D7A0-E941-4D23-A4B3-CE63ED369DCA}" type="presParOf" srcId="{C7B14E90-BF94-4CBE-BD15-841DE5FE4F8E}" destId="{7C685072-8250-49C5-83A4-E036F88F619B}" srcOrd="4" destOrd="0" presId="urn:microsoft.com/office/officeart/2005/8/layout/cycle5"/>
    <dgm:cxn modelId="{B9B8E3B5-AC2F-4AF4-A25E-DC15A125C079}" type="presParOf" srcId="{C7B14E90-BF94-4CBE-BD15-841DE5FE4F8E}" destId="{1FE5302E-5AFD-467B-B73E-E6633BF4F059}" srcOrd="5" destOrd="0" presId="urn:microsoft.com/office/officeart/2005/8/layout/cycle5"/>
    <dgm:cxn modelId="{48544EC3-288D-4238-9AAA-BF51470C4C82}" type="presParOf" srcId="{C7B14E90-BF94-4CBE-BD15-841DE5FE4F8E}" destId="{46F7520C-0B21-4047-BDF6-A20D03BCA0F2}" srcOrd="6" destOrd="0" presId="urn:microsoft.com/office/officeart/2005/8/layout/cycle5"/>
    <dgm:cxn modelId="{6641CC3C-A237-4AF9-9F65-822EEEDDB078}" type="presParOf" srcId="{C7B14E90-BF94-4CBE-BD15-841DE5FE4F8E}" destId="{87515481-285D-4ED3-A390-46977B2D23FB}" srcOrd="7" destOrd="0" presId="urn:microsoft.com/office/officeart/2005/8/layout/cycle5"/>
    <dgm:cxn modelId="{5E28B12A-5409-4C42-8B89-CB89D2854A43}" type="presParOf" srcId="{C7B14E90-BF94-4CBE-BD15-841DE5FE4F8E}" destId="{B246276F-BBCF-43B0-964D-9A7DEB641624}" srcOrd="8" destOrd="0" presId="urn:microsoft.com/office/officeart/2005/8/layout/cycle5"/>
    <dgm:cxn modelId="{24976F65-E23A-4410-A10C-6103F86466CE}" type="presParOf" srcId="{C7B14E90-BF94-4CBE-BD15-841DE5FE4F8E}" destId="{91E882AB-89D8-4DD5-842B-3F573C12A348}" srcOrd="9" destOrd="0" presId="urn:microsoft.com/office/officeart/2005/8/layout/cycle5"/>
    <dgm:cxn modelId="{ABB4FF29-D0D8-4BE4-9338-F95F6389E44A}" type="presParOf" srcId="{C7B14E90-BF94-4CBE-BD15-841DE5FE4F8E}" destId="{1BFBA92C-D153-483B-A148-27159FFE5763}" srcOrd="10" destOrd="0" presId="urn:microsoft.com/office/officeart/2005/8/layout/cycle5"/>
    <dgm:cxn modelId="{0D0C5737-E4DB-460A-9C2E-149919867FB3}" type="presParOf" srcId="{C7B14E90-BF94-4CBE-BD15-841DE5FE4F8E}" destId="{1B8C1DFE-08D2-4E05-9426-A319979AD015}" srcOrd="11" destOrd="0" presId="urn:microsoft.com/office/officeart/2005/8/layout/cycle5"/>
    <dgm:cxn modelId="{53D52870-ED48-436B-8E92-AB544BE82768}" type="presParOf" srcId="{C7B14E90-BF94-4CBE-BD15-841DE5FE4F8E}" destId="{C9D91A46-F9B7-4BC0-9401-654D21FA6EFC}" srcOrd="12" destOrd="0" presId="urn:microsoft.com/office/officeart/2005/8/layout/cycle5"/>
    <dgm:cxn modelId="{2094DD85-1CE6-4CCB-B5B7-B9AAE20489A9}" type="presParOf" srcId="{C7B14E90-BF94-4CBE-BD15-841DE5FE4F8E}" destId="{2F3E25E6-25A3-4203-B94F-6E4EB3611007}" srcOrd="13" destOrd="0" presId="urn:microsoft.com/office/officeart/2005/8/layout/cycle5"/>
    <dgm:cxn modelId="{8FCDD1FE-BCD2-4C9E-89CD-36DA98DD6E36}" type="presParOf" srcId="{C7B14E90-BF94-4CBE-BD15-841DE5FE4F8E}" destId="{896DFF43-A8E6-4969-8467-4D4839A61130}" srcOrd="14" destOrd="0" presId="urn:microsoft.com/office/officeart/2005/8/layout/cycle5"/>
    <dgm:cxn modelId="{E8BBCBE8-3D79-4F46-879D-FF4CDDD62D69}" type="presParOf" srcId="{C7B14E90-BF94-4CBE-BD15-841DE5FE4F8E}" destId="{C06B99C7-E874-4C3D-B04D-50B6965DC6A0}" srcOrd="15" destOrd="0" presId="urn:microsoft.com/office/officeart/2005/8/layout/cycle5"/>
    <dgm:cxn modelId="{D4B48483-BF73-458C-96B9-B89A990CCB43}" type="presParOf" srcId="{C7B14E90-BF94-4CBE-BD15-841DE5FE4F8E}" destId="{612185A9-EE64-4228-856F-93CAEFE8184A}" srcOrd="16" destOrd="0" presId="urn:microsoft.com/office/officeart/2005/8/layout/cycle5"/>
    <dgm:cxn modelId="{071FE936-B12A-4D73-B6C1-14424C42447A}" type="presParOf" srcId="{C7B14E90-BF94-4CBE-BD15-841DE5FE4F8E}" destId="{3B6BC9A0-1CA6-4DC4-86D5-E3C85DD79B24}"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888A3B2-17CA-4861-98ED-36E7D9E2DB3C}" type="doc">
      <dgm:prSet loTypeId="urn:microsoft.com/office/officeart/2008/layout/VerticalCurvedList" loCatId="list" qsTypeId="urn:microsoft.com/office/officeart/2005/8/quickstyle/simple1" qsCatId="simple" csTypeId="urn:microsoft.com/office/officeart/2005/8/colors/accent3_4" csCatId="accent3" phldr="1"/>
      <dgm:spPr/>
      <dgm:t>
        <a:bodyPr/>
        <a:lstStyle/>
        <a:p>
          <a:endParaRPr lang="de-DE"/>
        </a:p>
      </dgm:t>
    </dgm:pt>
    <dgm:pt modelId="{4890871D-0834-49EC-BCC2-ACB356668C97}">
      <dgm:prSet phldrT="[Text]"/>
      <dgm:spPr/>
      <dgm:t>
        <a:bodyPr/>
        <a:lstStyle/>
        <a:p>
          <a:r>
            <a:rPr lang="es-ES" noProof="0" dirty="0">
              <a:solidFill>
                <a:schemeClr val="bg1"/>
              </a:solidFill>
              <a:latin typeface="Century Gothic" panose="020B0502020202020204" pitchFamily="34" charset="0"/>
            </a:rPr>
            <a:t>Potencial de impacto</a:t>
          </a:r>
        </a:p>
      </dgm:t>
    </dgm:pt>
    <dgm:pt modelId="{5CA199F6-DA78-4112-8F7B-EFEBE509A1B6}" type="parTrans" cxnId="{588F5E48-ADBF-4D5F-B6BE-FCF7DEBECA90}">
      <dgm:prSet/>
      <dgm:spPr/>
      <dgm:t>
        <a:bodyPr/>
        <a:lstStyle/>
        <a:p>
          <a:endParaRPr lang="de-DE"/>
        </a:p>
      </dgm:t>
    </dgm:pt>
    <dgm:pt modelId="{3EDF281F-F685-4A7E-A142-6490BD66450C}" type="sibTrans" cxnId="{588F5E48-ADBF-4D5F-B6BE-FCF7DEBECA90}">
      <dgm:prSet/>
      <dgm:spPr/>
      <dgm:t>
        <a:bodyPr/>
        <a:lstStyle/>
        <a:p>
          <a:endParaRPr lang="de-DE"/>
        </a:p>
      </dgm:t>
    </dgm:pt>
    <dgm:pt modelId="{DE03E939-DCEC-4357-A103-8EA170B3BDAB}">
      <dgm:prSet phldrT="[Text]"/>
      <dgm:spPr/>
      <dgm:t>
        <a:bodyPr/>
        <a:lstStyle/>
        <a:p>
          <a:r>
            <a:rPr lang="de-DE" dirty="0" err="1">
              <a:solidFill>
                <a:schemeClr val="bg1"/>
              </a:solidFill>
              <a:latin typeface="Century Gothic" panose="020B0502020202020204" pitchFamily="34" charset="0"/>
            </a:rPr>
            <a:t>Potencial</a:t>
          </a:r>
          <a:r>
            <a:rPr lang="de-DE" dirty="0">
              <a:solidFill>
                <a:schemeClr val="bg1"/>
              </a:solidFill>
              <a:latin typeface="Century Gothic" panose="020B0502020202020204" pitchFamily="34" charset="0"/>
            </a:rPr>
            <a:t> de </a:t>
          </a:r>
          <a:r>
            <a:rPr lang="de-DE" dirty="0" err="1">
              <a:solidFill>
                <a:schemeClr val="bg1"/>
              </a:solidFill>
              <a:latin typeface="Century Gothic" panose="020B0502020202020204" pitchFamily="34" charset="0"/>
            </a:rPr>
            <a:t>cambio</a:t>
          </a:r>
          <a:r>
            <a:rPr lang="de-DE" dirty="0">
              <a:solidFill>
                <a:schemeClr val="bg1"/>
              </a:solidFill>
              <a:latin typeface="Century Gothic" panose="020B0502020202020204" pitchFamily="34" charset="0"/>
            </a:rPr>
            <a:t> de </a:t>
          </a:r>
          <a:r>
            <a:rPr lang="de-DE" dirty="0" err="1">
              <a:solidFill>
                <a:schemeClr val="bg1"/>
              </a:solidFill>
              <a:latin typeface="Century Gothic" panose="020B0502020202020204" pitchFamily="34" charset="0"/>
            </a:rPr>
            <a:t>paradigma</a:t>
          </a:r>
          <a:endParaRPr lang="de-DE" dirty="0">
            <a:solidFill>
              <a:schemeClr val="bg1"/>
            </a:solidFill>
            <a:latin typeface="Century Gothic" panose="020B0502020202020204" pitchFamily="34" charset="0"/>
          </a:endParaRPr>
        </a:p>
      </dgm:t>
    </dgm:pt>
    <dgm:pt modelId="{BC8F6E09-3918-4F65-A24E-835A14879FCA}" type="parTrans" cxnId="{F6968F4E-0D43-4265-B934-B7A199D4D105}">
      <dgm:prSet/>
      <dgm:spPr/>
      <dgm:t>
        <a:bodyPr/>
        <a:lstStyle/>
        <a:p>
          <a:endParaRPr lang="de-DE"/>
        </a:p>
      </dgm:t>
    </dgm:pt>
    <dgm:pt modelId="{7151B82B-868B-4924-AD8C-2AFAC61AC1BA}" type="sibTrans" cxnId="{F6968F4E-0D43-4265-B934-B7A199D4D105}">
      <dgm:prSet/>
      <dgm:spPr/>
      <dgm:t>
        <a:bodyPr/>
        <a:lstStyle/>
        <a:p>
          <a:endParaRPr lang="de-DE"/>
        </a:p>
      </dgm:t>
    </dgm:pt>
    <dgm:pt modelId="{48FA4D6B-CDE9-4DCA-957B-B06CFC8CEE9A}">
      <dgm:prSet phldrT="[Text]"/>
      <dgm:spPr/>
      <dgm:t>
        <a:bodyPr/>
        <a:lstStyle/>
        <a:p>
          <a:r>
            <a:rPr lang="de-DE" dirty="0" err="1">
              <a:solidFill>
                <a:schemeClr val="bg1"/>
              </a:solidFill>
              <a:latin typeface="Century Gothic" panose="020B0502020202020204" pitchFamily="34" charset="0"/>
            </a:rPr>
            <a:t>Potencial</a:t>
          </a:r>
          <a:r>
            <a:rPr lang="de-DE" dirty="0">
              <a:solidFill>
                <a:schemeClr val="bg1"/>
              </a:solidFill>
              <a:latin typeface="Century Gothic" panose="020B0502020202020204" pitchFamily="34" charset="0"/>
            </a:rPr>
            <a:t> de </a:t>
          </a:r>
          <a:r>
            <a:rPr lang="de-DE" dirty="0" err="1">
              <a:solidFill>
                <a:schemeClr val="bg1"/>
              </a:solidFill>
              <a:latin typeface="Century Gothic" panose="020B0502020202020204" pitchFamily="34" charset="0"/>
            </a:rPr>
            <a:t>desarrollo</a:t>
          </a:r>
          <a:r>
            <a:rPr lang="de-DE" dirty="0">
              <a:solidFill>
                <a:schemeClr val="bg1"/>
              </a:solidFill>
              <a:latin typeface="Century Gothic" panose="020B0502020202020204" pitchFamily="34" charset="0"/>
            </a:rPr>
            <a:t> </a:t>
          </a:r>
          <a:r>
            <a:rPr lang="de-DE" dirty="0" err="1">
              <a:solidFill>
                <a:schemeClr val="bg1"/>
              </a:solidFill>
              <a:latin typeface="Century Gothic" panose="020B0502020202020204" pitchFamily="34" charset="0"/>
            </a:rPr>
            <a:t>sostenible</a:t>
          </a:r>
          <a:endParaRPr lang="de-DE" dirty="0">
            <a:solidFill>
              <a:schemeClr val="bg1"/>
            </a:solidFill>
            <a:latin typeface="Century Gothic" panose="020B0502020202020204" pitchFamily="34" charset="0"/>
          </a:endParaRPr>
        </a:p>
      </dgm:t>
    </dgm:pt>
    <dgm:pt modelId="{74391317-F1AB-473B-AF3B-31B43C8102A6}" type="parTrans" cxnId="{6D194773-EC35-42C8-8A1B-B2FAD3069C33}">
      <dgm:prSet/>
      <dgm:spPr/>
      <dgm:t>
        <a:bodyPr/>
        <a:lstStyle/>
        <a:p>
          <a:endParaRPr lang="de-DE"/>
        </a:p>
      </dgm:t>
    </dgm:pt>
    <dgm:pt modelId="{75381CC5-C914-47C7-9DB5-52BAD1478A2A}" type="sibTrans" cxnId="{6D194773-EC35-42C8-8A1B-B2FAD3069C33}">
      <dgm:prSet/>
      <dgm:spPr/>
      <dgm:t>
        <a:bodyPr/>
        <a:lstStyle/>
        <a:p>
          <a:endParaRPr lang="de-DE"/>
        </a:p>
      </dgm:t>
    </dgm:pt>
    <dgm:pt modelId="{A12247E6-F764-4420-8C95-C5760C1695A5}">
      <dgm:prSet phldrT="[Text]"/>
      <dgm:spPr/>
      <dgm:t>
        <a:bodyPr/>
        <a:lstStyle/>
        <a:p>
          <a:r>
            <a:rPr lang="es-ES" dirty="0">
              <a:solidFill>
                <a:schemeClr val="bg1"/>
              </a:solidFill>
              <a:latin typeface="Century Gothic" panose="020B0502020202020204" pitchFamily="34" charset="0"/>
            </a:rPr>
            <a:t>Responder a las necesidades de los destinatarios</a:t>
          </a:r>
          <a:endParaRPr lang="de-DE" dirty="0">
            <a:solidFill>
              <a:schemeClr val="bg1"/>
            </a:solidFill>
            <a:latin typeface="Century Gothic" panose="020B0502020202020204" pitchFamily="34" charset="0"/>
          </a:endParaRPr>
        </a:p>
      </dgm:t>
    </dgm:pt>
    <dgm:pt modelId="{A4930E07-E441-4E8A-8F64-E544882EA066}" type="parTrans" cxnId="{1522FC7F-A2D9-4E64-8760-96412ACB3514}">
      <dgm:prSet/>
      <dgm:spPr/>
      <dgm:t>
        <a:bodyPr/>
        <a:lstStyle/>
        <a:p>
          <a:endParaRPr lang="de-DE"/>
        </a:p>
      </dgm:t>
    </dgm:pt>
    <dgm:pt modelId="{C5066C53-1232-4FC1-9BFF-B5EC57AC62F2}" type="sibTrans" cxnId="{1522FC7F-A2D9-4E64-8760-96412ACB3514}">
      <dgm:prSet/>
      <dgm:spPr/>
      <dgm:t>
        <a:bodyPr/>
        <a:lstStyle/>
        <a:p>
          <a:endParaRPr lang="de-DE"/>
        </a:p>
      </dgm:t>
    </dgm:pt>
    <dgm:pt modelId="{B8496DB8-5BE5-466B-9526-0018057969CC}">
      <dgm:prSet phldrT="[Text]"/>
      <dgm:spPr/>
      <dgm:t>
        <a:bodyPr/>
        <a:lstStyle/>
        <a:p>
          <a:r>
            <a:rPr lang="es-ES" dirty="0">
              <a:latin typeface="Century Gothic" panose="020B0502020202020204" pitchFamily="34" charset="0"/>
            </a:rPr>
            <a:t>Promover la propiedad del país</a:t>
          </a:r>
          <a:endParaRPr lang="de-DE" dirty="0">
            <a:latin typeface="Century Gothic" panose="020B0502020202020204" pitchFamily="34" charset="0"/>
          </a:endParaRPr>
        </a:p>
      </dgm:t>
    </dgm:pt>
    <dgm:pt modelId="{BCBE003C-3BEF-4CA9-8336-FEE15DD4EEE9}" type="parTrans" cxnId="{86E85E6A-91E2-4B40-9D2E-BEC2EEF90BEE}">
      <dgm:prSet/>
      <dgm:spPr/>
      <dgm:t>
        <a:bodyPr/>
        <a:lstStyle/>
        <a:p>
          <a:endParaRPr lang="de-DE"/>
        </a:p>
      </dgm:t>
    </dgm:pt>
    <dgm:pt modelId="{D660730E-FA48-4956-97B5-D63D409ACF04}" type="sibTrans" cxnId="{86E85E6A-91E2-4B40-9D2E-BEC2EEF90BEE}">
      <dgm:prSet/>
      <dgm:spPr/>
      <dgm:t>
        <a:bodyPr/>
        <a:lstStyle/>
        <a:p>
          <a:endParaRPr lang="de-DE"/>
        </a:p>
      </dgm:t>
    </dgm:pt>
    <dgm:pt modelId="{D697A124-D93C-45E8-84BE-4FB8B1D04F1A}">
      <dgm:prSet phldrT="[Text]"/>
      <dgm:spPr/>
      <dgm:t>
        <a:bodyPr/>
        <a:lstStyle/>
        <a:p>
          <a:r>
            <a:rPr lang="de-DE" dirty="0" err="1">
              <a:latin typeface="Century Gothic" panose="020B0502020202020204" pitchFamily="34" charset="0"/>
            </a:rPr>
            <a:t>Eficiencia</a:t>
          </a:r>
          <a:r>
            <a:rPr lang="de-DE" dirty="0">
              <a:latin typeface="Century Gothic" panose="020B0502020202020204" pitchFamily="34" charset="0"/>
            </a:rPr>
            <a:t> y </a:t>
          </a:r>
          <a:r>
            <a:rPr lang="de-DE" dirty="0" err="1">
              <a:latin typeface="Century Gothic" panose="020B0502020202020204" pitchFamily="34" charset="0"/>
            </a:rPr>
            <a:t>efectividad</a:t>
          </a:r>
          <a:endParaRPr lang="de-DE" dirty="0">
            <a:latin typeface="Century Gothic" panose="020B0502020202020204" pitchFamily="34" charset="0"/>
          </a:endParaRPr>
        </a:p>
      </dgm:t>
    </dgm:pt>
    <dgm:pt modelId="{1ED0C78E-97CC-4E68-AF83-0A264FECBE9F}" type="parTrans" cxnId="{207AFE03-43B7-402A-90C7-330B64DB037F}">
      <dgm:prSet/>
      <dgm:spPr/>
      <dgm:t>
        <a:bodyPr/>
        <a:lstStyle/>
        <a:p>
          <a:endParaRPr lang="de-DE"/>
        </a:p>
      </dgm:t>
    </dgm:pt>
    <dgm:pt modelId="{7E5308D3-7418-4163-8AF0-3BF5269E9401}" type="sibTrans" cxnId="{207AFE03-43B7-402A-90C7-330B64DB037F}">
      <dgm:prSet/>
      <dgm:spPr/>
      <dgm:t>
        <a:bodyPr/>
        <a:lstStyle/>
        <a:p>
          <a:endParaRPr lang="de-DE"/>
        </a:p>
      </dgm:t>
    </dgm:pt>
    <dgm:pt modelId="{20A14818-A64D-4DF0-8C10-8A0D4AC32DB6}" type="pres">
      <dgm:prSet presAssocID="{C888A3B2-17CA-4861-98ED-36E7D9E2DB3C}" presName="Name0" presStyleCnt="0">
        <dgm:presLayoutVars>
          <dgm:chMax val="7"/>
          <dgm:chPref val="7"/>
          <dgm:dir/>
        </dgm:presLayoutVars>
      </dgm:prSet>
      <dgm:spPr/>
    </dgm:pt>
    <dgm:pt modelId="{67468888-30FB-4559-B3C3-F188EA10DE63}" type="pres">
      <dgm:prSet presAssocID="{C888A3B2-17CA-4861-98ED-36E7D9E2DB3C}" presName="Name1" presStyleCnt="0"/>
      <dgm:spPr/>
    </dgm:pt>
    <dgm:pt modelId="{0A549FCD-DEA5-4557-AFA4-971A766E4C1F}" type="pres">
      <dgm:prSet presAssocID="{C888A3B2-17CA-4861-98ED-36E7D9E2DB3C}" presName="cycle" presStyleCnt="0"/>
      <dgm:spPr/>
    </dgm:pt>
    <dgm:pt modelId="{0AD631B4-CDDD-47FC-955A-7502C090463E}" type="pres">
      <dgm:prSet presAssocID="{C888A3B2-17CA-4861-98ED-36E7D9E2DB3C}" presName="srcNode" presStyleLbl="node1" presStyleIdx="0" presStyleCnt="6"/>
      <dgm:spPr/>
    </dgm:pt>
    <dgm:pt modelId="{5C6B9B26-652C-4E51-B516-8EE0811BB466}" type="pres">
      <dgm:prSet presAssocID="{C888A3B2-17CA-4861-98ED-36E7D9E2DB3C}" presName="conn" presStyleLbl="parChTrans1D2" presStyleIdx="0" presStyleCnt="1"/>
      <dgm:spPr/>
    </dgm:pt>
    <dgm:pt modelId="{F589366D-AD25-4630-8C95-74504A23CB03}" type="pres">
      <dgm:prSet presAssocID="{C888A3B2-17CA-4861-98ED-36E7D9E2DB3C}" presName="extraNode" presStyleLbl="node1" presStyleIdx="0" presStyleCnt="6"/>
      <dgm:spPr/>
    </dgm:pt>
    <dgm:pt modelId="{4A4CE682-FCC3-464E-9CA7-5DF5E8CE93EA}" type="pres">
      <dgm:prSet presAssocID="{C888A3B2-17CA-4861-98ED-36E7D9E2DB3C}" presName="dstNode" presStyleLbl="node1" presStyleIdx="0" presStyleCnt="6"/>
      <dgm:spPr/>
    </dgm:pt>
    <dgm:pt modelId="{57C62A04-26F5-4F41-BACA-565B3EA45B98}" type="pres">
      <dgm:prSet presAssocID="{4890871D-0834-49EC-BCC2-ACB356668C97}" presName="text_1" presStyleLbl="node1" presStyleIdx="0" presStyleCnt="6">
        <dgm:presLayoutVars>
          <dgm:bulletEnabled val="1"/>
        </dgm:presLayoutVars>
      </dgm:prSet>
      <dgm:spPr/>
    </dgm:pt>
    <dgm:pt modelId="{65CABF0D-F1B7-4B93-AFA8-61B85D000329}" type="pres">
      <dgm:prSet presAssocID="{4890871D-0834-49EC-BCC2-ACB356668C97}" presName="accent_1" presStyleCnt="0"/>
      <dgm:spPr/>
    </dgm:pt>
    <dgm:pt modelId="{83F68253-2A51-4036-9817-D90A8DD13BD7}" type="pres">
      <dgm:prSet presAssocID="{4890871D-0834-49EC-BCC2-ACB356668C97}" presName="accentRepeatNode" presStyleLbl="solidFgAcc1" presStyleIdx="0" presStyleCnt="6"/>
      <dgm:spPr/>
    </dgm:pt>
    <dgm:pt modelId="{C86CD21B-DB31-4EC0-8492-7DD8E3D700D2}" type="pres">
      <dgm:prSet presAssocID="{DE03E939-DCEC-4357-A103-8EA170B3BDAB}" presName="text_2" presStyleLbl="node1" presStyleIdx="1" presStyleCnt="6">
        <dgm:presLayoutVars>
          <dgm:bulletEnabled val="1"/>
        </dgm:presLayoutVars>
      </dgm:prSet>
      <dgm:spPr/>
    </dgm:pt>
    <dgm:pt modelId="{8FCA5D0C-B026-4A82-93CE-C923D20E9E6D}" type="pres">
      <dgm:prSet presAssocID="{DE03E939-DCEC-4357-A103-8EA170B3BDAB}" presName="accent_2" presStyleCnt="0"/>
      <dgm:spPr/>
    </dgm:pt>
    <dgm:pt modelId="{AA7F3AAC-C4C4-46A9-AD14-44D1A4E6920F}" type="pres">
      <dgm:prSet presAssocID="{DE03E939-DCEC-4357-A103-8EA170B3BDAB}" presName="accentRepeatNode" presStyleLbl="solidFgAcc1" presStyleIdx="1" presStyleCnt="6"/>
      <dgm:spPr/>
    </dgm:pt>
    <dgm:pt modelId="{96909915-C232-438D-8A7E-2ECD9BD2BEFB}" type="pres">
      <dgm:prSet presAssocID="{48FA4D6B-CDE9-4DCA-957B-B06CFC8CEE9A}" presName="text_3" presStyleLbl="node1" presStyleIdx="2" presStyleCnt="6">
        <dgm:presLayoutVars>
          <dgm:bulletEnabled val="1"/>
        </dgm:presLayoutVars>
      </dgm:prSet>
      <dgm:spPr/>
    </dgm:pt>
    <dgm:pt modelId="{64CBC2DE-F19C-4C0F-A9B2-AF7AA6C57697}" type="pres">
      <dgm:prSet presAssocID="{48FA4D6B-CDE9-4DCA-957B-B06CFC8CEE9A}" presName="accent_3" presStyleCnt="0"/>
      <dgm:spPr/>
    </dgm:pt>
    <dgm:pt modelId="{BD6ACA77-E596-4ADC-A312-9C3660DC67D9}" type="pres">
      <dgm:prSet presAssocID="{48FA4D6B-CDE9-4DCA-957B-B06CFC8CEE9A}" presName="accentRepeatNode" presStyleLbl="solidFgAcc1" presStyleIdx="2" presStyleCnt="6"/>
      <dgm:spPr/>
    </dgm:pt>
    <dgm:pt modelId="{F328523B-2E4E-4946-A6E0-6D8C44DACC2B}" type="pres">
      <dgm:prSet presAssocID="{A12247E6-F764-4420-8C95-C5760C1695A5}" presName="text_4" presStyleLbl="node1" presStyleIdx="3" presStyleCnt="6">
        <dgm:presLayoutVars>
          <dgm:bulletEnabled val="1"/>
        </dgm:presLayoutVars>
      </dgm:prSet>
      <dgm:spPr/>
    </dgm:pt>
    <dgm:pt modelId="{E1BD7390-EE99-45E6-82E2-1A7330D1A6E3}" type="pres">
      <dgm:prSet presAssocID="{A12247E6-F764-4420-8C95-C5760C1695A5}" presName="accent_4" presStyleCnt="0"/>
      <dgm:spPr/>
    </dgm:pt>
    <dgm:pt modelId="{6F6D5076-E537-48E1-B623-66AD7FE18550}" type="pres">
      <dgm:prSet presAssocID="{A12247E6-F764-4420-8C95-C5760C1695A5}" presName="accentRepeatNode" presStyleLbl="solidFgAcc1" presStyleIdx="3" presStyleCnt="6"/>
      <dgm:spPr/>
    </dgm:pt>
    <dgm:pt modelId="{CD19BC54-42E2-4EA8-90D8-1E69801E35BD}" type="pres">
      <dgm:prSet presAssocID="{B8496DB8-5BE5-466B-9526-0018057969CC}" presName="text_5" presStyleLbl="node1" presStyleIdx="4" presStyleCnt="6">
        <dgm:presLayoutVars>
          <dgm:bulletEnabled val="1"/>
        </dgm:presLayoutVars>
      </dgm:prSet>
      <dgm:spPr/>
    </dgm:pt>
    <dgm:pt modelId="{A9FD41BC-8AC4-4FA7-A74D-403E3AF77068}" type="pres">
      <dgm:prSet presAssocID="{B8496DB8-5BE5-466B-9526-0018057969CC}" presName="accent_5" presStyleCnt="0"/>
      <dgm:spPr/>
    </dgm:pt>
    <dgm:pt modelId="{8114FC5C-CD0B-45AA-AF71-8095802554CE}" type="pres">
      <dgm:prSet presAssocID="{B8496DB8-5BE5-466B-9526-0018057969CC}" presName="accentRepeatNode" presStyleLbl="solidFgAcc1" presStyleIdx="4" presStyleCnt="6"/>
      <dgm:spPr/>
    </dgm:pt>
    <dgm:pt modelId="{38F7875D-8BA5-4B9B-A761-953F7921A2C1}" type="pres">
      <dgm:prSet presAssocID="{D697A124-D93C-45E8-84BE-4FB8B1D04F1A}" presName="text_6" presStyleLbl="node1" presStyleIdx="5" presStyleCnt="6">
        <dgm:presLayoutVars>
          <dgm:bulletEnabled val="1"/>
        </dgm:presLayoutVars>
      </dgm:prSet>
      <dgm:spPr/>
    </dgm:pt>
    <dgm:pt modelId="{28DB6B99-2981-46B5-B50B-B44FD2F13DB2}" type="pres">
      <dgm:prSet presAssocID="{D697A124-D93C-45E8-84BE-4FB8B1D04F1A}" presName="accent_6" presStyleCnt="0"/>
      <dgm:spPr/>
    </dgm:pt>
    <dgm:pt modelId="{F0212C9C-3765-4098-B75C-C9D0C7B77A56}" type="pres">
      <dgm:prSet presAssocID="{D697A124-D93C-45E8-84BE-4FB8B1D04F1A}" presName="accentRepeatNode" presStyleLbl="solidFgAcc1" presStyleIdx="5" presStyleCnt="6"/>
      <dgm:spPr/>
    </dgm:pt>
  </dgm:ptLst>
  <dgm:cxnLst>
    <dgm:cxn modelId="{AB67BE03-ACFE-41A5-87BE-255B31A9E259}" type="presOf" srcId="{D697A124-D93C-45E8-84BE-4FB8B1D04F1A}" destId="{38F7875D-8BA5-4B9B-A761-953F7921A2C1}" srcOrd="0" destOrd="0" presId="urn:microsoft.com/office/officeart/2008/layout/VerticalCurvedList"/>
    <dgm:cxn modelId="{207AFE03-43B7-402A-90C7-330B64DB037F}" srcId="{C888A3B2-17CA-4861-98ED-36E7D9E2DB3C}" destId="{D697A124-D93C-45E8-84BE-4FB8B1D04F1A}" srcOrd="5" destOrd="0" parTransId="{1ED0C78E-97CC-4E68-AF83-0A264FECBE9F}" sibTransId="{7E5308D3-7418-4163-8AF0-3BF5269E9401}"/>
    <dgm:cxn modelId="{48B2F208-ABBF-4374-AC6D-DD8243FA1AF5}" type="presOf" srcId="{4890871D-0834-49EC-BCC2-ACB356668C97}" destId="{57C62A04-26F5-4F41-BACA-565B3EA45B98}" srcOrd="0" destOrd="0" presId="urn:microsoft.com/office/officeart/2008/layout/VerticalCurvedList"/>
    <dgm:cxn modelId="{159B2D14-6528-4196-926C-32CE59D7666E}" type="presOf" srcId="{A12247E6-F764-4420-8C95-C5760C1695A5}" destId="{F328523B-2E4E-4946-A6E0-6D8C44DACC2B}" srcOrd="0" destOrd="0" presId="urn:microsoft.com/office/officeart/2008/layout/VerticalCurvedList"/>
    <dgm:cxn modelId="{588F5E48-ADBF-4D5F-B6BE-FCF7DEBECA90}" srcId="{C888A3B2-17CA-4861-98ED-36E7D9E2DB3C}" destId="{4890871D-0834-49EC-BCC2-ACB356668C97}" srcOrd="0" destOrd="0" parTransId="{5CA199F6-DA78-4112-8F7B-EFEBE509A1B6}" sibTransId="{3EDF281F-F685-4A7E-A142-6490BD66450C}"/>
    <dgm:cxn modelId="{86E85E6A-91E2-4B40-9D2E-BEC2EEF90BEE}" srcId="{C888A3B2-17CA-4861-98ED-36E7D9E2DB3C}" destId="{B8496DB8-5BE5-466B-9526-0018057969CC}" srcOrd="4" destOrd="0" parTransId="{BCBE003C-3BEF-4CA9-8336-FEE15DD4EEE9}" sibTransId="{D660730E-FA48-4956-97B5-D63D409ACF04}"/>
    <dgm:cxn modelId="{F6968F4E-0D43-4265-B934-B7A199D4D105}" srcId="{C888A3B2-17CA-4861-98ED-36E7D9E2DB3C}" destId="{DE03E939-DCEC-4357-A103-8EA170B3BDAB}" srcOrd="1" destOrd="0" parTransId="{BC8F6E09-3918-4F65-A24E-835A14879FCA}" sibTransId="{7151B82B-868B-4924-AD8C-2AFAC61AC1BA}"/>
    <dgm:cxn modelId="{6D194773-EC35-42C8-8A1B-B2FAD3069C33}" srcId="{C888A3B2-17CA-4861-98ED-36E7D9E2DB3C}" destId="{48FA4D6B-CDE9-4DCA-957B-B06CFC8CEE9A}" srcOrd="2" destOrd="0" parTransId="{74391317-F1AB-473B-AF3B-31B43C8102A6}" sibTransId="{75381CC5-C914-47C7-9DB5-52BAD1478A2A}"/>
    <dgm:cxn modelId="{D1C3F974-864A-4DDD-8A80-8421670BC3F1}" type="presOf" srcId="{3EDF281F-F685-4A7E-A142-6490BD66450C}" destId="{5C6B9B26-652C-4E51-B516-8EE0811BB466}" srcOrd="0" destOrd="0" presId="urn:microsoft.com/office/officeart/2008/layout/VerticalCurvedList"/>
    <dgm:cxn modelId="{5E92947A-6F5A-4601-A979-5C0C63EE4C27}" type="presOf" srcId="{B8496DB8-5BE5-466B-9526-0018057969CC}" destId="{CD19BC54-42E2-4EA8-90D8-1E69801E35BD}" srcOrd="0" destOrd="0" presId="urn:microsoft.com/office/officeart/2008/layout/VerticalCurvedList"/>
    <dgm:cxn modelId="{1522FC7F-A2D9-4E64-8760-96412ACB3514}" srcId="{C888A3B2-17CA-4861-98ED-36E7D9E2DB3C}" destId="{A12247E6-F764-4420-8C95-C5760C1695A5}" srcOrd="3" destOrd="0" parTransId="{A4930E07-E441-4E8A-8F64-E544882EA066}" sibTransId="{C5066C53-1232-4FC1-9BFF-B5EC57AC62F2}"/>
    <dgm:cxn modelId="{02327585-B695-4A75-9E52-63A07390BF6F}" type="presOf" srcId="{48FA4D6B-CDE9-4DCA-957B-B06CFC8CEE9A}" destId="{96909915-C232-438D-8A7E-2ECD9BD2BEFB}" srcOrd="0" destOrd="0" presId="urn:microsoft.com/office/officeart/2008/layout/VerticalCurvedList"/>
    <dgm:cxn modelId="{F7BCC987-22C7-4AB1-9B63-DDEA9BBAAE84}" type="presOf" srcId="{C888A3B2-17CA-4861-98ED-36E7D9E2DB3C}" destId="{20A14818-A64D-4DF0-8C10-8A0D4AC32DB6}" srcOrd="0" destOrd="0" presId="urn:microsoft.com/office/officeart/2008/layout/VerticalCurvedList"/>
    <dgm:cxn modelId="{2B36FDE7-627A-481D-BA26-4612A59FD392}" type="presOf" srcId="{DE03E939-DCEC-4357-A103-8EA170B3BDAB}" destId="{C86CD21B-DB31-4EC0-8492-7DD8E3D700D2}" srcOrd="0" destOrd="0" presId="urn:microsoft.com/office/officeart/2008/layout/VerticalCurvedList"/>
    <dgm:cxn modelId="{02C43BEF-A4FA-4CB6-AF5E-4CEAA59A9CBB}" type="presParOf" srcId="{20A14818-A64D-4DF0-8C10-8A0D4AC32DB6}" destId="{67468888-30FB-4559-B3C3-F188EA10DE63}" srcOrd="0" destOrd="0" presId="urn:microsoft.com/office/officeart/2008/layout/VerticalCurvedList"/>
    <dgm:cxn modelId="{1E1C919B-7FB1-4F1E-89DA-55C6482A5E1B}" type="presParOf" srcId="{67468888-30FB-4559-B3C3-F188EA10DE63}" destId="{0A549FCD-DEA5-4557-AFA4-971A766E4C1F}" srcOrd="0" destOrd="0" presId="urn:microsoft.com/office/officeart/2008/layout/VerticalCurvedList"/>
    <dgm:cxn modelId="{2F2E5D72-D96A-4437-A685-47921D2B6784}" type="presParOf" srcId="{0A549FCD-DEA5-4557-AFA4-971A766E4C1F}" destId="{0AD631B4-CDDD-47FC-955A-7502C090463E}" srcOrd="0" destOrd="0" presId="urn:microsoft.com/office/officeart/2008/layout/VerticalCurvedList"/>
    <dgm:cxn modelId="{24202B31-ABCE-408D-9664-00B38D838EBF}" type="presParOf" srcId="{0A549FCD-DEA5-4557-AFA4-971A766E4C1F}" destId="{5C6B9B26-652C-4E51-B516-8EE0811BB466}" srcOrd="1" destOrd="0" presId="urn:microsoft.com/office/officeart/2008/layout/VerticalCurvedList"/>
    <dgm:cxn modelId="{9C48196A-8171-428A-A113-4F8BE4B6E390}" type="presParOf" srcId="{0A549FCD-DEA5-4557-AFA4-971A766E4C1F}" destId="{F589366D-AD25-4630-8C95-74504A23CB03}" srcOrd="2" destOrd="0" presId="urn:microsoft.com/office/officeart/2008/layout/VerticalCurvedList"/>
    <dgm:cxn modelId="{43DA10C1-BDEE-48DC-8C7A-9C962255E634}" type="presParOf" srcId="{0A549FCD-DEA5-4557-AFA4-971A766E4C1F}" destId="{4A4CE682-FCC3-464E-9CA7-5DF5E8CE93EA}" srcOrd="3" destOrd="0" presId="urn:microsoft.com/office/officeart/2008/layout/VerticalCurvedList"/>
    <dgm:cxn modelId="{31846B44-1FCA-48FB-AB3E-98E0CDCF7FCF}" type="presParOf" srcId="{67468888-30FB-4559-B3C3-F188EA10DE63}" destId="{57C62A04-26F5-4F41-BACA-565B3EA45B98}" srcOrd="1" destOrd="0" presId="urn:microsoft.com/office/officeart/2008/layout/VerticalCurvedList"/>
    <dgm:cxn modelId="{87D2A294-D561-4F54-8E11-70978E93A2F0}" type="presParOf" srcId="{67468888-30FB-4559-B3C3-F188EA10DE63}" destId="{65CABF0D-F1B7-4B93-AFA8-61B85D000329}" srcOrd="2" destOrd="0" presId="urn:microsoft.com/office/officeart/2008/layout/VerticalCurvedList"/>
    <dgm:cxn modelId="{1A45589A-9384-4368-ABEC-0392785470F8}" type="presParOf" srcId="{65CABF0D-F1B7-4B93-AFA8-61B85D000329}" destId="{83F68253-2A51-4036-9817-D90A8DD13BD7}" srcOrd="0" destOrd="0" presId="urn:microsoft.com/office/officeart/2008/layout/VerticalCurvedList"/>
    <dgm:cxn modelId="{1D56DD1E-7CAE-419A-9F8D-2BF4B75C80B9}" type="presParOf" srcId="{67468888-30FB-4559-B3C3-F188EA10DE63}" destId="{C86CD21B-DB31-4EC0-8492-7DD8E3D700D2}" srcOrd="3" destOrd="0" presId="urn:microsoft.com/office/officeart/2008/layout/VerticalCurvedList"/>
    <dgm:cxn modelId="{A571A28D-1C6F-44EA-8128-8F5EC0ADE41C}" type="presParOf" srcId="{67468888-30FB-4559-B3C3-F188EA10DE63}" destId="{8FCA5D0C-B026-4A82-93CE-C923D20E9E6D}" srcOrd="4" destOrd="0" presId="urn:microsoft.com/office/officeart/2008/layout/VerticalCurvedList"/>
    <dgm:cxn modelId="{E94C8A2B-989D-46BB-98FB-1DCAD935727B}" type="presParOf" srcId="{8FCA5D0C-B026-4A82-93CE-C923D20E9E6D}" destId="{AA7F3AAC-C4C4-46A9-AD14-44D1A4E6920F}" srcOrd="0" destOrd="0" presId="urn:microsoft.com/office/officeart/2008/layout/VerticalCurvedList"/>
    <dgm:cxn modelId="{CDD4EF2F-5FA6-4E36-8BCD-1DC953A88F09}" type="presParOf" srcId="{67468888-30FB-4559-B3C3-F188EA10DE63}" destId="{96909915-C232-438D-8A7E-2ECD9BD2BEFB}" srcOrd="5" destOrd="0" presId="urn:microsoft.com/office/officeart/2008/layout/VerticalCurvedList"/>
    <dgm:cxn modelId="{5581C73A-1BFF-4928-8344-2748FFEBF4C4}" type="presParOf" srcId="{67468888-30FB-4559-B3C3-F188EA10DE63}" destId="{64CBC2DE-F19C-4C0F-A9B2-AF7AA6C57697}" srcOrd="6" destOrd="0" presId="urn:microsoft.com/office/officeart/2008/layout/VerticalCurvedList"/>
    <dgm:cxn modelId="{1EFCC991-DAE6-4A72-BBA5-35A01ED797CC}" type="presParOf" srcId="{64CBC2DE-F19C-4C0F-A9B2-AF7AA6C57697}" destId="{BD6ACA77-E596-4ADC-A312-9C3660DC67D9}" srcOrd="0" destOrd="0" presId="urn:microsoft.com/office/officeart/2008/layout/VerticalCurvedList"/>
    <dgm:cxn modelId="{F2A66380-CC5A-4B11-A0A2-AA8AB4788095}" type="presParOf" srcId="{67468888-30FB-4559-B3C3-F188EA10DE63}" destId="{F328523B-2E4E-4946-A6E0-6D8C44DACC2B}" srcOrd="7" destOrd="0" presId="urn:microsoft.com/office/officeart/2008/layout/VerticalCurvedList"/>
    <dgm:cxn modelId="{402D2EE4-8808-4414-B48C-892C1CD49466}" type="presParOf" srcId="{67468888-30FB-4559-B3C3-F188EA10DE63}" destId="{E1BD7390-EE99-45E6-82E2-1A7330D1A6E3}" srcOrd="8" destOrd="0" presId="urn:microsoft.com/office/officeart/2008/layout/VerticalCurvedList"/>
    <dgm:cxn modelId="{A4946352-4DE8-4146-AC68-E025676BE3FF}" type="presParOf" srcId="{E1BD7390-EE99-45E6-82E2-1A7330D1A6E3}" destId="{6F6D5076-E537-48E1-B623-66AD7FE18550}" srcOrd="0" destOrd="0" presId="urn:microsoft.com/office/officeart/2008/layout/VerticalCurvedList"/>
    <dgm:cxn modelId="{035A6986-9DD7-4FEB-B275-38E3FBD59DFE}" type="presParOf" srcId="{67468888-30FB-4559-B3C3-F188EA10DE63}" destId="{CD19BC54-42E2-4EA8-90D8-1E69801E35BD}" srcOrd="9" destOrd="0" presId="urn:microsoft.com/office/officeart/2008/layout/VerticalCurvedList"/>
    <dgm:cxn modelId="{F876F028-2B8F-42A6-89BD-82E2B7C646D3}" type="presParOf" srcId="{67468888-30FB-4559-B3C3-F188EA10DE63}" destId="{A9FD41BC-8AC4-4FA7-A74D-403E3AF77068}" srcOrd="10" destOrd="0" presId="urn:microsoft.com/office/officeart/2008/layout/VerticalCurvedList"/>
    <dgm:cxn modelId="{A03D78E1-F324-442D-B112-4FC6C5FC315F}" type="presParOf" srcId="{A9FD41BC-8AC4-4FA7-A74D-403E3AF77068}" destId="{8114FC5C-CD0B-45AA-AF71-8095802554CE}" srcOrd="0" destOrd="0" presId="urn:microsoft.com/office/officeart/2008/layout/VerticalCurvedList"/>
    <dgm:cxn modelId="{76F59A50-1FD8-4BC1-96C3-C4ED6AEE9A6F}" type="presParOf" srcId="{67468888-30FB-4559-B3C3-F188EA10DE63}" destId="{38F7875D-8BA5-4B9B-A761-953F7921A2C1}" srcOrd="11" destOrd="0" presId="urn:microsoft.com/office/officeart/2008/layout/VerticalCurvedList"/>
    <dgm:cxn modelId="{B0440E39-2362-4482-B4AF-4FB28C76E417}" type="presParOf" srcId="{67468888-30FB-4559-B3C3-F188EA10DE63}" destId="{28DB6B99-2981-46B5-B50B-B44FD2F13DB2}" srcOrd="12" destOrd="0" presId="urn:microsoft.com/office/officeart/2008/layout/VerticalCurvedList"/>
    <dgm:cxn modelId="{D3954DAA-CECC-4B2A-A9E1-02E4C8E37768}" type="presParOf" srcId="{28DB6B99-2981-46B5-B50B-B44FD2F13DB2}" destId="{F0212C9C-3765-4098-B75C-C9D0C7B77A5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23C272-536A-40C8-A274-2EAF700D46E6}"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s-ES"/>
        </a:p>
      </dgm:t>
    </dgm:pt>
    <dgm:pt modelId="{6B397DAA-9803-428C-B7A0-E94126D8A50C}">
      <dgm:prSet phldrT="[Texto]" custT="1"/>
      <dgm:spPr>
        <a:solidFill>
          <a:schemeClr val="tx1">
            <a:lumMod val="75000"/>
            <a:lumOff val="25000"/>
          </a:schemeClr>
        </a:solidFill>
      </dgm:spPr>
      <dgm:t>
        <a:bodyPr/>
        <a:lstStyle/>
        <a:p>
          <a:r>
            <a:rPr lang="es-ES" sz="1600" i="0" dirty="0"/>
            <a:t>Global “</a:t>
          </a:r>
          <a:r>
            <a:rPr lang="es-ES" sz="1600" i="0" dirty="0" err="1"/>
            <a:t>aims</a:t>
          </a:r>
          <a:r>
            <a:rPr lang="es-ES" sz="1600" i="0" dirty="0"/>
            <a:t>”</a:t>
          </a:r>
        </a:p>
      </dgm:t>
    </dgm:pt>
    <dgm:pt modelId="{5C68CE91-EA42-4ED4-8CBC-8FB66108D4F2}" type="parTrans" cxnId="{CE1C3B84-DF0D-40A2-8A9A-12A529FB7397}">
      <dgm:prSet/>
      <dgm:spPr/>
      <dgm:t>
        <a:bodyPr/>
        <a:lstStyle/>
        <a:p>
          <a:endParaRPr lang="es-ES" sz="1600" i="0"/>
        </a:p>
      </dgm:t>
    </dgm:pt>
    <dgm:pt modelId="{BB000C4A-7668-406A-841D-74EE9D3BC1BE}" type="sibTrans" cxnId="{CE1C3B84-DF0D-40A2-8A9A-12A529FB7397}">
      <dgm:prSet/>
      <dgm:spPr/>
      <dgm:t>
        <a:bodyPr/>
        <a:lstStyle/>
        <a:p>
          <a:endParaRPr lang="es-ES" sz="1600" i="0"/>
        </a:p>
      </dgm:t>
    </dgm:pt>
    <dgm:pt modelId="{8233F742-A62B-4CA0-A316-37DADBF81537}" type="asst">
      <dgm:prSet phldrT="[Texto]" custT="1"/>
      <dgm:spPr>
        <a:solidFill>
          <a:srgbClr val="1F6404"/>
        </a:solidFill>
      </dgm:spPr>
      <dgm:t>
        <a:bodyPr/>
        <a:lstStyle/>
        <a:p>
          <a:r>
            <a:rPr lang="es-ES" sz="1600" i="0" dirty="0"/>
            <a:t>Global </a:t>
          </a:r>
        </a:p>
        <a:p>
          <a:r>
            <a:rPr lang="es-ES" sz="1600" i="0" dirty="0" err="1"/>
            <a:t>Stocktake</a:t>
          </a:r>
          <a:endParaRPr lang="es-ES" sz="1600" i="0" dirty="0"/>
        </a:p>
      </dgm:t>
    </dgm:pt>
    <dgm:pt modelId="{DAEC4FAE-AAF9-4845-AFF7-487EC77AF23C}" type="parTrans" cxnId="{72F7A24F-4F4B-4F3E-AB31-CC4290DA975E}">
      <dgm:prSet/>
      <dgm:spPr/>
      <dgm:t>
        <a:bodyPr/>
        <a:lstStyle/>
        <a:p>
          <a:endParaRPr lang="es-ES" sz="1600" i="0"/>
        </a:p>
      </dgm:t>
    </dgm:pt>
    <dgm:pt modelId="{ED36DFA3-3D3D-41C1-84FE-B0A437BEE9E1}" type="sibTrans" cxnId="{72F7A24F-4F4B-4F3E-AB31-CC4290DA975E}">
      <dgm:prSet/>
      <dgm:spPr/>
      <dgm:t>
        <a:bodyPr/>
        <a:lstStyle/>
        <a:p>
          <a:endParaRPr lang="es-ES" sz="1600" i="0"/>
        </a:p>
      </dgm:t>
    </dgm:pt>
    <dgm:pt modelId="{F4D37398-AB2A-4CA8-B876-1F5FA836C353}">
      <dgm:prSet phldrT="[Texto]" custT="1"/>
      <dgm:spPr>
        <a:solidFill>
          <a:schemeClr val="accent3"/>
        </a:solidFill>
      </dgm:spPr>
      <dgm:t>
        <a:bodyPr/>
        <a:lstStyle/>
        <a:p>
          <a:r>
            <a:rPr lang="es-ES" sz="1600" i="0" dirty="0" err="1"/>
            <a:t>Emissions</a:t>
          </a:r>
          <a:endParaRPr lang="es-ES" sz="1600" i="0" dirty="0"/>
        </a:p>
      </dgm:t>
    </dgm:pt>
    <dgm:pt modelId="{70C9D21A-509A-42DA-9E99-CEE570CB65EC}" type="parTrans" cxnId="{C6671B3C-1AB1-4F93-9EA8-22F5C9EA4DB1}">
      <dgm:prSet/>
      <dgm:spPr/>
      <dgm:t>
        <a:bodyPr/>
        <a:lstStyle/>
        <a:p>
          <a:endParaRPr lang="es-ES" sz="1600" i="0"/>
        </a:p>
      </dgm:t>
    </dgm:pt>
    <dgm:pt modelId="{E11493AC-D090-4A1A-AF2D-7F027B425273}" type="sibTrans" cxnId="{C6671B3C-1AB1-4F93-9EA8-22F5C9EA4DB1}">
      <dgm:prSet/>
      <dgm:spPr/>
      <dgm:t>
        <a:bodyPr/>
        <a:lstStyle/>
        <a:p>
          <a:endParaRPr lang="es-ES" sz="1600" i="0"/>
        </a:p>
      </dgm:t>
    </dgm:pt>
    <dgm:pt modelId="{924D2D07-6EDB-473B-A455-D24DABEEA902}">
      <dgm:prSet phldrT="[Texto]" custT="1"/>
      <dgm:spPr>
        <a:solidFill>
          <a:schemeClr val="accent3"/>
        </a:solidFill>
      </dgm:spPr>
      <dgm:t>
        <a:bodyPr/>
        <a:lstStyle/>
        <a:p>
          <a:r>
            <a:rPr lang="es-ES" sz="1600" i="0" dirty="0" err="1"/>
            <a:t>Finance</a:t>
          </a:r>
          <a:endParaRPr lang="es-ES" sz="1600" i="0" dirty="0"/>
        </a:p>
      </dgm:t>
    </dgm:pt>
    <dgm:pt modelId="{FFAB2B50-9B9A-4CDA-ACCD-FE2132BFDA84}" type="parTrans" cxnId="{464521D2-2738-4D02-BFA2-5EFAB7AE315C}">
      <dgm:prSet/>
      <dgm:spPr/>
      <dgm:t>
        <a:bodyPr/>
        <a:lstStyle/>
        <a:p>
          <a:endParaRPr lang="es-ES" sz="1600" i="0"/>
        </a:p>
      </dgm:t>
    </dgm:pt>
    <dgm:pt modelId="{099A8119-CC7F-448D-BEA3-6A42CE4A1C10}" type="sibTrans" cxnId="{464521D2-2738-4D02-BFA2-5EFAB7AE315C}">
      <dgm:prSet/>
      <dgm:spPr/>
      <dgm:t>
        <a:bodyPr/>
        <a:lstStyle/>
        <a:p>
          <a:endParaRPr lang="es-ES" sz="1600" i="0"/>
        </a:p>
      </dgm:t>
    </dgm:pt>
    <dgm:pt modelId="{3064729B-21FD-4F05-9C2B-E0A2C821B3E1}">
      <dgm:prSet phldrT="[Texto]" custT="1"/>
      <dgm:spPr>
        <a:solidFill>
          <a:schemeClr val="accent3"/>
        </a:solidFill>
      </dgm:spPr>
      <dgm:t>
        <a:bodyPr/>
        <a:lstStyle/>
        <a:p>
          <a:r>
            <a:rPr lang="es-ES" sz="1600" i="0" dirty="0" err="1"/>
            <a:t>Adaptation</a:t>
          </a:r>
          <a:endParaRPr lang="es-ES" sz="1600" i="0" dirty="0"/>
        </a:p>
      </dgm:t>
    </dgm:pt>
    <dgm:pt modelId="{213503E8-E288-4B92-AF3E-A770CDCF95E9}" type="parTrans" cxnId="{D9BE324F-7016-45FF-893C-9F72466D1536}">
      <dgm:prSet/>
      <dgm:spPr/>
      <dgm:t>
        <a:bodyPr/>
        <a:lstStyle/>
        <a:p>
          <a:endParaRPr lang="es-ES" sz="1600" i="0"/>
        </a:p>
      </dgm:t>
    </dgm:pt>
    <dgm:pt modelId="{9346C847-B681-4469-8551-4A509C7C33D0}" type="sibTrans" cxnId="{D9BE324F-7016-45FF-893C-9F72466D1536}">
      <dgm:prSet/>
      <dgm:spPr/>
      <dgm:t>
        <a:bodyPr/>
        <a:lstStyle/>
        <a:p>
          <a:endParaRPr lang="es-ES" sz="1600" i="0"/>
        </a:p>
      </dgm:t>
    </dgm:pt>
    <dgm:pt modelId="{BF95C268-67A2-4D39-92AA-8353E7790560}">
      <dgm:prSet custT="1"/>
      <dgm:spPr>
        <a:solidFill>
          <a:schemeClr val="accent3">
            <a:lumMod val="60000"/>
            <a:lumOff val="40000"/>
          </a:schemeClr>
        </a:solidFill>
      </dgm:spPr>
      <dgm:t>
        <a:bodyPr/>
        <a:lstStyle/>
        <a:p>
          <a:r>
            <a:rPr lang="es-ES" sz="1600" i="0" dirty="0" err="1">
              <a:solidFill>
                <a:schemeClr val="tx1"/>
              </a:solidFill>
              <a:latin typeface="Century Gothic" panose="020B0502020202020204" pitchFamily="34" charset="0"/>
            </a:rPr>
            <a:t>NDCs</a:t>
          </a:r>
          <a:endParaRPr lang="es-ES" sz="1600" i="0" dirty="0">
            <a:solidFill>
              <a:schemeClr val="tx1"/>
            </a:solidFill>
            <a:latin typeface="Century Gothic" panose="020B0502020202020204" pitchFamily="34" charset="0"/>
          </a:endParaRPr>
        </a:p>
      </dgm:t>
    </dgm:pt>
    <dgm:pt modelId="{A9C5C1E0-20E6-4687-97D6-75C17424B584}" type="parTrans" cxnId="{022AF0C3-1701-42B5-BC6A-0D9472116397}">
      <dgm:prSet/>
      <dgm:spPr>
        <a:solidFill>
          <a:schemeClr val="accent3"/>
        </a:solidFill>
        <a:ln>
          <a:solidFill>
            <a:schemeClr val="accent3"/>
          </a:solidFill>
        </a:ln>
      </dgm:spPr>
      <dgm:t>
        <a:bodyPr/>
        <a:lstStyle/>
        <a:p>
          <a:endParaRPr lang="es-ES" sz="1600" i="0"/>
        </a:p>
      </dgm:t>
    </dgm:pt>
    <dgm:pt modelId="{503B0D5E-3A8D-438F-8079-5B748F5A7081}" type="sibTrans" cxnId="{022AF0C3-1701-42B5-BC6A-0D9472116397}">
      <dgm:prSet/>
      <dgm:spPr/>
      <dgm:t>
        <a:bodyPr/>
        <a:lstStyle/>
        <a:p>
          <a:endParaRPr lang="es-ES" sz="1600" i="0"/>
        </a:p>
      </dgm:t>
    </dgm:pt>
    <dgm:pt modelId="{D89939EF-2AA1-4214-8E0D-6B61B62451FB}" type="pres">
      <dgm:prSet presAssocID="{3E23C272-536A-40C8-A274-2EAF700D46E6}" presName="hierChild1" presStyleCnt="0">
        <dgm:presLayoutVars>
          <dgm:orgChart val="1"/>
          <dgm:chPref val="1"/>
          <dgm:dir/>
          <dgm:animOne val="branch"/>
          <dgm:animLvl val="lvl"/>
          <dgm:resizeHandles/>
        </dgm:presLayoutVars>
      </dgm:prSet>
      <dgm:spPr/>
    </dgm:pt>
    <dgm:pt modelId="{ACC8A739-72C8-44A3-B12C-30346BACDF2E}" type="pres">
      <dgm:prSet presAssocID="{6B397DAA-9803-428C-B7A0-E94126D8A50C}" presName="hierRoot1" presStyleCnt="0">
        <dgm:presLayoutVars>
          <dgm:hierBranch val="init"/>
        </dgm:presLayoutVars>
      </dgm:prSet>
      <dgm:spPr/>
    </dgm:pt>
    <dgm:pt modelId="{058329AA-4FB9-430F-8C31-272FA673EE54}" type="pres">
      <dgm:prSet presAssocID="{6B397DAA-9803-428C-B7A0-E94126D8A50C}" presName="rootComposite1" presStyleCnt="0"/>
      <dgm:spPr/>
    </dgm:pt>
    <dgm:pt modelId="{67C92133-1892-4EDD-A419-170EBA232FE2}" type="pres">
      <dgm:prSet presAssocID="{6B397DAA-9803-428C-B7A0-E94126D8A50C}" presName="rootText1" presStyleLbl="node0" presStyleIdx="0" presStyleCnt="1">
        <dgm:presLayoutVars>
          <dgm:chPref val="3"/>
        </dgm:presLayoutVars>
      </dgm:prSet>
      <dgm:spPr/>
    </dgm:pt>
    <dgm:pt modelId="{1AF04077-7A84-4E4C-B277-8C8400852127}" type="pres">
      <dgm:prSet presAssocID="{6B397DAA-9803-428C-B7A0-E94126D8A50C}" presName="rootConnector1" presStyleLbl="node1" presStyleIdx="0" presStyleCnt="0"/>
      <dgm:spPr/>
    </dgm:pt>
    <dgm:pt modelId="{4C815533-BB9F-4155-A8D2-A2898C85D3DC}" type="pres">
      <dgm:prSet presAssocID="{6B397DAA-9803-428C-B7A0-E94126D8A50C}" presName="hierChild2" presStyleCnt="0"/>
      <dgm:spPr/>
    </dgm:pt>
    <dgm:pt modelId="{99D47B61-352A-4F21-AEF7-10F9588DD83F}" type="pres">
      <dgm:prSet presAssocID="{70C9D21A-509A-42DA-9E99-CEE570CB65EC}" presName="Name37" presStyleLbl="parChTrans1D2" presStyleIdx="0" presStyleCnt="4"/>
      <dgm:spPr/>
    </dgm:pt>
    <dgm:pt modelId="{1B14040C-1586-4B12-A487-D5E4524AE1D9}" type="pres">
      <dgm:prSet presAssocID="{F4D37398-AB2A-4CA8-B876-1F5FA836C353}" presName="hierRoot2" presStyleCnt="0">
        <dgm:presLayoutVars>
          <dgm:hierBranch val="init"/>
        </dgm:presLayoutVars>
      </dgm:prSet>
      <dgm:spPr/>
    </dgm:pt>
    <dgm:pt modelId="{3D3F4270-B9B7-4CC3-B6D3-619C8CF8E6B5}" type="pres">
      <dgm:prSet presAssocID="{F4D37398-AB2A-4CA8-B876-1F5FA836C353}" presName="rootComposite" presStyleCnt="0"/>
      <dgm:spPr/>
    </dgm:pt>
    <dgm:pt modelId="{3EF7BB38-39FE-4BE5-A15A-3E732F32C81A}" type="pres">
      <dgm:prSet presAssocID="{F4D37398-AB2A-4CA8-B876-1F5FA836C353}" presName="rootText" presStyleLbl="node2" presStyleIdx="0" presStyleCnt="3">
        <dgm:presLayoutVars>
          <dgm:chPref val="3"/>
        </dgm:presLayoutVars>
      </dgm:prSet>
      <dgm:spPr/>
    </dgm:pt>
    <dgm:pt modelId="{82DF74FB-E0C1-4E9F-9B19-5F560993C7C0}" type="pres">
      <dgm:prSet presAssocID="{F4D37398-AB2A-4CA8-B876-1F5FA836C353}" presName="rootConnector" presStyleLbl="node2" presStyleIdx="0" presStyleCnt="3"/>
      <dgm:spPr/>
    </dgm:pt>
    <dgm:pt modelId="{8C70D402-BC2B-45AE-80C0-D516A587E857}" type="pres">
      <dgm:prSet presAssocID="{F4D37398-AB2A-4CA8-B876-1F5FA836C353}" presName="hierChild4" presStyleCnt="0"/>
      <dgm:spPr/>
    </dgm:pt>
    <dgm:pt modelId="{569435C4-DC0A-4104-AB8C-23749FCF526B}" type="pres">
      <dgm:prSet presAssocID="{A9C5C1E0-20E6-4687-97D6-75C17424B584}" presName="Name37" presStyleLbl="parChTrans1D3" presStyleIdx="0" presStyleCnt="1"/>
      <dgm:spPr/>
    </dgm:pt>
    <dgm:pt modelId="{C7D244A5-5633-4A6A-9AB3-A9D111DC8320}" type="pres">
      <dgm:prSet presAssocID="{BF95C268-67A2-4D39-92AA-8353E7790560}" presName="hierRoot2" presStyleCnt="0">
        <dgm:presLayoutVars>
          <dgm:hierBranch val="init"/>
        </dgm:presLayoutVars>
      </dgm:prSet>
      <dgm:spPr/>
    </dgm:pt>
    <dgm:pt modelId="{59264EED-FC9B-496C-B231-845E3468FA7C}" type="pres">
      <dgm:prSet presAssocID="{BF95C268-67A2-4D39-92AA-8353E7790560}" presName="rootComposite" presStyleCnt="0"/>
      <dgm:spPr/>
    </dgm:pt>
    <dgm:pt modelId="{232AFC3F-EEB3-4E48-B036-78454BD8DF86}" type="pres">
      <dgm:prSet presAssocID="{BF95C268-67A2-4D39-92AA-8353E7790560}" presName="rootText" presStyleLbl="node3" presStyleIdx="0" presStyleCnt="1" custLinFactNeighborX="98522" custLinFactNeighborY="14853">
        <dgm:presLayoutVars>
          <dgm:chPref val="3"/>
        </dgm:presLayoutVars>
      </dgm:prSet>
      <dgm:spPr/>
    </dgm:pt>
    <dgm:pt modelId="{7F090131-0A42-43AA-98AE-14206F0E6457}" type="pres">
      <dgm:prSet presAssocID="{BF95C268-67A2-4D39-92AA-8353E7790560}" presName="rootConnector" presStyleLbl="node3" presStyleIdx="0" presStyleCnt="1"/>
      <dgm:spPr/>
    </dgm:pt>
    <dgm:pt modelId="{6DC45A48-C9E7-4F84-B9C7-E6515139418E}" type="pres">
      <dgm:prSet presAssocID="{BF95C268-67A2-4D39-92AA-8353E7790560}" presName="hierChild4" presStyleCnt="0"/>
      <dgm:spPr/>
    </dgm:pt>
    <dgm:pt modelId="{C47DF4A8-313B-48EA-9EE6-7C517B3DA9AB}" type="pres">
      <dgm:prSet presAssocID="{BF95C268-67A2-4D39-92AA-8353E7790560}" presName="hierChild5" presStyleCnt="0"/>
      <dgm:spPr/>
    </dgm:pt>
    <dgm:pt modelId="{FC9B71A6-B5D3-4528-A26A-7297E27C7379}" type="pres">
      <dgm:prSet presAssocID="{F4D37398-AB2A-4CA8-B876-1F5FA836C353}" presName="hierChild5" presStyleCnt="0"/>
      <dgm:spPr/>
    </dgm:pt>
    <dgm:pt modelId="{A23D024D-06FA-4806-A929-64C3BF43F016}" type="pres">
      <dgm:prSet presAssocID="{FFAB2B50-9B9A-4CDA-ACCD-FE2132BFDA84}" presName="Name37" presStyleLbl="parChTrans1D2" presStyleIdx="1" presStyleCnt="4"/>
      <dgm:spPr/>
    </dgm:pt>
    <dgm:pt modelId="{FF0D8B32-9603-4BDD-9E8A-52D12CBBF9B2}" type="pres">
      <dgm:prSet presAssocID="{924D2D07-6EDB-473B-A455-D24DABEEA902}" presName="hierRoot2" presStyleCnt="0">
        <dgm:presLayoutVars>
          <dgm:hierBranch val="init"/>
        </dgm:presLayoutVars>
      </dgm:prSet>
      <dgm:spPr/>
    </dgm:pt>
    <dgm:pt modelId="{C5C37ADF-B097-4339-A9D9-45E48D451584}" type="pres">
      <dgm:prSet presAssocID="{924D2D07-6EDB-473B-A455-D24DABEEA902}" presName="rootComposite" presStyleCnt="0"/>
      <dgm:spPr/>
    </dgm:pt>
    <dgm:pt modelId="{465D55F9-346F-42FF-ABCC-14993FBB2E3F}" type="pres">
      <dgm:prSet presAssocID="{924D2D07-6EDB-473B-A455-D24DABEEA902}" presName="rootText" presStyleLbl="node2" presStyleIdx="1" presStyleCnt="3">
        <dgm:presLayoutVars>
          <dgm:chPref val="3"/>
        </dgm:presLayoutVars>
      </dgm:prSet>
      <dgm:spPr/>
    </dgm:pt>
    <dgm:pt modelId="{3C435C28-271B-4A93-94EB-323CE73F9BA4}" type="pres">
      <dgm:prSet presAssocID="{924D2D07-6EDB-473B-A455-D24DABEEA902}" presName="rootConnector" presStyleLbl="node2" presStyleIdx="1" presStyleCnt="3"/>
      <dgm:spPr/>
    </dgm:pt>
    <dgm:pt modelId="{9DEBBA19-9F88-477A-B8AE-AA035044D01D}" type="pres">
      <dgm:prSet presAssocID="{924D2D07-6EDB-473B-A455-D24DABEEA902}" presName="hierChild4" presStyleCnt="0"/>
      <dgm:spPr/>
    </dgm:pt>
    <dgm:pt modelId="{9F6A1BEA-7F4E-4CC4-A859-ED7A65C23D72}" type="pres">
      <dgm:prSet presAssocID="{924D2D07-6EDB-473B-A455-D24DABEEA902}" presName="hierChild5" presStyleCnt="0"/>
      <dgm:spPr/>
    </dgm:pt>
    <dgm:pt modelId="{37E6BD36-323A-4EE7-A6B6-9DB5FA89A989}" type="pres">
      <dgm:prSet presAssocID="{213503E8-E288-4B92-AF3E-A770CDCF95E9}" presName="Name37" presStyleLbl="parChTrans1D2" presStyleIdx="2" presStyleCnt="4"/>
      <dgm:spPr/>
    </dgm:pt>
    <dgm:pt modelId="{C6FF3D91-FAB2-4BA4-ACED-AB0CC2A2EE69}" type="pres">
      <dgm:prSet presAssocID="{3064729B-21FD-4F05-9C2B-E0A2C821B3E1}" presName="hierRoot2" presStyleCnt="0">
        <dgm:presLayoutVars>
          <dgm:hierBranch val="init"/>
        </dgm:presLayoutVars>
      </dgm:prSet>
      <dgm:spPr/>
    </dgm:pt>
    <dgm:pt modelId="{2AF4A59E-026F-40F2-836D-0F91621CC5DA}" type="pres">
      <dgm:prSet presAssocID="{3064729B-21FD-4F05-9C2B-E0A2C821B3E1}" presName="rootComposite" presStyleCnt="0"/>
      <dgm:spPr/>
    </dgm:pt>
    <dgm:pt modelId="{A3911237-7122-458E-8308-7D19AD3FE300}" type="pres">
      <dgm:prSet presAssocID="{3064729B-21FD-4F05-9C2B-E0A2C821B3E1}" presName="rootText" presStyleLbl="node2" presStyleIdx="2" presStyleCnt="3">
        <dgm:presLayoutVars>
          <dgm:chPref val="3"/>
        </dgm:presLayoutVars>
      </dgm:prSet>
      <dgm:spPr/>
    </dgm:pt>
    <dgm:pt modelId="{1748D2F9-F448-4D33-BF33-8EC196B807C6}" type="pres">
      <dgm:prSet presAssocID="{3064729B-21FD-4F05-9C2B-E0A2C821B3E1}" presName="rootConnector" presStyleLbl="node2" presStyleIdx="2" presStyleCnt="3"/>
      <dgm:spPr/>
    </dgm:pt>
    <dgm:pt modelId="{05C6426B-C149-473A-AD78-C17C951F6361}" type="pres">
      <dgm:prSet presAssocID="{3064729B-21FD-4F05-9C2B-E0A2C821B3E1}" presName="hierChild4" presStyleCnt="0"/>
      <dgm:spPr/>
    </dgm:pt>
    <dgm:pt modelId="{7DEEB8E9-F355-4808-9D40-752A74FA1B96}" type="pres">
      <dgm:prSet presAssocID="{3064729B-21FD-4F05-9C2B-E0A2C821B3E1}" presName="hierChild5" presStyleCnt="0"/>
      <dgm:spPr/>
    </dgm:pt>
    <dgm:pt modelId="{54B14963-0670-4948-B51A-F0F7C8B299F8}" type="pres">
      <dgm:prSet presAssocID="{6B397DAA-9803-428C-B7A0-E94126D8A50C}" presName="hierChild3" presStyleCnt="0"/>
      <dgm:spPr/>
    </dgm:pt>
    <dgm:pt modelId="{08DC3543-23A5-4E82-9927-E689D38EE392}" type="pres">
      <dgm:prSet presAssocID="{DAEC4FAE-AAF9-4845-AFF7-487EC77AF23C}" presName="Name111" presStyleLbl="parChTrans1D2" presStyleIdx="3" presStyleCnt="4"/>
      <dgm:spPr/>
    </dgm:pt>
    <dgm:pt modelId="{D1E8FCF0-31AB-47C8-81C5-A87DD28E093F}" type="pres">
      <dgm:prSet presAssocID="{8233F742-A62B-4CA0-A316-37DADBF81537}" presName="hierRoot3" presStyleCnt="0">
        <dgm:presLayoutVars>
          <dgm:hierBranch val="init"/>
        </dgm:presLayoutVars>
      </dgm:prSet>
      <dgm:spPr/>
    </dgm:pt>
    <dgm:pt modelId="{3384B7D1-4BA3-43FE-9FB8-1C79A37DB165}" type="pres">
      <dgm:prSet presAssocID="{8233F742-A62B-4CA0-A316-37DADBF81537}" presName="rootComposite3" presStyleCnt="0"/>
      <dgm:spPr/>
    </dgm:pt>
    <dgm:pt modelId="{3A0FD39B-5CD9-43F3-A657-8973998CD9AB}" type="pres">
      <dgm:prSet presAssocID="{8233F742-A62B-4CA0-A316-37DADBF81537}" presName="rootText3" presStyleLbl="asst1" presStyleIdx="0" presStyleCnt="1">
        <dgm:presLayoutVars>
          <dgm:chPref val="3"/>
        </dgm:presLayoutVars>
      </dgm:prSet>
      <dgm:spPr/>
    </dgm:pt>
    <dgm:pt modelId="{678E1616-521F-4BCE-8936-159E3F2B6EF8}" type="pres">
      <dgm:prSet presAssocID="{8233F742-A62B-4CA0-A316-37DADBF81537}" presName="rootConnector3" presStyleLbl="asst1" presStyleIdx="0" presStyleCnt="1"/>
      <dgm:spPr/>
    </dgm:pt>
    <dgm:pt modelId="{DA92CF0C-7707-4359-B31E-5D43EB591B42}" type="pres">
      <dgm:prSet presAssocID="{8233F742-A62B-4CA0-A316-37DADBF81537}" presName="hierChild6" presStyleCnt="0"/>
      <dgm:spPr/>
    </dgm:pt>
    <dgm:pt modelId="{A0D91D0F-D616-4A80-B8B4-D4B90E4F44DB}" type="pres">
      <dgm:prSet presAssocID="{8233F742-A62B-4CA0-A316-37DADBF81537}" presName="hierChild7" presStyleCnt="0"/>
      <dgm:spPr/>
    </dgm:pt>
  </dgm:ptLst>
  <dgm:cxnLst>
    <dgm:cxn modelId="{2CEA320C-63C0-4603-BDAA-737C81416610}" type="presOf" srcId="{FFAB2B50-9B9A-4CDA-ACCD-FE2132BFDA84}" destId="{A23D024D-06FA-4806-A929-64C3BF43F016}" srcOrd="0" destOrd="0" presId="urn:microsoft.com/office/officeart/2005/8/layout/orgChart1"/>
    <dgm:cxn modelId="{22DC3B1A-8F16-454E-BE04-E0C8D39953F8}" type="presOf" srcId="{3E23C272-536A-40C8-A274-2EAF700D46E6}" destId="{D89939EF-2AA1-4214-8E0D-6B61B62451FB}" srcOrd="0" destOrd="0" presId="urn:microsoft.com/office/officeart/2005/8/layout/orgChart1"/>
    <dgm:cxn modelId="{F449B928-5801-40FD-ABB8-BAA7C30D2E46}" type="presOf" srcId="{F4D37398-AB2A-4CA8-B876-1F5FA836C353}" destId="{82DF74FB-E0C1-4E9F-9B19-5F560993C7C0}" srcOrd="1" destOrd="0" presId="urn:microsoft.com/office/officeart/2005/8/layout/orgChart1"/>
    <dgm:cxn modelId="{1B572139-C22B-4161-A29A-752B9E029FF9}" type="presOf" srcId="{A9C5C1E0-20E6-4687-97D6-75C17424B584}" destId="{569435C4-DC0A-4104-AB8C-23749FCF526B}" srcOrd="0" destOrd="0" presId="urn:microsoft.com/office/officeart/2005/8/layout/orgChart1"/>
    <dgm:cxn modelId="{C6671B3C-1AB1-4F93-9EA8-22F5C9EA4DB1}" srcId="{6B397DAA-9803-428C-B7A0-E94126D8A50C}" destId="{F4D37398-AB2A-4CA8-B876-1F5FA836C353}" srcOrd="1" destOrd="0" parTransId="{70C9D21A-509A-42DA-9E99-CEE570CB65EC}" sibTransId="{E11493AC-D090-4A1A-AF2D-7F027B425273}"/>
    <dgm:cxn modelId="{1617FA61-DF0A-40D3-8C62-89C05A2CB18D}" type="presOf" srcId="{F4D37398-AB2A-4CA8-B876-1F5FA836C353}" destId="{3EF7BB38-39FE-4BE5-A15A-3E732F32C81A}" srcOrd="0" destOrd="0" presId="urn:microsoft.com/office/officeart/2005/8/layout/orgChart1"/>
    <dgm:cxn modelId="{D9BE324F-7016-45FF-893C-9F72466D1536}" srcId="{6B397DAA-9803-428C-B7A0-E94126D8A50C}" destId="{3064729B-21FD-4F05-9C2B-E0A2C821B3E1}" srcOrd="3" destOrd="0" parTransId="{213503E8-E288-4B92-AF3E-A770CDCF95E9}" sibTransId="{9346C847-B681-4469-8551-4A509C7C33D0}"/>
    <dgm:cxn modelId="{72F7A24F-4F4B-4F3E-AB31-CC4290DA975E}" srcId="{6B397DAA-9803-428C-B7A0-E94126D8A50C}" destId="{8233F742-A62B-4CA0-A316-37DADBF81537}" srcOrd="0" destOrd="0" parTransId="{DAEC4FAE-AAF9-4845-AFF7-487EC77AF23C}" sibTransId="{ED36DFA3-3D3D-41C1-84FE-B0A437BEE9E1}"/>
    <dgm:cxn modelId="{7118E06F-AB62-461F-BB5C-68D485AA9C2C}" type="presOf" srcId="{8233F742-A62B-4CA0-A316-37DADBF81537}" destId="{3A0FD39B-5CD9-43F3-A657-8973998CD9AB}" srcOrd="0" destOrd="0" presId="urn:microsoft.com/office/officeart/2005/8/layout/orgChart1"/>
    <dgm:cxn modelId="{18BA647B-AAC4-4639-A60B-374860DA0D7F}" type="presOf" srcId="{3064729B-21FD-4F05-9C2B-E0A2C821B3E1}" destId="{1748D2F9-F448-4D33-BF33-8EC196B807C6}" srcOrd="1" destOrd="0" presId="urn:microsoft.com/office/officeart/2005/8/layout/orgChart1"/>
    <dgm:cxn modelId="{6D36A77E-72D8-40F1-9A5C-CDB88A951406}" type="presOf" srcId="{6B397DAA-9803-428C-B7A0-E94126D8A50C}" destId="{67C92133-1892-4EDD-A419-170EBA232FE2}" srcOrd="0" destOrd="0" presId="urn:microsoft.com/office/officeart/2005/8/layout/orgChart1"/>
    <dgm:cxn modelId="{CE1C3B84-DF0D-40A2-8A9A-12A529FB7397}" srcId="{3E23C272-536A-40C8-A274-2EAF700D46E6}" destId="{6B397DAA-9803-428C-B7A0-E94126D8A50C}" srcOrd="0" destOrd="0" parTransId="{5C68CE91-EA42-4ED4-8CBC-8FB66108D4F2}" sibTransId="{BB000C4A-7668-406A-841D-74EE9D3BC1BE}"/>
    <dgm:cxn modelId="{640BC187-3C74-4E8A-8722-38E8FB34011B}" type="presOf" srcId="{BF95C268-67A2-4D39-92AA-8353E7790560}" destId="{7F090131-0A42-43AA-98AE-14206F0E6457}" srcOrd="1" destOrd="0" presId="urn:microsoft.com/office/officeart/2005/8/layout/orgChart1"/>
    <dgm:cxn modelId="{50CB6592-6EE0-4DED-8CDE-67A47AF0F69F}" type="presOf" srcId="{924D2D07-6EDB-473B-A455-D24DABEEA902}" destId="{465D55F9-346F-42FF-ABCC-14993FBB2E3F}" srcOrd="0" destOrd="0" presId="urn:microsoft.com/office/officeart/2005/8/layout/orgChart1"/>
    <dgm:cxn modelId="{9A17F69B-96D4-4F47-BA01-D9F4D7DD426A}" type="presOf" srcId="{8233F742-A62B-4CA0-A316-37DADBF81537}" destId="{678E1616-521F-4BCE-8936-159E3F2B6EF8}" srcOrd="1" destOrd="0" presId="urn:microsoft.com/office/officeart/2005/8/layout/orgChart1"/>
    <dgm:cxn modelId="{8D05419D-A2B8-4E39-AECC-A6DB1C7B6342}" type="presOf" srcId="{70C9D21A-509A-42DA-9E99-CEE570CB65EC}" destId="{99D47B61-352A-4F21-AEF7-10F9588DD83F}" srcOrd="0" destOrd="0" presId="urn:microsoft.com/office/officeart/2005/8/layout/orgChart1"/>
    <dgm:cxn modelId="{7B05EFA7-556A-4CA1-8F64-2BF2356EE485}" type="presOf" srcId="{DAEC4FAE-AAF9-4845-AFF7-487EC77AF23C}" destId="{08DC3543-23A5-4E82-9927-E689D38EE392}" srcOrd="0" destOrd="0" presId="urn:microsoft.com/office/officeart/2005/8/layout/orgChart1"/>
    <dgm:cxn modelId="{D10F88BF-67CD-4588-98AA-1D1EC2589ACE}" type="presOf" srcId="{924D2D07-6EDB-473B-A455-D24DABEEA902}" destId="{3C435C28-271B-4A93-94EB-323CE73F9BA4}" srcOrd="1" destOrd="0" presId="urn:microsoft.com/office/officeart/2005/8/layout/orgChart1"/>
    <dgm:cxn modelId="{65E0B5C2-8648-41F7-96C9-DDECE88B09A6}" type="presOf" srcId="{BF95C268-67A2-4D39-92AA-8353E7790560}" destId="{232AFC3F-EEB3-4E48-B036-78454BD8DF86}" srcOrd="0" destOrd="0" presId="urn:microsoft.com/office/officeart/2005/8/layout/orgChart1"/>
    <dgm:cxn modelId="{022AF0C3-1701-42B5-BC6A-0D9472116397}" srcId="{F4D37398-AB2A-4CA8-B876-1F5FA836C353}" destId="{BF95C268-67A2-4D39-92AA-8353E7790560}" srcOrd="0" destOrd="0" parTransId="{A9C5C1E0-20E6-4687-97D6-75C17424B584}" sibTransId="{503B0D5E-3A8D-438F-8079-5B748F5A7081}"/>
    <dgm:cxn modelId="{464521D2-2738-4D02-BFA2-5EFAB7AE315C}" srcId="{6B397DAA-9803-428C-B7A0-E94126D8A50C}" destId="{924D2D07-6EDB-473B-A455-D24DABEEA902}" srcOrd="2" destOrd="0" parTransId="{FFAB2B50-9B9A-4CDA-ACCD-FE2132BFDA84}" sibTransId="{099A8119-CC7F-448D-BEA3-6A42CE4A1C10}"/>
    <dgm:cxn modelId="{E56677D2-F07A-4A7F-89E2-48380A5B8A9C}" type="presOf" srcId="{213503E8-E288-4B92-AF3E-A770CDCF95E9}" destId="{37E6BD36-323A-4EE7-A6B6-9DB5FA89A989}" srcOrd="0" destOrd="0" presId="urn:microsoft.com/office/officeart/2005/8/layout/orgChart1"/>
    <dgm:cxn modelId="{7D51ACDE-D6D2-43E9-A5D4-10C280E5B33E}" type="presOf" srcId="{3064729B-21FD-4F05-9C2B-E0A2C821B3E1}" destId="{A3911237-7122-458E-8308-7D19AD3FE300}" srcOrd="0" destOrd="0" presId="urn:microsoft.com/office/officeart/2005/8/layout/orgChart1"/>
    <dgm:cxn modelId="{B2EB67E7-C44E-4DDF-BB2F-527DBF6A165C}" type="presOf" srcId="{6B397DAA-9803-428C-B7A0-E94126D8A50C}" destId="{1AF04077-7A84-4E4C-B277-8C8400852127}" srcOrd="1" destOrd="0" presId="urn:microsoft.com/office/officeart/2005/8/layout/orgChart1"/>
    <dgm:cxn modelId="{854D8461-08DD-4A4B-BFCF-39481558A9E8}" type="presParOf" srcId="{D89939EF-2AA1-4214-8E0D-6B61B62451FB}" destId="{ACC8A739-72C8-44A3-B12C-30346BACDF2E}" srcOrd="0" destOrd="0" presId="urn:microsoft.com/office/officeart/2005/8/layout/orgChart1"/>
    <dgm:cxn modelId="{3C90AC1F-4544-42C5-B0F7-10CAA376E03E}" type="presParOf" srcId="{ACC8A739-72C8-44A3-B12C-30346BACDF2E}" destId="{058329AA-4FB9-430F-8C31-272FA673EE54}" srcOrd="0" destOrd="0" presId="urn:microsoft.com/office/officeart/2005/8/layout/orgChart1"/>
    <dgm:cxn modelId="{C1A92D4A-A539-4A44-B45C-75091D80676F}" type="presParOf" srcId="{058329AA-4FB9-430F-8C31-272FA673EE54}" destId="{67C92133-1892-4EDD-A419-170EBA232FE2}" srcOrd="0" destOrd="0" presId="urn:microsoft.com/office/officeart/2005/8/layout/orgChart1"/>
    <dgm:cxn modelId="{DD922661-9F0C-4762-8ACD-87B3E7C37D42}" type="presParOf" srcId="{058329AA-4FB9-430F-8C31-272FA673EE54}" destId="{1AF04077-7A84-4E4C-B277-8C8400852127}" srcOrd="1" destOrd="0" presId="urn:microsoft.com/office/officeart/2005/8/layout/orgChart1"/>
    <dgm:cxn modelId="{B0692802-54E9-44BA-BDFE-320D6E60DE3E}" type="presParOf" srcId="{ACC8A739-72C8-44A3-B12C-30346BACDF2E}" destId="{4C815533-BB9F-4155-A8D2-A2898C85D3DC}" srcOrd="1" destOrd="0" presId="urn:microsoft.com/office/officeart/2005/8/layout/orgChart1"/>
    <dgm:cxn modelId="{7BDEFA98-FB41-466B-B328-A9C06126C3D3}" type="presParOf" srcId="{4C815533-BB9F-4155-A8D2-A2898C85D3DC}" destId="{99D47B61-352A-4F21-AEF7-10F9588DD83F}" srcOrd="0" destOrd="0" presId="urn:microsoft.com/office/officeart/2005/8/layout/orgChart1"/>
    <dgm:cxn modelId="{65EBA1FA-F800-4D19-9DC1-BA15130E6A77}" type="presParOf" srcId="{4C815533-BB9F-4155-A8D2-A2898C85D3DC}" destId="{1B14040C-1586-4B12-A487-D5E4524AE1D9}" srcOrd="1" destOrd="0" presId="urn:microsoft.com/office/officeart/2005/8/layout/orgChart1"/>
    <dgm:cxn modelId="{0C5BB1A0-06F0-47B3-A070-E5F80878CE3D}" type="presParOf" srcId="{1B14040C-1586-4B12-A487-D5E4524AE1D9}" destId="{3D3F4270-B9B7-4CC3-B6D3-619C8CF8E6B5}" srcOrd="0" destOrd="0" presId="urn:microsoft.com/office/officeart/2005/8/layout/orgChart1"/>
    <dgm:cxn modelId="{C51B3A07-B24C-47EE-B8AF-729A2BF9561A}" type="presParOf" srcId="{3D3F4270-B9B7-4CC3-B6D3-619C8CF8E6B5}" destId="{3EF7BB38-39FE-4BE5-A15A-3E732F32C81A}" srcOrd="0" destOrd="0" presId="urn:microsoft.com/office/officeart/2005/8/layout/orgChart1"/>
    <dgm:cxn modelId="{19FFFE2C-483A-4D8E-829D-4548313A4FF2}" type="presParOf" srcId="{3D3F4270-B9B7-4CC3-B6D3-619C8CF8E6B5}" destId="{82DF74FB-E0C1-4E9F-9B19-5F560993C7C0}" srcOrd="1" destOrd="0" presId="urn:microsoft.com/office/officeart/2005/8/layout/orgChart1"/>
    <dgm:cxn modelId="{4088D62F-D90B-4ECC-9EF4-4ABB7EA16E02}" type="presParOf" srcId="{1B14040C-1586-4B12-A487-D5E4524AE1D9}" destId="{8C70D402-BC2B-45AE-80C0-D516A587E857}" srcOrd="1" destOrd="0" presId="urn:microsoft.com/office/officeart/2005/8/layout/orgChart1"/>
    <dgm:cxn modelId="{C4A2F88F-0959-4B19-A3A2-F25BEFB41316}" type="presParOf" srcId="{8C70D402-BC2B-45AE-80C0-D516A587E857}" destId="{569435C4-DC0A-4104-AB8C-23749FCF526B}" srcOrd="0" destOrd="0" presId="urn:microsoft.com/office/officeart/2005/8/layout/orgChart1"/>
    <dgm:cxn modelId="{0E951AF1-3D27-49B0-9543-665EAB8411A0}" type="presParOf" srcId="{8C70D402-BC2B-45AE-80C0-D516A587E857}" destId="{C7D244A5-5633-4A6A-9AB3-A9D111DC8320}" srcOrd="1" destOrd="0" presId="urn:microsoft.com/office/officeart/2005/8/layout/orgChart1"/>
    <dgm:cxn modelId="{CEC59727-B18E-4F80-ADB2-06C38E322329}" type="presParOf" srcId="{C7D244A5-5633-4A6A-9AB3-A9D111DC8320}" destId="{59264EED-FC9B-496C-B231-845E3468FA7C}" srcOrd="0" destOrd="0" presId="urn:microsoft.com/office/officeart/2005/8/layout/orgChart1"/>
    <dgm:cxn modelId="{4B6675D7-E2DF-4705-9890-6019E5040216}" type="presParOf" srcId="{59264EED-FC9B-496C-B231-845E3468FA7C}" destId="{232AFC3F-EEB3-4E48-B036-78454BD8DF86}" srcOrd="0" destOrd="0" presId="urn:microsoft.com/office/officeart/2005/8/layout/orgChart1"/>
    <dgm:cxn modelId="{DF71CB23-9450-4BCC-95F4-F338F55FC9BD}" type="presParOf" srcId="{59264EED-FC9B-496C-B231-845E3468FA7C}" destId="{7F090131-0A42-43AA-98AE-14206F0E6457}" srcOrd="1" destOrd="0" presId="urn:microsoft.com/office/officeart/2005/8/layout/orgChart1"/>
    <dgm:cxn modelId="{3A4D7EE8-897B-4108-8CF0-A31B88D19FC3}" type="presParOf" srcId="{C7D244A5-5633-4A6A-9AB3-A9D111DC8320}" destId="{6DC45A48-C9E7-4F84-B9C7-E6515139418E}" srcOrd="1" destOrd="0" presId="urn:microsoft.com/office/officeart/2005/8/layout/orgChart1"/>
    <dgm:cxn modelId="{3AFDCD8C-97FE-43C4-BDD8-EC2D3FC02D45}" type="presParOf" srcId="{C7D244A5-5633-4A6A-9AB3-A9D111DC8320}" destId="{C47DF4A8-313B-48EA-9EE6-7C517B3DA9AB}" srcOrd="2" destOrd="0" presId="urn:microsoft.com/office/officeart/2005/8/layout/orgChart1"/>
    <dgm:cxn modelId="{7C49DDA6-01FC-4F03-A49A-FF94632B8883}" type="presParOf" srcId="{1B14040C-1586-4B12-A487-D5E4524AE1D9}" destId="{FC9B71A6-B5D3-4528-A26A-7297E27C7379}" srcOrd="2" destOrd="0" presId="urn:microsoft.com/office/officeart/2005/8/layout/orgChart1"/>
    <dgm:cxn modelId="{80A3F6EB-C93E-4AB1-A162-775ED2689653}" type="presParOf" srcId="{4C815533-BB9F-4155-A8D2-A2898C85D3DC}" destId="{A23D024D-06FA-4806-A929-64C3BF43F016}" srcOrd="2" destOrd="0" presId="urn:microsoft.com/office/officeart/2005/8/layout/orgChart1"/>
    <dgm:cxn modelId="{D932ACED-D31E-4A3F-B271-D6C9DE7A7E38}" type="presParOf" srcId="{4C815533-BB9F-4155-A8D2-A2898C85D3DC}" destId="{FF0D8B32-9603-4BDD-9E8A-52D12CBBF9B2}" srcOrd="3" destOrd="0" presId="urn:microsoft.com/office/officeart/2005/8/layout/orgChart1"/>
    <dgm:cxn modelId="{E11402C0-E09E-40E0-8029-E283089B21B6}" type="presParOf" srcId="{FF0D8B32-9603-4BDD-9E8A-52D12CBBF9B2}" destId="{C5C37ADF-B097-4339-A9D9-45E48D451584}" srcOrd="0" destOrd="0" presId="urn:microsoft.com/office/officeart/2005/8/layout/orgChart1"/>
    <dgm:cxn modelId="{5FAD43C9-7497-4692-8A31-53975F843304}" type="presParOf" srcId="{C5C37ADF-B097-4339-A9D9-45E48D451584}" destId="{465D55F9-346F-42FF-ABCC-14993FBB2E3F}" srcOrd="0" destOrd="0" presId="urn:microsoft.com/office/officeart/2005/8/layout/orgChart1"/>
    <dgm:cxn modelId="{20C0D58C-0590-4622-BF6D-3C3A386C8174}" type="presParOf" srcId="{C5C37ADF-B097-4339-A9D9-45E48D451584}" destId="{3C435C28-271B-4A93-94EB-323CE73F9BA4}" srcOrd="1" destOrd="0" presId="urn:microsoft.com/office/officeart/2005/8/layout/orgChart1"/>
    <dgm:cxn modelId="{A0E7BA4E-A5B0-4A72-97B4-1542D05D42FD}" type="presParOf" srcId="{FF0D8B32-9603-4BDD-9E8A-52D12CBBF9B2}" destId="{9DEBBA19-9F88-477A-B8AE-AA035044D01D}" srcOrd="1" destOrd="0" presId="urn:microsoft.com/office/officeart/2005/8/layout/orgChart1"/>
    <dgm:cxn modelId="{778DCB6C-20CB-4A2C-86E5-E35B13DC7BE9}" type="presParOf" srcId="{FF0D8B32-9603-4BDD-9E8A-52D12CBBF9B2}" destId="{9F6A1BEA-7F4E-4CC4-A859-ED7A65C23D72}" srcOrd="2" destOrd="0" presId="urn:microsoft.com/office/officeart/2005/8/layout/orgChart1"/>
    <dgm:cxn modelId="{D9066CEF-9888-4EB6-B5F8-93213AB44BF2}" type="presParOf" srcId="{4C815533-BB9F-4155-A8D2-A2898C85D3DC}" destId="{37E6BD36-323A-4EE7-A6B6-9DB5FA89A989}" srcOrd="4" destOrd="0" presId="urn:microsoft.com/office/officeart/2005/8/layout/orgChart1"/>
    <dgm:cxn modelId="{8C6C44EF-9DB4-4590-93E2-7A501FA652E4}" type="presParOf" srcId="{4C815533-BB9F-4155-A8D2-A2898C85D3DC}" destId="{C6FF3D91-FAB2-4BA4-ACED-AB0CC2A2EE69}" srcOrd="5" destOrd="0" presId="urn:microsoft.com/office/officeart/2005/8/layout/orgChart1"/>
    <dgm:cxn modelId="{FDDCDF3F-71AA-45BB-B9DD-AF8BE0B977FE}" type="presParOf" srcId="{C6FF3D91-FAB2-4BA4-ACED-AB0CC2A2EE69}" destId="{2AF4A59E-026F-40F2-836D-0F91621CC5DA}" srcOrd="0" destOrd="0" presId="urn:microsoft.com/office/officeart/2005/8/layout/orgChart1"/>
    <dgm:cxn modelId="{743DF305-64CA-4070-991E-CF960FD387B7}" type="presParOf" srcId="{2AF4A59E-026F-40F2-836D-0F91621CC5DA}" destId="{A3911237-7122-458E-8308-7D19AD3FE300}" srcOrd="0" destOrd="0" presId="urn:microsoft.com/office/officeart/2005/8/layout/orgChart1"/>
    <dgm:cxn modelId="{8C7625B3-A53E-4347-BC4A-05EE40D29464}" type="presParOf" srcId="{2AF4A59E-026F-40F2-836D-0F91621CC5DA}" destId="{1748D2F9-F448-4D33-BF33-8EC196B807C6}" srcOrd="1" destOrd="0" presId="urn:microsoft.com/office/officeart/2005/8/layout/orgChart1"/>
    <dgm:cxn modelId="{54441D42-C73B-4A7D-B018-A6F36B86B95B}" type="presParOf" srcId="{C6FF3D91-FAB2-4BA4-ACED-AB0CC2A2EE69}" destId="{05C6426B-C149-473A-AD78-C17C951F6361}" srcOrd="1" destOrd="0" presId="urn:microsoft.com/office/officeart/2005/8/layout/orgChart1"/>
    <dgm:cxn modelId="{6A4D798E-ED43-4B2C-9432-9313199DE823}" type="presParOf" srcId="{C6FF3D91-FAB2-4BA4-ACED-AB0CC2A2EE69}" destId="{7DEEB8E9-F355-4808-9D40-752A74FA1B96}" srcOrd="2" destOrd="0" presId="urn:microsoft.com/office/officeart/2005/8/layout/orgChart1"/>
    <dgm:cxn modelId="{16C881D3-425B-4BF3-B42C-5C240DFA9667}" type="presParOf" srcId="{ACC8A739-72C8-44A3-B12C-30346BACDF2E}" destId="{54B14963-0670-4948-B51A-F0F7C8B299F8}" srcOrd="2" destOrd="0" presId="urn:microsoft.com/office/officeart/2005/8/layout/orgChart1"/>
    <dgm:cxn modelId="{0C052C31-385E-4A32-8B2D-EF9DCB9B9474}" type="presParOf" srcId="{54B14963-0670-4948-B51A-F0F7C8B299F8}" destId="{08DC3543-23A5-4E82-9927-E689D38EE392}" srcOrd="0" destOrd="0" presId="urn:microsoft.com/office/officeart/2005/8/layout/orgChart1"/>
    <dgm:cxn modelId="{1363F393-47ED-4B23-84B5-E718C1C38480}" type="presParOf" srcId="{54B14963-0670-4948-B51A-F0F7C8B299F8}" destId="{D1E8FCF0-31AB-47C8-81C5-A87DD28E093F}" srcOrd="1" destOrd="0" presId="urn:microsoft.com/office/officeart/2005/8/layout/orgChart1"/>
    <dgm:cxn modelId="{01A98178-DED9-4604-BA67-E3C3A8902539}" type="presParOf" srcId="{D1E8FCF0-31AB-47C8-81C5-A87DD28E093F}" destId="{3384B7D1-4BA3-43FE-9FB8-1C79A37DB165}" srcOrd="0" destOrd="0" presId="urn:microsoft.com/office/officeart/2005/8/layout/orgChart1"/>
    <dgm:cxn modelId="{EB84C1FE-0FCB-4D79-95D5-3294C961658A}" type="presParOf" srcId="{3384B7D1-4BA3-43FE-9FB8-1C79A37DB165}" destId="{3A0FD39B-5CD9-43F3-A657-8973998CD9AB}" srcOrd="0" destOrd="0" presId="urn:microsoft.com/office/officeart/2005/8/layout/orgChart1"/>
    <dgm:cxn modelId="{AA0D862B-17DA-4C92-9A8E-41761C14AB04}" type="presParOf" srcId="{3384B7D1-4BA3-43FE-9FB8-1C79A37DB165}" destId="{678E1616-521F-4BCE-8936-159E3F2B6EF8}" srcOrd="1" destOrd="0" presId="urn:microsoft.com/office/officeart/2005/8/layout/orgChart1"/>
    <dgm:cxn modelId="{42F6C479-7F9B-4FBF-8D91-B23869F91B3D}" type="presParOf" srcId="{D1E8FCF0-31AB-47C8-81C5-A87DD28E093F}" destId="{DA92CF0C-7707-4359-B31E-5D43EB591B42}" srcOrd="1" destOrd="0" presId="urn:microsoft.com/office/officeart/2005/8/layout/orgChart1"/>
    <dgm:cxn modelId="{50ADB71E-1B62-41D8-8B8D-24B1DC27C6C2}" type="presParOf" srcId="{D1E8FCF0-31AB-47C8-81C5-A87DD28E093F}" destId="{A0D91D0F-D616-4A80-B8B4-D4B90E4F44D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23C272-536A-40C8-A274-2EAF700D46E6}"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s-ES"/>
        </a:p>
      </dgm:t>
    </dgm:pt>
    <dgm:pt modelId="{6B397DAA-9803-428C-B7A0-E94126D8A50C}">
      <dgm:prSet phldrT="[Texto]" custT="1"/>
      <dgm:spPr>
        <a:solidFill>
          <a:schemeClr val="accent2"/>
        </a:solidFill>
      </dgm:spPr>
      <dgm:t>
        <a:bodyPr/>
        <a:lstStyle/>
        <a:p>
          <a:r>
            <a:rPr lang="es-ES" sz="1600" i="0" dirty="0"/>
            <a:t>Global “</a:t>
          </a:r>
          <a:r>
            <a:rPr lang="es-ES" sz="1600" i="0" dirty="0" err="1"/>
            <a:t>aims</a:t>
          </a:r>
          <a:r>
            <a:rPr lang="es-ES" sz="1600" i="0" dirty="0"/>
            <a:t>”</a:t>
          </a:r>
        </a:p>
      </dgm:t>
    </dgm:pt>
    <dgm:pt modelId="{5C68CE91-EA42-4ED4-8CBC-8FB66108D4F2}" type="parTrans" cxnId="{CE1C3B84-DF0D-40A2-8A9A-12A529FB7397}">
      <dgm:prSet/>
      <dgm:spPr/>
      <dgm:t>
        <a:bodyPr/>
        <a:lstStyle/>
        <a:p>
          <a:endParaRPr lang="es-ES" sz="1600" i="0"/>
        </a:p>
      </dgm:t>
    </dgm:pt>
    <dgm:pt modelId="{BB000C4A-7668-406A-841D-74EE9D3BC1BE}" type="sibTrans" cxnId="{CE1C3B84-DF0D-40A2-8A9A-12A529FB7397}">
      <dgm:prSet/>
      <dgm:spPr/>
      <dgm:t>
        <a:bodyPr/>
        <a:lstStyle/>
        <a:p>
          <a:endParaRPr lang="es-ES" sz="1600" i="0"/>
        </a:p>
      </dgm:t>
    </dgm:pt>
    <dgm:pt modelId="{8233F742-A62B-4CA0-A316-37DADBF81537}" type="asst">
      <dgm:prSet phldrT="[Texto]" custT="1"/>
      <dgm:spPr>
        <a:solidFill>
          <a:srgbClr val="1F6404"/>
        </a:solidFill>
      </dgm:spPr>
      <dgm:t>
        <a:bodyPr/>
        <a:lstStyle/>
        <a:p>
          <a:r>
            <a:rPr lang="es-ES" sz="1600" i="0" dirty="0"/>
            <a:t>Global </a:t>
          </a:r>
        </a:p>
        <a:p>
          <a:r>
            <a:rPr lang="es-ES" sz="1600" i="0" dirty="0" err="1"/>
            <a:t>Stocktake</a:t>
          </a:r>
          <a:endParaRPr lang="es-ES" sz="1600" i="0" dirty="0"/>
        </a:p>
      </dgm:t>
    </dgm:pt>
    <dgm:pt modelId="{DAEC4FAE-AAF9-4845-AFF7-487EC77AF23C}" type="parTrans" cxnId="{72F7A24F-4F4B-4F3E-AB31-CC4290DA975E}">
      <dgm:prSet/>
      <dgm:spPr/>
      <dgm:t>
        <a:bodyPr/>
        <a:lstStyle/>
        <a:p>
          <a:endParaRPr lang="es-ES" sz="1600" i="0"/>
        </a:p>
      </dgm:t>
    </dgm:pt>
    <dgm:pt modelId="{ED36DFA3-3D3D-41C1-84FE-B0A437BEE9E1}" type="sibTrans" cxnId="{72F7A24F-4F4B-4F3E-AB31-CC4290DA975E}">
      <dgm:prSet/>
      <dgm:spPr/>
      <dgm:t>
        <a:bodyPr/>
        <a:lstStyle/>
        <a:p>
          <a:endParaRPr lang="es-ES" sz="1600" i="0"/>
        </a:p>
      </dgm:t>
    </dgm:pt>
    <dgm:pt modelId="{F4D37398-AB2A-4CA8-B876-1F5FA836C353}">
      <dgm:prSet phldrT="[Texto]" custT="1"/>
      <dgm:spPr>
        <a:solidFill>
          <a:schemeClr val="accent3"/>
        </a:solidFill>
      </dgm:spPr>
      <dgm:t>
        <a:bodyPr/>
        <a:lstStyle/>
        <a:p>
          <a:r>
            <a:rPr lang="es-ES" sz="1600" i="0" dirty="0" err="1"/>
            <a:t>Emissions</a:t>
          </a:r>
          <a:endParaRPr lang="es-ES" sz="1600" i="0" dirty="0"/>
        </a:p>
      </dgm:t>
    </dgm:pt>
    <dgm:pt modelId="{70C9D21A-509A-42DA-9E99-CEE570CB65EC}" type="parTrans" cxnId="{C6671B3C-1AB1-4F93-9EA8-22F5C9EA4DB1}">
      <dgm:prSet/>
      <dgm:spPr/>
      <dgm:t>
        <a:bodyPr/>
        <a:lstStyle/>
        <a:p>
          <a:endParaRPr lang="es-ES" sz="1600" i="0"/>
        </a:p>
      </dgm:t>
    </dgm:pt>
    <dgm:pt modelId="{E11493AC-D090-4A1A-AF2D-7F027B425273}" type="sibTrans" cxnId="{C6671B3C-1AB1-4F93-9EA8-22F5C9EA4DB1}">
      <dgm:prSet/>
      <dgm:spPr/>
      <dgm:t>
        <a:bodyPr/>
        <a:lstStyle/>
        <a:p>
          <a:endParaRPr lang="es-ES" sz="1600" i="0"/>
        </a:p>
      </dgm:t>
    </dgm:pt>
    <dgm:pt modelId="{924D2D07-6EDB-473B-A455-D24DABEEA902}">
      <dgm:prSet phldrT="[Texto]" custT="1"/>
      <dgm:spPr>
        <a:solidFill>
          <a:schemeClr val="accent3"/>
        </a:solidFill>
      </dgm:spPr>
      <dgm:t>
        <a:bodyPr/>
        <a:lstStyle/>
        <a:p>
          <a:r>
            <a:rPr lang="es-ES" sz="1600" i="0" dirty="0" err="1"/>
            <a:t>Finance</a:t>
          </a:r>
          <a:endParaRPr lang="es-ES" sz="1600" i="0" dirty="0"/>
        </a:p>
      </dgm:t>
    </dgm:pt>
    <dgm:pt modelId="{FFAB2B50-9B9A-4CDA-ACCD-FE2132BFDA84}" type="parTrans" cxnId="{464521D2-2738-4D02-BFA2-5EFAB7AE315C}">
      <dgm:prSet/>
      <dgm:spPr/>
      <dgm:t>
        <a:bodyPr/>
        <a:lstStyle/>
        <a:p>
          <a:endParaRPr lang="es-ES" sz="1600" i="0"/>
        </a:p>
      </dgm:t>
    </dgm:pt>
    <dgm:pt modelId="{099A8119-CC7F-448D-BEA3-6A42CE4A1C10}" type="sibTrans" cxnId="{464521D2-2738-4D02-BFA2-5EFAB7AE315C}">
      <dgm:prSet/>
      <dgm:spPr/>
      <dgm:t>
        <a:bodyPr/>
        <a:lstStyle/>
        <a:p>
          <a:endParaRPr lang="es-ES" sz="1600" i="0"/>
        </a:p>
      </dgm:t>
    </dgm:pt>
    <dgm:pt modelId="{3064729B-21FD-4F05-9C2B-E0A2C821B3E1}">
      <dgm:prSet phldrT="[Texto]" custT="1"/>
      <dgm:spPr>
        <a:solidFill>
          <a:schemeClr val="accent3"/>
        </a:solidFill>
      </dgm:spPr>
      <dgm:t>
        <a:bodyPr/>
        <a:lstStyle/>
        <a:p>
          <a:r>
            <a:rPr lang="es-ES" sz="1600" i="0" dirty="0" err="1"/>
            <a:t>Adaptation</a:t>
          </a:r>
          <a:endParaRPr lang="es-ES" sz="1600" i="0" dirty="0"/>
        </a:p>
      </dgm:t>
    </dgm:pt>
    <dgm:pt modelId="{213503E8-E288-4B92-AF3E-A770CDCF95E9}" type="parTrans" cxnId="{D9BE324F-7016-45FF-893C-9F72466D1536}">
      <dgm:prSet/>
      <dgm:spPr/>
      <dgm:t>
        <a:bodyPr/>
        <a:lstStyle/>
        <a:p>
          <a:endParaRPr lang="es-ES" sz="1600" i="0"/>
        </a:p>
      </dgm:t>
    </dgm:pt>
    <dgm:pt modelId="{9346C847-B681-4469-8551-4A509C7C33D0}" type="sibTrans" cxnId="{D9BE324F-7016-45FF-893C-9F72466D1536}">
      <dgm:prSet/>
      <dgm:spPr/>
      <dgm:t>
        <a:bodyPr/>
        <a:lstStyle/>
        <a:p>
          <a:endParaRPr lang="es-ES" sz="1600" i="0"/>
        </a:p>
      </dgm:t>
    </dgm:pt>
    <dgm:pt modelId="{BF95C268-67A2-4D39-92AA-8353E7790560}">
      <dgm:prSet custT="1"/>
      <dgm:spPr>
        <a:solidFill>
          <a:schemeClr val="accent3">
            <a:lumMod val="60000"/>
            <a:lumOff val="40000"/>
          </a:schemeClr>
        </a:solidFill>
      </dgm:spPr>
      <dgm:t>
        <a:bodyPr/>
        <a:lstStyle/>
        <a:p>
          <a:r>
            <a:rPr lang="es-ES" sz="1600" i="0" dirty="0" err="1">
              <a:solidFill>
                <a:schemeClr val="tx1"/>
              </a:solidFill>
              <a:latin typeface="Century Gothic" panose="020B0502020202020204" pitchFamily="34" charset="0"/>
            </a:rPr>
            <a:t>NDCs</a:t>
          </a:r>
          <a:endParaRPr lang="es-ES" sz="1600" i="0" dirty="0">
            <a:solidFill>
              <a:schemeClr val="tx1"/>
            </a:solidFill>
            <a:latin typeface="Century Gothic" panose="020B0502020202020204" pitchFamily="34" charset="0"/>
          </a:endParaRPr>
        </a:p>
      </dgm:t>
    </dgm:pt>
    <dgm:pt modelId="{A9C5C1E0-20E6-4687-97D6-75C17424B584}" type="parTrans" cxnId="{022AF0C3-1701-42B5-BC6A-0D9472116397}">
      <dgm:prSet/>
      <dgm:spPr>
        <a:solidFill>
          <a:schemeClr val="accent3"/>
        </a:solidFill>
        <a:ln>
          <a:solidFill>
            <a:schemeClr val="accent3"/>
          </a:solidFill>
        </a:ln>
      </dgm:spPr>
      <dgm:t>
        <a:bodyPr/>
        <a:lstStyle/>
        <a:p>
          <a:endParaRPr lang="es-ES" sz="1600" i="0"/>
        </a:p>
      </dgm:t>
    </dgm:pt>
    <dgm:pt modelId="{503B0D5E-3A8D-438F-8079-5B748F5A7081}" type="sibTrans" cxnId="{022AF0C3-1701-42B5-BC6A-0D9472116397}">
      <dgm:prSet/>
      <dgm:spPr/>
      <dgm:t>
        <a:bodyPr/>
        <a:lstStyle/>
        <a:p>
          <a:endParaRPr lang="es-ES" sz="1600" i="0"/>
        </a:p>
      </dgm:t>
    </dgm:pt>
    <dgm:pt modelId="{D89939EF-2AA1-4214-8E0D-6B61B62451FB}" type="pres">
      <dgm:prSet presAssocID="{3E23C272-536A-40C8-A274-2EAF700D46E6}" presName="hierChild1" presStyleCnt="0">
        <dgm:presLayoutVars>
          <dgm:orgChart val="1"/>
          <dgm:chPref val="1"/>
          <dgm:dir/>
          <dgm:animOne val="branch"/>
          <dgm:animLvl val="lvl"/>
          <dgm:resizeHandles/>
        </dgm:presLayoutVars>
      </dgm:prSet>
      <dgm:spPr/>
    </dgm:pt>
    <dgm:pt modelId="{ACC8A739-72C8-44A3-B12C-30346BACDF2E}" type="pres">
      <dgm:prSet presAssocID="{6B397DAA-9803-428C-B7A0-E94126D8A50C}" presName="hierRoot1" presStyleCnt="0">
        <dgm:presLayoutVars>
          <dgm:hierBranch val="init"/>
        </dgm:presLayoutVars>
      </dgm:prSet>
      <dgm:spPr/>
    </dgm:pt>
    <dgm:pt modelId="{058329AA-4FB9-430F-8C31-272FA673EE54}" type="pres">
      <dgm:prSet presAssocID="{6B397DAA-9803-428C-B7A0-E94126D8A50C}" presName="rootComposite1" presStyleCnt="0"/>
      <dgm:spPr/>
    </dgm:pt>
    <dgm:pt modelId="{67C92133-1892-4EDD-A419-170EBA232FE2}" type="pres">
      <dgm:prSet presAssocID="{6B397DAA-9803-428C-B7A0-E94126D8A50C}" presName="rootText1" presStyleLbl="node0" presStyleIdx="0" presStyleCnt="1">
        <dgm:presLayoutVars>
          <dgm:chPref val="3"/>
        </dgm:presLayoutVars>
      </dgm:prSet>
      <dgm:spPr/>
    </dgm:pt>
    <dgm:pt modelId="{1AF04077-7A84-4E4C-B277-8C8400852127}" type="pres">
      <dgm:prSet presAssocID="{6B397DAA-9803-428C-B7A0-E94126D8A50C}" presName="rootConnector1" presStyleLbl="node1" presStyleIdx="0" presStyleCnt="0"/>
      <dgm:spPr/>
    </dgm:pt>
    <dgm:pt modelId="{4C815533-BB9F-4155-A8D2-A2898C85D3DC}" type="pres">
      <dgm:prSet presAssocID="{6B397DAA-9803-428C-B7A0-E94126D8A50C}" presName="hierChild2" presStyleCnt="0"/>
      <dgm:spPr/>
    </dgm:pt>
    <dgm:pt modelId="{99D47B61-352A-4F21-AEF7-10F9588DD83F}" type="pres">
      <dgm:prSet presAssocID="{70C9D21A-509A-42DA-9E99-CEE570CB65EC}" presName="Name37" presStyleLbl="parChTrans1D2" presStyleIdx="0" presStyleCnt="4"/>
      <dgm:spPr/>
    </dgm:pt>
    <dgm:pt modelId="{1B14040C-1586-4B12-A487-D5E4524AE1D9}" type="pres">
      <dgm:prSet presAssocID="{F4D37398-AB2A-4CA8-B876-1F5FA836C353}" presName="hierRoot2" presStyleCnt="0">
        <dgm:presLayoutVars>
          <dgm:hierBranch val="init"/>
        </dgm:presLayoutVars>
      </dgm:prSet>
      <dgm:spPr/>
    </dgm:pt>
    <dgm:pt modelId="{3D3F4270-B9B7-4CC3-B6D3-619C8CF8E6B5}" type="pres">
      <dgm:prSet presAssocID="{F4D37398-AB2A-4CA8-B876-1F5FA836C353}" presName="rootComposite" presStyleCnt="0"/>
      <dgm:spPr/>
    </dgm:pt>
    <dgm:pt modelId="{3EF7BB38-39FE-4BE5-A15A-3E732F32C81A}" type="pres">
      <dgm:prSet presAssocID="{F4D37398-AB2A-4CA8-B876-1F5FA836C353}" presName="rootText" presStyleLbl="node2" presStyleIdx="0" presStyleCnt="3">
        <dgm:presLayoutVars>
          <dgm:chPref val="3"/>
        </dgm:presLayoutVars>
      </dgm:prSet>
      <dgm:spPr/>
    </dgm:pt>
    <dgm:pt modelId="{82DF74FB-E0C1-4E9F-9B19-5F560993C7C0}" type="pres">
      <dgm:prSet presAssocID="{F4D37398-AB2A-4CA8-B876-1F5FA836C353}" presName="rootConnector" presStyleLbl="node2" presStyleIdx="0" presStyleCnt="3"/>
      <dgm:spPr/>
    </dgm:pt>
    <dgm:pt modelId="{8C70D402-BC2B-45AE-80C0-D516A587E857}" type="pres">
      <dgm:prSet presAssocID="{F4D37398-AB2A-4CA8-B876-1F5FA836C353}" presName="hierChild4" presStyleCnt="0"/>
      <dgm:spPr/>
    </dgm:pt>
    <dgm:pt modelId="{569435C4-DC0A-4104-AB8C-23749FCF526B}" type="pres">
      <dgm:prSet presAssocID="{A9C5C1E0-20E6-4687-97D6-75C17424B584}" presName="Name37" presStyleLbl="parChTrans1D3" presStyleIdx="0" presStyleCnt="1"/>
      <dgm:spPr/>
    </dgm:pt>
    <dgm:pt modelId="{C7D244A5-5633-4A6A-9AB3-A9D111DC8320}" type="pres">
      <dgm:prSet presAssocID="{BF95C268-67A2-4D39-92AA-8353E7790560}" presName="hierRoot2" presStyleCnt="0">
        <dgm:presLayoutVars>
          <dgm:hierBranch val="init"/>
        </dgm:presLayoutVars>
      </dgm:prSet>
      <dgm:spPr/>
    </dgm:pt>
    <dgm:pt modelId="{59264EED-FC9B-496C-B231-845E3468FA7C}" type="pres">
      <dgm:prSet presAssocID="{BF95C268-67A2-4D39-92AA-8353E7790560}" presName="rootComposite" presStyleCnt="0"/>
      <dgm:spPr/>
    </dgm:pt>
    <dgm:pt modelId="{232AFC3F-EEB3-4E48-B036-78454BD8DF86}" type="pres">
      <dgm:prSet presAssocID="{BF95C268-67A2-4D39-92AA-8353E7790560}" presName="rootText" presStyleLbl="node3" presStyleIdx="0" presStyleCnt="1" custLinFactNeighborX="98522" custLinFactNeighborY="14853">
        <dgm:presLayoutVars>
          <dgm:chPref val="3"/>
        </dgm:presLayoutVars>
      </dgm:prSet>
      <dgm:spPr/>
    </dgm:pt>
    <dgm:pt modelId="{7F090131-0A42-43AA-98AE-14206F0E6457}" type="pres">
      <dgm:prSet presAssocID="{BF95C268-67A2-4D39-92AA-8353E7790560}" presName="rootConnector" presStyleLbl="node3" presStyleIdx="0" presStyleCnt="1"/>
      <dgm:spPr/>
    </dgm:pt>
    <dgm:pt modelId="{6DC45A48-C9E7-4F84-B9C7-E6515139418E}" type="pres">
      <dgm:prSet presAssocID="{BF95C268-67A2-4D39-92AA-8353E7790560}" presName="hierChild4" presStyleCnt="0"/>
      <dgm:spPr/>
    </dgm:pt>
    <dgm:pt modelId="{C47DF4A8-313B-48EA-9EE6-7C517B3DA9AB}" type="pres">
      <dgm:prSet presAssocID="{BF95C268-67A2-4D39-92AA-8353E7790560}" presName="hierChild5" presStyleCnt="0"/>
      <dgm:spPr/>
    </dgm:pt>
    <dgm:pt modelId="{FC9B71A6-B5D3-4528-A26A-7297E27C7379}" type="pres">
      <dgm:prSet presAssocID="{F4D37398-AB2A-4CA8-B876-1F5FA836C353}" presName="hierChild5" presStyleCnt="0"/>
      <dgm:spPr/>
    </dgm:pt>
    <dgm:pt modelId="{A23D024D-06FA-4806-A929-64C3BF43F016}" type="pres">
      <dgm:prSet presAssocID="{FFAB2B50-9B9A-4CDA-ACCD-FE2132BFDA84}" presName="Name37" presStyleLbl="parChTrans1D2" presStyleIdx="1" presStyleCnt="4"/>
      <dgm:spPr/>
    </dgm:pt>
    <dgm:pt modelId="{FF0D8B32-9603-4BDD-9E8A-52D12CBBF9B2}" type="pres">
      <dgm:prSet presAssocID="{924D2D07-6EDB-473B-A455-D24DABEEA902}" presName="hierRoot2" presStyleCnt="0">
        <dgm:presLayoutVars>
          <dgm:hierBranch val="init"/>
        </dgm:presLayoutVars>
      </dgm:prSet>
      <dgm:spPr/>
    </dgm:pt>
    <dgm:pt modelId="{C5C37ADF-B097-4339-A9D9-45E48D451584}" type="pres">
      <dgm:prSet presAssocID="{924D2D07-6EDB-473B-A455-D24DABEEA902}" presName="rootComposite" presStyleCnt="0"/>
      <dgm:spPr/>
    </dgm:pt>
    <dgm:pt modelId="{465D55F9-346F-42FF-ABCC-14993FBB2E3F}" type="pres">
      <dgm:prSet presAssocID="{924D2D07-6EDB-473B-A455-D24DABEEA902}" presName="rootText" presStyleLbl="node2" presStyleIdx="1" presStyleCnt="3">
        <dgm:presLayoutVars>
          <dgm:chPref val="3"/>
        </dgm:presLayoutVars>
      </dgm:prSet>
      <dgm:spPr/>
    </dgm:pt>
    <dgm:pt modelId="{3C435C28-271B-4A93-94EB-323CE73F9BA4}" type="pres">
      <dgm:prSet presAssocID="{924D2D07-6EDB-473B-A455-D24DABEEA902}" presName="rootConnector" presStyleLbl="node2" presStyleIdx="1" presStyleCnt="3"/>
      <dgm:spPr/>
    </dgm:pt>
    <dgm:pt modelId="{9DEBBA19-9F88-477A-B8AE-AA035044D01D}" type="pres">
      <dgm:prSet presAssocID="{924D2D07-6EDB-473B-A455-D24DABEEA902}" presName="hierChild4" presStyleCnt="0"/>
      <dgm:spPr/>
    </dgm:pt>
    <dgm:pt modelId="{9F6A1BEA-7F4E-4CC4-A859-ED7A65C23D72}" type="pres">
      <dgm:prSet presAssocID="{924D2D07-6EDB-473B-A455-D24DABEEA902}" presName="hierChild5" presStyleCnt="0"/>
      <dgm:spPr/>
    </dgm:pt>
    <dgm:pt modelId="{37E6BD36-323A-4EE7-A6B6-9DB5FA89A989}" type="pres">
      <dgm:prSet presAssocID="{213503E8-E288-4B92-AF3E-A770CDCF95E9}" presName="Name37" presStyleLbl="parChTrans1D2" presStyleIdx="2" presStyleCnt="4"/>
      <dgm:spPr/>
    </dgm:pt>
    <dgm:pt modelId="{C6FF3D91-FAB2-4BA4-ACED-AB0CC2A2EE69}" type="pres">
      <dgm:prSet presAssocID="{3064729B-21FD-4F05-9C2B-E0A2C821B3E1}" presName="hierRoot2" presStyleCnt="0">
        <dgm:presLayoutVars>
          <dgm:hierBranch val="init"/>
        </dgm:presLayoutVars>
      </dgm:prSet>
      <dgm:spPr/>
    </dgm:pt>
    <dgm:pt modelId="{2AF4A59E-026F-40F2-836D-0F91621CC5DA}" type="pres">
      <dgm:prSet presAssocID="{3064729B-21FD-4F05-9C2B-E0A2C821B3E1}" presName="rootComposite" presStyleCnt="0"/>
      <dgm:spPr/>
    </dgm:pt>
    <dgm:pt modelId="{A3911237-7122-458E-8308-7D19AD3FE300}" type="pres">
      <dgm:prSet presAssocID="{3064729B-21FD-4F05-9C2B-E0A2C821B3E1}" presName="rootText" presStyleLbl="node2" presStyleIdx="2" presStyleCnt="3">
        <dgm:presLayoutVars>
          <dgm:chPref val="3"/>
        </dgm:presLayoutVars>
      </dgm:prSet>
      <dgm:spPr/>
    </dgm:pt>
    <dgm:pt modelId="{1748D2F9-F448-4D33-BF33-8EC196B807C6}" type="pres">
      <dgm:prSet presAssocID="{3064729B-21FD-4F05-9C2B-E0A2C821B3E1}" presName="rootConnector" presStyleLbl="node2" presStyleIdx="2" presStyleCnt="3"/>
      <dgm:spPr/>
    </dgm:pt>
    <dgm:pt modelId="{05C6426B-C149-473A-AD78-C17C951F6361}" type="pres">
      <dgm:prSet presAssocID="{3064729B-21FD-4F05-9C2B-E0A2C821B3E1}" presName="hierChild4" presStyleCnt="0"/>
      <dgm:spPr/>
    </dgm:pt>
    <dgm:pt modelId="{7DEEB8E9-F355-4808-9D40-752A74FA1B96}" type="pres">
      <dgm:prSet presAssocID="{3064729B-21FD-4F05-9C2B-E0A2C821B3E1}" presName="hierChild5" presStyleCnt="0"/>
      <dgm:spPr/>
    </dgm:pt>
    <dgm:pt modelId="{54B14963-0670-4948-B51A-F0F7C8B299F8}" type="pres">
      <dgm:prSet presAssocID="{6B397DAA-9803-428C-B7A0-E94126D8A50C}" presName="hierChild3" presStyleCnt="0"/>
      <dgm:spPr/>
    </dgm:pt>
    <dgm:pt modelId="{08DC3543-23A5-4E82-9927-E689D38EE392}" type="pres">
      <dgm:prSet presAssocID="{DAEC4FAE-AAF9-4845-AFF7-487EC77AF23C}" presName="Name111" presStyleLbl="parChTrans1D2" presStyleIdx="3" presStyleCnt="4"/>
      <dgm:spPr/>
    </dgm:pt>
    <dgm:pt modelId="{D1E8FCF0-31AB-47C8-81C5-A87DD28E093F}" type="pres">
      <dgm:prSet presAssocID="{8233F742-A62B-4CA0-A316-37DADBF81537}" presName="hierRoot3" presStyleCnt="0">
        <dgm:presLayoutVars>
          <dgm:hierBranch val="init"/>
        </dgm:presLayoutVars>
      </dgm:prSet>
      <dgm:spPr/>
    </dgm:pt>
    <dgm:pt modelId="{3384B7D1-4BA3-43FE-9FB8-1C79A37DB165}" type="pres">
      <dgm:prSet presAssocID="{8233F742-A62B-4CA0-A316-37DADBF81537}" presName="rootComposite3" presStyleCnt="0"/>
      <dgm:spPr/>
    </dgm:pt>
    <dgm:pt modelId="{3A0FD39B-5CD9-43F3-A657-8973998CD9AB}" type="pres">
      <dgm:prSet presAssocID="{8233F742-A62B-4CA0-A316-37DADBF81537}" presName="rootText3" presStyleLbl="asst1" presStyleIdx="0" presStyleCnt="1">
        <dgm:presLayoutVars>
          <dgm:chPref val="3"/>
        </dgm:presLayoutVars>
      </dgm:prSet>
      <dgm:spPr/>
    </dgm:pt>
    <dgm:pt modelId="{678E1616-521F-4BCE-8936-159E3F2B6EF8}" type="pres">
      <dgm:prSet presAssocID="{8233F742-A62B-4CA0-A316-37DADBF81537}" presName="rootConnector3" presStyleLbl="asst1" presStyleIdx="0" presStyleCnt="1"/>
      <dgm:spPr/>
    </dgm:pt>
    <dgm:pt modelId="{DA92CF0C-7707-4359-B31E-5D43EB591B42}" type="pres">
      <dgm:prSet presAssocID="{8233F742-A62B-4CA0-A316-37DADBF81537}" presName="hierChild6" presStyleCnt="0"/>
      <dgm:spPr/>
    </dgm:pt>
    <dgm:pt modelId="{A0D91D0F-D616-4A80-B8B4-D4B90E4F44DB}" type="pres">
      <dgm:prSet presAssocID="{8233F742-A62B-4CA0-A316-37DADBF81537}" presName="hierChild7" presStyleCnt="0"/>
      <dgm:spPr/>
    </dgm:pt>
  </dgm:ptLst>
  <dgm:cxnLst>
    <dgm:cxn modelId="{48EF2913-BFA7-4678-B421-3BBBBEE63387}" type="presOf" srcId="{8233F742-A62B-4CA0-A316-37DADBF81537}" destId="{3A0FD39B-5CD9-43F3-A657-8973998CD9AB}" srcOrd="0" destOrd="0" presId="urn:microsoft.com/office/officeart/2005/8/layout/orgChart1"/>
    <dgm:cxn modelId="{9230A41B-A90F-44F9-BD3E-46E5CCDAB094}" type="presOf" srcId="{213503E8-E288-4B92-AF3E-A770CDCF95E9}" destId="{37E6BD36-323A-4EE7-A6B6-9DB5FA89A989}" srcOrd="0" destOrd="0" presId="urn:microsoft.com/office/officeart/2005/8/layout/orgChart1"/>
    <dgm:cxn modelId="{A64E3525-A9E3-48A3-8A0C-33BB76DD50DD}" type="presOf" srcId="{8233F742-A62B-4CA0-A316-37DADBF81537}" destId="{678E1616-521F-4BCE-8936-159E3F2B6EF8}" srcOrd="1" destOrd="0" presId="urn:microsoft.com/office/officeart/2005/8/layout/orgChart1"/>
    <dgm:cxn modelId="{00C17C2E-D587-4155-A85E-4C3F6A1D1B80}" type="presOf" srcId="{924D2D07-6EDB-473B-A455-D24DABEEA902}" destId="{3C435C28-271B-4A93-94EB-323CE73F9BA4}" srcOrd="1" destOrd="0" presId="urn:microsoft.com/office/officeart/2005/8/layout/orgChart1"/>
    <dgm:cxn modelId="{172F7F34-BC00-4541-90E2-4D4FEF2DAB66}" type="presOf" srcId="{3064729B-21FD-4F05-9C2B-E0A2C821B3E1}" destId="{1748D2F9-F448-4D33-BF33-8EC196B807C6}" srcOrd="1" destOrd="0" presId="urn:microsoft.com/office/officeart/2005/8/layout/orgChart1"/>
    <dgm:cxn modelId="{892E9037-76CE-44D5-B8D8-7331494ABE17}" type="presOf" srcId="{924D2D07-6EDB-473B-A455-D24DABEEA902}" destId="{465D55F9-346F-42FF-ABCC-14993FBB2E3F}" srcOrd="0" destOrd="0" presId="urn:microsoft.com/office/officeart/2005/8/layout/orgChart1"/>
    <dgm:cxn modelId="{F42FF937-E25F-49B3-94CC-D6A2B672173D}" type="presOf" srcId="{6B397DAA-9803-428C-B7A0-E94126D8A50C}" destId="{1AF04077-7A84-4E4C-B277-8C8400852127}" srcOrd="1" destOrd="0" presId="urn:microsoft.com/office/officeart/2005/8/layout/orgChart1"/>
    <dgm:cxn modelId="{C6671B3C-1AB1-4F93-9EA8-22F5C9EA4DB1}" srcId="{6B397DAA-9803-428C-B7A0-E94126D8A50C}" destId="{F4D37398-AB2A-4CA8-B876-1F5FA836C353}" srcOrd="1" destOrd="0" parTransId="{70C9D21A-509A-42DA-9E99-CEE570CB65EC}" sibTransId="{E11493AC-D090-4A1A-AF2D-7F027B425273}"/>
    <dgm:cxn modelId="{5FD46E5B-99F5-497A-B5B9-BA3C2C781C04}" type="presOf" srcId="{F4D37398-AB2A-4CA8-B876-1F5FA836C353}" destId="{82DF74FB-E0C1-4E9F-9B19-5F560993C7C0}" srcOrd="1" destOrd="0" presId="urn:microsoft.com/office/officeart/2005/8/layout/orgChart1"/>
    <dgm:cxn modelId="{D9BE324F-7016-45FF-893C-9F72466D1536}" srcId="{6B397DAA-9803-428C-B7A0-E94126D8A50C}" destId="{3064729B-21FD-4F05-9C2B-E0A2C821B3E1}" srcOrd="3" destOrd="0" parTransId="{213503E8-E288-4B92-AF3E-A770CDCF95E9}" sibTransId="{9346C847-B681-4469-8551-4A509C7C33D0}"/>
    <dgm:cxn modelId="{72F7A24F-4F4B-4F3E-AB31-CC4290DA975E}" srcId="{6B397DAA-9803-428C-B7A0-E94126D8A50C}" destId="{8233F742-A62B-4CA0-A316-37DADBF81537}" srcOrd="0" destOrd="0" parTransId="{DAEC4FAE-AAF9-4845-AFF7-487EC77AF23C}" sibTransId="{ED36DFA3-3D3D-41C1-84FE-B0A437BEE9E1}"/>
    <dgm:cxn modelId="{538BCE55-08CB-4C19-9FC2-DBF1C06BF200}" type="presOf" srcId="{3064729B-21FD-4F05-9C2B-E0A2C821B3E1}" destId="{A3911237-7122-458E-8308-7D19AD3FE300}" srcOrd="0" destOrd="0" presId="urn:microsoft.com/office/officeart/2005/8/layout/orgChart1"/>
    <dgm:cxn modelId="{0AB7737E-2E25-43F0-9A19-F311B62DE2B8}" type="presOf" srcId="{70C9D21A-509A-42DA-9E99-CEE570CB65EC}" destId="{99D47B61-352A-4F21-AEF7-10F9588DD83F}" srcOrd="0" destOrd="0" presId="urn:microsoft.com/office/officeart/2005/8/layout/orgChart1"/>
    <dgm:cxn modelId="{D40D1C82-1A03-4694-93AF-2BD3B00D819D}" type="presOf" srcId="{A9C5C1E0-20E6-4687-97D6-75C17424B584}" destId="{569435C4-DC0A-4104-AB8C-23749FCF526B}" srcOrd="0" destOrd="0" presId="urn:microsoft.com/office/officeart/2005/8/layout/orgChart1"/>
    <dgm:cxn modelId="{CE1C3B84-DF0D-40A2-8A9A-12A529FB7397}" srcId="{3E23C272-536A-40C8-A274-2EAF700D46E6}" destId="{6B397DAA-9803-428C-B7A0-E94126D8A50C}" srcOrd="0" destOrd="0" parTransId="{5C68CE91-EA42-4ED4-8CBC-8FB66108D4F2}" sibTransId="{BB000C4A-7668-406A-841D-74EE9D3BC1BE}"/>
    <dgm:cxn modelId="{3A0C6388-D118-4BC3-A99D-3A0F59F4DFA9}" type="presOf" srcId="{BF95C268-67A2-4D39-92AA-8353E7790560}" destId="{7F090131-0A42-43AA-98AE-14206F0E6457}" srcOrd="1" destOrd="0" presId="urn:microsoft.com/office/officeart/2005/8/layout/orgChart1"/>
    <dgm:cxn modelId="{85AEF39A-D90B-4B7F-81B7-DCB41FBF7039}" type="presOf" srcId="{6B397DAA-9803-428C-B7A0-E94126D8A50C}" destId="{67C92133-1892-4EDD-A419-170EBA232FE2}" srcOrd="0" destOrd="0" presId="urn:microsoft.com/office/officeart/2005/8/layout/orgChart1"/>
    <dgm:cxn modelId="{9D4100BD-E910-44DA-9B0D-B5D5B762D390}" type="presOf" srcId="{BF95C268-67A2-4D39-92AA-8353E7790560}" destId="{232AFC3F-EEB3-4E48-B036-78454BD8DF86}" srcOrd="0" destOrd="0" presId="urn:microsoft.com/office/officeart/2005/8/layout/orgChart1"/>
    <dgm:cxn modelId="{022AF0C3-1701-42B5-BC6A-0D9472116397}" srcId="{F4D37398-AB2A-4CA8-B876-1F5FA836C353}" destId="{BF95C268-67A2-4D39-92AA-8353E7790560}" srcOrd="0" destOrd="0" parTransId="{A9C5C1E0-20E6-4687-97D6-75C17424B584}" sibTransId="{503B0D5E-3A8D-438F-8079-5B748F5A7081}"/>
    <dgm:cxn modelId="{CB8521CD-8C10-46E6-B3FA-523D2A6E284C}" type="presOf" srcId="{FFAB2B50-9B9A-4CDA-ACCD-FE2132BFDA84}" destId="{A23D024D-06FA-4806-A929-64C3BF43F016}" srcOrd="0" destOrd="0" presId="urn:microsoft.com/office/officeart/2005/8/layout/orgChart1"/>
    <dgm:cxn modelId="{35A6CACD-1E68-40A5-BFDF-4BF75D71BBAC}" type="presOf" srcId="{3E23C272-536A-40C8-A274-2EAF700D46E6}" destId="{D89939EF-2AA1-4214-8E0D-6B61B62451FB}" srcOrd="0" destOrd="0" presId="urn:microsoft.com/office/officeart/2005/8/layout/orgChart1"/>
    <dgm:cxn modelId="{464521D2-2738-4D02-BFA2-5EFAB7AE315C}" srcId="{6B397DAA-9803-428C-B7A0-E94126D8A50C}" destId="{924D2D07-6EDB-473B-A455-D24DABEEA902}" srcOrd="2" destOrd="0" parTransId="{FFAB2B50-9B9A-4CDA-ACCD-FE2132BFDA84}" sibTransId="{099A8119-CC7F-448D-BEA3-6A42CE4A1C10}"/>
    <dgm:cxn modelId="{D39928DE-1B4A-49C3-B411-E13625491ED2}" type="presOf" srcId="{DAEC4FAE-AAF9-4845-AFF7-487EC77AF23C}" destId="{08DC3543-23A5-4E82-9927-E689D38EE392}" srcOrd="0" destOrd="0" presId="urn:microsoft.com/office/officeart/2005/8/layout/orgChart1"/>
    <dgm:cxn modelId="{83AEAEE8-CDD4-455A-A680-ABEEF2CD572F}" type="presOf" srcId="{F4D37398-AB2A-4CA8-B876-1F5FA836C353}" destId="{3EF7BB38-39FE-4BE5-A15A-3E732F32C81A}" srcOrd="0" destOrd="0" presId="urn:microsoft.com/office/officeart/2005/8/layout/orgChart1"/>
    <dgm:cxn modelId="{8C15DC94-F0AE-4796-8C4D-E44A4D539B67}" type="presParOf" srcId="{D89939EF-2AA1-4214-8E0D-6B61B62451FB}" destId="{ACC8A739-72C8-44A3-B12C-30346BACDF2E}" srcOrd="0" destOrd="0" presId="urn:microsoft.com/office/officeart/2005/8/layout/orgChart1"/>
    <dgm:cxn modelId="{F5BB16E9-3A96-4F6C-8AA6-4E84D7AB429C}" type="presParOf" srcId="{ACC8A739-72C8-44A3-B12C-30346BACDF2E}" destId="{058329AA-4FB9-430F-8C31-272FA673EE54}" srcOrd="0" destOrd="0" presId="urn:microsoft.com/office/officeart/2005/8/layout/orgChart1"/>
    <dgm:cxn modelId="{8C529358-7627-433B-AC04-084622929990}" type="presParOf" srcId="{058329AA-4FB9-430F-8C31-272FA673EE54}" destId="{67C92133-1892-4EDD-A419-170EBA232FE2}" srcOrd="0" destOrd="0" presId="urn:microsoft.com/office/officeart/2005/8/layout/orgChart1"/>
    <dgm:cxn modelId="{30C6C72D-09C0-4D1B-A342-674AA7FA39B7}" type="presParOf" srcId="{058329AA-4FB9-430F-8C31-272FA673EE54}" destId="{1AF04077-7A84-4E4C-B277-8C8400852127}" srcOrd="1" destOrd="0" presId="urn:microsoft.com/office/officeart/2005/8/layout/orgChart1"/>
    <dgm:cxn modelId="{267E1DBF-DF8C-42C4-9CC6-4EC98C79C00F}" type="presParOf" srcId="{ACC8A739-72C8-44A3-B12C-30346BACDF2E}" destId="{4C815533-BB9F-4155-A8D2-A2898C85D3DC}" srcOrd="1" destOrd="0" presId="urn:microsoft.com/office/officeart/2005/8/layout/orgChart1"/>
    <dgm:cxn modelId="{22220D61-D3D2-4BE4-8D31-AE71803E2D26}" type="presParOf" srcId="{4C815533-BB9F-4155-A8D2-A2898C85D3DC}" destId="{99D47B61-352A-4F21-AEF7-10F9588DD83F}" srcOrd="0" destOrd="0" presId="urn:microsoft.com/office/officeart/2005/8/layout/orgChart1"/>
    <dgm:cxn modelId="{61F2A0B1-B3A3-4F89-9BD8-A649B8F9991E}" type="presParOf" srcId="{4C815533-BB9F-4155-A8D2-A2898C85D3DC}" destId="{1B14040C-1586-4B12-A487-D5E4524AE1D9}" srcOrd="1" destOrd="0" presId="urn:microsoft.com/office/officeart/2005/8/layout/orgChart1"/>
    <dgm:cxn modelId="{246AC208-EDE3-4018-B343-4DA6DEA40621}" type="presParOf" srcId="{1B14040C-1586-4B12-A487-D5E4524AE1D9}" destId="{3D3F4270-B9B7-4CC3-B6D3-619C8CF8E6B5}" srcOrd="0" destOrd="0" presId="urn:microsoft.com/office/officeart/2005/8/layout/orgChart1"/>
    <dgm:cxn modelId="{A1FC4668-5DC4-432C-83C7-AC1D7C06D0F9}" type="presParOf" srcId="{3D3F4270-B9B7-4CC3-B6D3-619C8CF8E6B5}" destId="{3EF7BB38-39FE-4BE5-A15A-3E732F32C81A}" srcOrd="0" destOrd="0" presId="urn:microsoft.com/office/officeart/2005/8/layout/orgChart1"/>
    <dgm:cxn modelId="{F4E507AB-81DE-4956-A760-D082CF7DC4A3}" type="presParOf" srcId="{3D3F4270-B9B7-4CC3-B6D3-619C8CF8E6B5}" destId="{82DF74FB-E0C1-4E9F-9B19-5F560993C7C0}" srcOrd="1" destOrd="0" presId="urn:microsoft.com/office/officeart/2005/8/layout/orgChart1"/>
    <dgm:cxn modelId="{7CA01E82-58FC-4A67-B126-A1177D33AB5B}" type="presParOf" srcId="{1B14040C-1586-4B12-A487-D5E4524AE1D9}" destId="{8C70D402-BC2B-45AE-80C0-D516A587E857}" srcOrd="1" destOrd="0" presId="urn:microsoft.com/office/officeart/2005/8/layout/orgChart1"/>
    <dgm:cxn modelId="{02C11595-BCA8-4DB8-BE6D-CDD84040D769}" type="presParOf" srcId="{8C70D402-BC2B-45AE-80C0-D516A587E857}" destId="{569435C4-DC0A-4104-AB8C-23749FCF526B}" srcOrd="0" destOrd="0" presId="urn:microsoft.com/office/officeart/2005/8/layout/orgChart1"/>
    <dgm:cxn modelId="{20D47D3F-E869-4002-A732-5F0C4849E2D0}" type="presParOf" srcId="{8C70D402-BC2B-45AE-80C0-D516A587E857}" destId="{C7D244A5-5633-4A6A-9AB3-A9D111DC8320}" srcOrd="1" destOrd="0" presId="urn:microsoft.com/office/officeart/2005/8/layout/orgChart1"/>
    <dgm:cxn modelId="{B9F7C41B-1954-4745-B8F5-078309BEE64E}" type="presParOf" srcId="{C7D244A5-5633-4A6A-9AB3-A9D111DC8320}" destId="{59264EED-FC9B-496C-B231-845E3468FA7C}" srcOrd="0" destOrd="0" presId="urn:microsoft.com/office/officeart/2005/8/layout/orgChart1"/>
    <dgm:cxn modelId="{6F35145F-E740-4147-9FBE-3FC3BA3D5CFD}" type="presParOf" srcId="{59264EED-FC9B-496C-B231-845E3468FA7C}" destId="{232AFC3F-EEB3-4E48-B036-78454BD8DF86}" srcOrd="0" destOrd="0" presId="urn:microsoft.com/office/officeart/2005/8/layout/orgChart1"/>
    <dgm:cxn modelId="{6150923C-B4E1-4CB8-99AB-A069F2473DD1}" type="presParOf" srcId="{59264EED-FC9B-496C-B231-845E3468FA7C}" destId="{7F090131-0A42-43AA-98AE-14206F0E6457}" srcOrd="1" destOrd="0" presId="urn:microsoft.com/office/officeart/2005/8/layout/orgChart1"/>
    <dgm:cxn modelId="{F38B1BFC-4FD2-4CEB-9A09-C4A6638832F3}" type="presParOf" srcId="{C7D244A5-5633-4A6A-9AB3-A9D111DC8320}" destId="{6DC45A48-C9E7-4F84-B9C7-E6515139418E}" srcOrd="1" destOrd="0" presId="urn:microsoft.com/office/officeart/2005/8/layout/orgChart1"/>
    <dgm:cxn modelId="{FF3274FC-F80C-44F1-A19A-85304405E276}" type="presParOf" srcId="{C7D244A5-5633-4A6A-9AB3-A9D111DC8320}" destId="{C47DF4A8-313B-48EA-9EE6-7C517B3DA9AB}" srcOrd="2" destOrd="0" presId="urn:microsoft.com/office/officeart/2005/8/layout/orgChart1"/>
    <dgm:cxn modelId="{7015E9F0-D1D2-4F3C-8B41-9FC9A5F1C63F}" type="presParOf" srcId="{1B14040C-1586-4B12-A487-D5E4524AE1D9}" destId="{FC9B71A6-B5D3-4528-A26A-7297E27C7379}" srcOrd="2" destOrd="0" presId="urn:microsoft.com/office/officeart/2005/8/layout/orgChart1"/>
    <dgm:cxn modelId="{2E823B13-18E6-4D6C-BAE1-314441B6238D}" type="presParOf" srcId="{4C815533-BB9F-4155-A8D2-A2898C85D3DC}" destId="{A23D024D-06FA-4806-A929-64C3BF43F016}" srcOrd="2" destOrd="0" presId="urn:microsoft.com/office/officeart/2005/8/layout/orgChart1"/>
    <dgm:cxn modelId="{94F813F2-5873-45E0-9B8D-D310788071C2}" type="presParOf" srcId="{4C815533-BB9F-4155-A8D2-A2898C85D3DC}" destId="{FF0D8B32-9603-4BDD-9E8A-52D12CBBF9B2}" srcOrd="3" destOrd="0" presId="urn:microsoft.com/office/officeart/2005/8/layout/orgChart1"/>
    <dgm:cxn modelId="{65A27306-055E-4144-889D-E99D0952D884}" type="presParOf" srcId="{FF0D8B32-9603-4BDD-9E8A-52D12CBBF9B2}" destId="{C5C37ADF-B097-4339-A9D9-45E48D451584}" srcOrd="0" destOrd="0" presId="urn:microsoft.com/office/officeart/2005/8/layout/orgChart1"/>
    <dgm:cxn modelId="{815E3584-7D5A-4676-B669-F08A45633CA8}" type="presParOf" srcId="{C5C37ADF-B097-4339-A9D9-45E48D451584}" destId="{465D55F9-346F-42FF-ABCC-14993FBB2E3F}" srcOrd="0" destOrd="0" presId="urn:microsoft.com/office/officeart/2005/8/layout/orgChart1"/>
    <dgm:cxn modelId="{0A4AF8FE-39C8-4B63-BFDD-962B3EADBE50}" type="presParOf" srcId="{C5C37ADF-B097-4339-A9D9-45E48D451584}" destId="{3C435C28-271B-4A93-94EB-323CE73F9BA4}" srcOrd="1" destOrd="0" presId="urn:microsoft.com/office/officeart/2005/8/layout/orgChart1"/>
    <dgm:cxn modelId="{697FCF13-218B-449D-AF9F-AF448BD6A7F0}" type="presParOf" srcId="{FF0D8B32-9603-4BDD-9E8A-52D12CBBF9B2}" destId="{9DEBBA19-9F88-477A-B8AE-AA035044D01D}" srcOrd="1" destOrd="0" presId="urn:microsoft.com/office/officeart/2005/8/layout/orgChart1"/>
    <dgm:cxn modelId="{E04D9033-A64E-4A89-BF39-639CD3776A88}" type="presParOf" srcId="{FF0D8B32-9603-4BDD-9E8A-52D12CBBF9B2}" destId="{9F6A1BEA-7F4E-4CC4-A859-ED7A65C23D72}" srcOrd="2" destOrd="0" presId="urn:microsoft.com/office/officeart/2005/8/layout/orgChart1"/>
    <dgm:cxn modelId="{5A1CE346-4703-4C39-816A-ACC4451D20DC}" type="presParOf" srcId="{4C815533-BB9F-4155-A8D2-A2898C85D3DC}" destId="{37E6BD36-323A-4EE7-A6B6-9DB5FA89A989}" srcOrd="4" destOrd="0" presId="urn:microsoft.com/office/officeart/2005/8/layout/orgChart1"/>
    <dgm:cxn modelId="{4435A468-0A1D-48FF-8309-DBE228B4C67C}" type="presParOf" srcId="{4C815533-BB9F-4155-A8D2-A2898C85D3DC}" destId="{C6FF3D91-FAB2-4BA4-ACED-AB0CC2A2EE69}" srcOrd="5" destOrd="0" presId="urn:microsoft.com/office/officeart/2005/8/layout/orgChart1"/>
    <dgm:cxn modelId="{A9A031F7-6408-45B5-9B90-14471273E71C}" type="presParOf" srcId="{C6FF3D91-FAB2-4BA4-ACED-AB0CC2A2EE69}" destId="{2AF4A59E-026F-40F2-836D-0F91621CC5DA}" srcOrd="0" destOrd="0" presId="urn:microsoft.com/office/officeart/2005/8/layout/orgChart1"/>
    <dgm:cxn modelId="{BAD4331A-17FF-41FF-9856-A28062B1DFF3}" type="presParOf" srcId="{2AF4A59E-026F-40F2-836D-0F91621CC5DA}" destId="{A3911237-7122-458E-8308-7D19AD3FE300}" srcOrd="0" destOrd="0" presId="urn:microsoft.com/office/officeart/2005/8/layout/orgChart1"/>
    <dgm:cxn modelId="{FC53F19F-D8BF-460E-9E8F-3174BEFD4310}" type="presParOf" srcId="{2AF4A59E-026F-40F2-836D-0F91621CC5DA}" destId="{1748D2F9-F448-4D33-BF33-8EC196B807C6}" srcOrd="1" destOrd="0" presId="urn:microsoft.com/office/officeart/2005/8/layout/orgChart1"/>
    <dgm:cxn modelId="{B22EBB3F-73C0-4C45-943F-1F5ED3842915}" type="presParOf" srcId="{C6FF3D91-FAB2-4BA4-ACED-AB0CC2A2EE69}" destId="{05C6426B-C149-473A-AD78-C17C951F6361}" srcOrd="1" destOrd="0" presId="urn:microsoft.com/office/officeart/2005/8/layout/orgChart1"/>
    <dgm:cxn modelId="{12A6A396-ECB7-4F6E-875A-AB8C66B0AAF6}" type="presParOf" srcId="{C6FF3D91-FAB2-4BA4-ACED-AB0CC2A2EE69}" destId="{7DEEB8E9-F355-4808-9D40-752A74FA1B96}" srcOrd="2" destOrd="0" presId="urn:microsoft.com/office/officeart/2005/8/layout/orgChart1"/>
    <dgm:cxn modelId="{772D1E05-514A-4369-9499-D2C35EDD43F3}" type="presParOf" srcId="{ACC8A739-72C8-44A3-B12C-30346BACDF2E}" destId="{54B14963-0670-4948-B51A-F0F7C8B299F8}" srcOrd="2" destOrd="0" presId="urn:microsoft.com/office/officeart/2005/8/layout/orgChart1"/>
    <dgm:cxn modelId="{CF264614-AC47-4EAF-8CAA-BF7D30620C09}" type="presParOf" srcId="{54B14963-0670-4948-B51A-F0F7C8B299F8}" destId="{08DC3543-23A5-4E82-9927-E689D38EE392}" srcOrd="0" destOrd="0" presId="urn:microsoft.com/office/officeart/2005/8/layout/orgChart1"/>
    <dgm:cxn modelId="{351FD1C4-87D8-40C7-8104-914B1DB8C9C6}" type="presParOf" srcId="{54B14963-0670-4948-B51A-F0F7C8B299F8}" destId="{D1E8FCF0-31AB-47C8-81C5-A87DD28E093F}" srcOrd="1" destOrd="0" presId="urn:microsoft.com/office/officeart/2005/8/layout/orgChart1"/>
    <dgm:cxn modelId="{24832146-D7BB-49EF-BE94-EA398D769074}" type="presParOf" srcId="{D1E8FCF0-31AB-47C8-81C5-A87DD28E093F}" destId="{3384B7D1-4BA3-43FE-9FB8-1C79A37DB165}" srcOrd="0" destOrd="0" presId="urn:microsoft.com/office/officeart/2005/8/layout/orgChart1"/>
    <dgm:cxn modelId="{8A9FEF25-EC4A-4683-A4EF-708156F33748}" type="presParOf" srcId="{3384B7D1-4BA3-43FE-9FB8-1C79A37DB165}" destId="{3A0FD39B-5CD9-43F3-A657-8973998CD9AB}" srcOrd="0" destOrd="0" presId="urn:microsoft.com/office/officeart/2005/8/layout/orgChart1"/>
    <dgm:cxn modelId="{12E3A343-8A18-475F-85F7-139694B2E5D8}" type="presParOf" srcId="{3384B7D1-4BA3-43FE-9FB8-1C79A37DB165}" destId="{678E1616-521F-4BCE-8936-159E3F2B6EF8}" srcOrd="1" destOrd="0" presId="urn:microsoft.com/office/officeart/2005/8/layout/orgChart1"/>
    <dgm:cxn modelId="{065D0C88-3F58-4955-8C88-E6D4CA804237}" type="presParOf" srcId="{D1E8FCF0-31AB-47C8-81C5-A87DD28E093F}" destId="{DA92CF0C-7707-4359-B31E-5D43EB591B42}" srcOrd="1" destOrd="0" presId="urn:microsoft.com/office/officeart/2005/8/layout/orgChart1"/>
    <dgm:cxn modelId="{C68C2030-0064-4CD8-A960-7B85993A4293}" type="presParOf" srcId="{D1E8FCF0-31AB-47C8-81C5-A87DD28E093F}" destId="{A0D91D0F-D616-4A80-B8B4-D4B90E4F44D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23C272-536A-40C8-A274-2EAF700D46E6}"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s-ES"/>
        </a:p>
      </dgm:t>
    </dgm:pt>
    <dgm:pt modelId="{6B397DAA-9803-428C-B7A0-E94126D8A50C}">
      <dgm:prSet phldrT="[Texto]" custT="1"/>
      <dgm:spPr>
        <a:solidFill>
          <a:schemeClr val="tx1">
            <a:lumMod val="75000"/>
            <a:lumOff val="25000"/>
          </a:schemeClr>
        </a:solidFill>
      </dgm:spPr>
      <dgm:t>
        <a:bodyPr/>
        <a:lstStyle/>
        <a:p>
          <a:r>
            <a:rPr lang="es-ES" sz="1600" i="0" dirty="0"/>
            <a:t>Global “</a:t>
          </a:r>
          <a:r>
            <a:rPr lang="es-ES" sz="1600" i="0" dirty="0" err="1"/>
            <a:t>aims</a:t>
          </a:r>
          <a:r>
            <a:rPr lang="es-ES" sz="1600" i="0" dirty="0"/>
            <a:t>”</a:t>
          </a:r>
        </a:p>
      </dgm:t>
    </dgm:pt>
    <dgm:pt modelId="{5C68CE91-EA42-4ED4-8CBC-8FB66108D4F2}" type="parTrans" cxnId="{CE1C3B84-DF0D-40A2-8A9A-12A529FB7397}">
      <dgm:prSet/>
      <dgm:spPr/>
      <dgm:t>
        <a:bodyPr/>
        <a:lstStyle/>
        <a:p>
          <a:endParaRPr lang="es-ES" sz="1600" i="0"/>
        </a:p>
      </dgm:t>
    </dgm:pt>
    <dgm:pt modelId="{BB000C4A-7668-406A-841D-74EE9D3BC1BE}" type="sibTrans" cxnId="{CE1C3B84-DF0D-40A2-8A9A-12A529FB7397}">
      <dgm:prSet/>
      <dgm:spPr/>
      <dgm:t>
        <a:bodyPr/>
        <a:lstStyle/>
        <a:p>
          <a:endParaRPr lang="es-ES" sz="1600" i="0"/>
        </a:p>
      </dgm:t>
    </dgm:pt>
    <dgm:pt modelId="{8233F742-A62B-4CA0-A316-37DADBF81537}" type="asst">
      <dgm:prSet phldrT="[Texto]" custT="1"/>
      <dgm:spPr>
        <a:solidFill>
          <a:srgbClr val="1F6404"/>
        </a:solidFill>
      </dgm:spPr>
      <dgm:t>
        <a:bodyPr/>
        <a:lstStyle/>
        <a:p>
          <a:r>
            <a:rPr lang="es-ES" sz="1600" i="0" dirty="0"/>
            <a:t>Global </a:t>
          </a:r>
        </a:p>
        <a:p>
          <a:r>
            <a:rPr lang="es-ES" sz="1600" i="0" dirty="0" err="1"/>
            <a:t>Stocktake</a:t>
          </a:r>
          <a:endParaRPr lang="es-ES" sz="1600" i="0" dirty="0"/>
        </a:p>
      </dgm:t>
    </dgm:pt>
    <dgm:pt modelId="{DAEC4FAE-AAF9-4845-AFF7-487EC77AF23C}" type="parTrans" cxnId="{72F7A24F-4F4B-4F3E-AB31-CC4290DA975E}">
      <dgm:prSet/>
      <dgm:spPr/>
      <dgm:t>
        <a:bodyPr/>
        <a:lstStyle/>
        <a:p>
          <a:endParaRPr lang="es-ES" sz="1600" i="0"/>
        </a:p>
      </dgm:t>
    </dgm:pt>
    <dgm:pt modelId="{ED36DFA3-3D3D-41C1-84FE-B0A437BEE9E1}" type="sibTrans" cxnId="{72F7A24F-4F4B-4F3E-AB31-CC4290DA975E}">
      <dgm:prSet/>
      <dgm:spPr/>
      <dgm:t>
        <a:bodyPr/>
        <a:lstStyle/>
        <a:p>
          <a:endParaRPr lang="es-ES" sz="1600" i="0"/>
        </a:p>
      </dgm:t>
    </dgm:pt>
    <dgm:pt modelId="{F4D37398-AB2A-4CA8-B876-1F5FA836C353}">
      <dgm:prSet phldrT="[Texto]" custT="1"/>
      <dgm:spPr>
        <a:solidFill>
          <a:schemeClr val="accent3"/>
        </a:solidFill>
      </dgm:spPr>
      <dgm:t>
        <a:bodyPr/>
        <a:lstStyle/>
        <a:p>
          <a:r>
            <a:rPr lang="es-ES" sz="1600" i="0" dirty="0" err="1"/>
            <a:t>Emissions</a:t>
          </a:r>
          <a:endParaRPr lang="es-ES" sz="1600" i="0" dirty="0"/>
        </a:p>
      </dgm:t>
    </dgm:pt>
    <dgm:pt modelId="{70C9D21A-509A-42DA-9E99-CEE570CB65EC}" type="parTrans" cxnId="{C6671B3C-1AB1-4F93-9EA8-22F5C9EA4DB1}">
      <dgm:prSet/>
      <dgm:spPr/>
      <dgm:t>
        <a:bodyPr/>
        <a:lstStyle/>
        <a:p>
          <a:endParaRPr lang="es-ES" sz="1600" i="0"/>
        </a:p>
      </dgm:t>
    </dgm:pt>
    <dgm:pt modelId="{E11493AC-D090-4A1A-AF2D-7F027B425273}" type="sibTrans" cxnId="{C6671B3C-1AB1-4F93-9EA8-22F5C9EA4DB1}">
      <dgm:prSet/>
      <dgm:spPr/>
      <dgm:t>
        <a:bodyPr/>
        <a:lstStyle/>
        <a:p>
          <a:endParaRPr lang="es-ES" sz="1600" i="0"/>
        </a:p>
      </dgm:t>
    </dgm:pt>
    <dgm:pt modelId="{924D2D07-6EDB-473B-A455-D24DABEEA902}">
      <dgm:prSet phldrT="[Texto]" custT="1"/>
      <dgm:spPr>
        <a:solidFill>
          <a:schemeClr val="accent3"/>
        </a:solidFill>
      </dgm:spPr>
      <dgm:t>
        <a:bodyPr/>
        <a:lstStyle/>
        <a:p>
          <a:r>
            <a:rPr lang="es-ES" sz="1600" i="0" dirty="0" err="1"/>
            <a:t>Finance</a:t>
          </a:r>
          <a:endParaRPr lang="es-ES" sz="1600" i="0" dirty="0"/>
        </a:p>
      </dgm:t>
    </dgm:pt>
    <dgm:pt modelId="{FFAB2B50-9B9A-4CDA-ACCD-FE2132BFDA84}" type="parTrans" cxnId="{464521D2-2738-4D02-BFA2-5EFAB7AE315C}">
      <dgm:prSet/>
      <dgm:spPr/>
      <dgm:t>
        <a:bodyPr/>
        <a:lstStyle/>
        <a:p>
          <a:endParaRPr lang="es-ES" sz="1600" i="0"/>
        </a:p>
      </dgm:t>
    </dgm:pt>
    <dgm:pt modelId="{099A8119-CC7F-448D-BEA3-6A42CE4A1C10}" type="sibTrans" cxnId="{464521D2-2738-4D02-BFA2-5EFAB7AE315C}">
      <dgm:prSet/>
      <dgm:spPr/>
      <dgm:t>
        <a:bodyPr/>
        <a:lstStyle/>
        <a:p>
          <a:endParaRPr lang="es-ES" sz="1600" i="0"/>
        </a:p>
      </dgm:t>
    </dgm:pt>
    <dgm:pt modelId="{3064729B-21FD-4F05-9C2B-E0A2C821B3E1}">
      <dgm:prSet phldrT="[Texto]" custT="1"/>
      <dgm:spPr>
        <a:solidFill>
          <a:schemeClr val="accent3"/>
        </a:solidFill>
      </dgm:spPr>
      <dgm:t>
        <a:bodyPr/>
        <a:lstStyle/>
        <a:p>
          <a:r>
            <a:rPr lang="es-ES" sz="1600" i="0" dirty="0" err="1"/>
            <a:t>Adaptation</a:t>
          </a:r>
          <a:endParaRPr lang="es-ES" sz="1600" i="0" dirty="0"/>
        </a:p>
      </dgm:t>
    </dgm:pt>
    <dgm:pt modelId="{213503E8-E288-4B92-AF3E-A770CDCF95E9}" type="parTrans" cxnId="{D9BE324F-7016-45FF-893C-9F72466D1536}">
      <dgm:prSet/>
      <dgm:spPr/>
      <dgm:t>
        <a:bodyPr/>
        <a:lstStyle/>
        <a:p>
          <a:endParaRPr lang="es-ES" sz="1600" i="0"/>
        </a:p>
      </dgm:t>
    </dgm:pt>
    <dgm:pt modelId="{9346C847-B681-4469-8551-4A509C7C33D0}" type="sibTrans" cxnId="{D9BE324F-7016-45FF-893C-9F72466D1536}">
      <dgm:prSet/>
      <dgm:spPr/>
      <dgm:t>
        <a:bodyPr/>
        <a:lstStyle/>
        <a:p>
          <a:endParaRPr lang="es-ES" sz="1600" i="0"/>
        </a:p>
      </dgm:t>
    </dgm:pt>
    <dgm:pt modelId="{BF95C268-67A2-4D39-92AA-8353E7790560}">
      <dgm:prSet custT="1"/>
      <dgm:spPr>
        <a:solidFill>
          <a:schemeClr val="accent2"/>
        </a:solidFill>
      </dgm:spPr>
      <dgm:t>
        <a:bodyPr/>
        <a:lstStyle/>
        <a:p>
          <a:r>
            <a:rPr lang="es-ES" sz="1600" i="0" dirty="0" err="1">
              <a:solidFill>
                <a:schemeClr val="bg1"/>
              </a:solidFill>
              <a:latin typeface="Century Gothic" panose="020B0502020202020204" pitchFamily="34" charset="0"/>
            </a:rPr>
            <a:t>NDCs</a:t>
          </a:r>
          <a:endParaRPr lang="es-ES" sz="1600" i="0" dirty="0">
            <a:solidFill>
              <a:schemeClr val="bg1"/>
            </a:solidFill>
            <a:latin typeface="Century Gothic" panose="020B0502020202020204" pitchFamily="34" charset="0"/>
          </a:endParaRPr>
        </a:p>
      </dgm:t>
    </dgm:pt>
    <dgm:pt modelId="{A9C5C1E0-20E6-4687-97D6-75C17424B584}" type="parTrans" cxnId="{022AF0C3-1701-42B5-BC6A-0D9472116397}">
      <dgm:prSet/>
      <dgm:spPr>
        <a:solidFill>
          <a:schemeClr val="accent3"/>
        </a:solidFill>
        <a:ln>
          <a:solidFill>
            <a:schemeClr val="accent3"/>
          </a:solidFill>
        </a:ln>
      </dgm:spPr>
      <dgm:t>
        <a:bodyPr/>
        <a:lstStyle/>
        <a:p>
          <a:endParaRPr lang="es-ES" sz="1600" i="0"/>
        </a:p>
      </dgm:t>
    </dgm:pt>
    <dgm:pt modelId="{503B0D5E-3A8D-438F-8079-5B748F5A7081}" type="sibTrans" cxnId="{022AF0C3-1701-42B5-BC6A-0D9472116397}">
      <dgm:prSet/>
      <dgm:spPr/>
      <dgm:t>
        <a:bodyPr/>
        <a:lstStyle/>
        <a:p>
          <a:endParaRPr lang="es-ES" sz="1600" i="0"/>
        </a:p>
      </dgm:t>
    </dgm:pt>
    <dgm:pt modelId="{D89939EF-2AA1-4214-8E0D-6B61B62451FB}" type="pres">
      <dgm:prSet presAssocID="{3E23C272-536A-40C8-A274-2EAF700D46E6}" presName="hierChild1" presStyleCnt="0">
        <dgm:presLayoutVars>
          <dgm:orgChart val="1"/>
          <dgm:chPref val="1"/>
          <dgm:dir/>
          <dgm:animOne val="branch"/>
          <dgm:animLvl val="lvl"/>
          <dgm:resizeHandles/>
        </dgm:presLayoutVars>
      </dgm:prSet>
      <dgm:spPr/>
    </dgm:pt>
    <dgm:pt modelId="{ACC8A739-72C8-44A3-B12C-30346BACDF2E}" type="pres">
      <dgm:prSet presAssocID="{6B397DAA-9803-428C-B7A0-E94126D8A50C}" presName="hierRoot1" presStyleCnt="0">
        <dgm:presLayoutVars>
          <dgm:hierBranch val="init"/>
        </dgm:presLayoutVars>
      </dgm:prSet>
      <dgm:spPr/>
    </dgm:pt>
    <dgm:pt modelId="{058329AA-4FB9-430F-8C31-272FA673EE54}" type="pres">
      <dgm:prSet presAssocID="{6B397DAA-9803-428C-B7A0-E94126D8A50C}" presName="rootComposite1" presStyleCnt="0"/>
      <dgm:spPr/>
    </dgm:pt>
    <dgm:pt modelId="{67C92133-1892-4EDD-A419-170EBA232FE2}" type="pres">
      <dgm:prSet presAssocID="{6B397DAA-9803-428C-B7A0-E94126D8A50C}" presName="rootText1" presStyleLbl="node0" presStyleIdx="0" presStyleCnt="1">
        <dgm:presLayoutVars>
          <dgm:chPref val="3"/>
        </dgm:presLayoutVars>
      </dgm:prSet>
      <dgm:spPr/>
    </dgm:pt>
    <dgm:pt modelId="{1AF04077-7A84-4E4C-B277-8C8400852127}" type="pres">
      <dgm:prSet presAssocID="{6B397DAA-9803-428C-B7A0-E94126D8A50C}" presName="rootConnector1" presStyleLbl="node1" presStyleIdx="0" presStyleCnt="0"/>
      <dgm:spPr/>
    </dgm:pt>
    <dgm:pt modelId="{4C815533-BB9F-4155-A8D2-A2898C85D3DC}" type="pres">
      <dgm:prSet presAssocID="{6B397DAA-9803-428C-B7A0-E94126D8A50C}" presName="hierChild2" presStyleCnt="0"/>
      <dgm:spPr/>
    </dgm:pt>
    <dgm:pt modelId="{99D47B61-352A-4F21-AEF7-10F9588DD83F}" type="pres">
      <dgm:prSet presAssocID="{70C9D21A-509A-42DA-9E99-CEE570CB65EC}" presName="Name37" presStyleLbl="parChTrans1D2" presStyleIdx="0" presStyleCnt="4"/>
      <dgm:spPr/>
    </dgm:pt>
    <dgm:pt modelId="{1B14040C-1586-4B12-A487-D5E4524AE1D9}" type="pres">
      <dgm:prSet presAssocID="{F4D37398-AB2A-4CA8-B876-1F5FA836C353}" presName="hierRoot2" presStyleCnt="0">
        <dgm:presLayoutVars>
          <dgm:hierBranch val="init"/>
        </dgm:presLayoutVars>
      </dgm:prSet>
      <dgm:spPr/>
    </dgm:pt>
    <dgm:pt modelId="{3D3F4270-B9B7-4CC3-B6D3-619C8CF8E6B5}" type="pres">
      <dgm:prSet presAssocID="{F4D37398-AB2A-4CA8-B876-1F5FA836C353}" presName="rootComposite" presStyleCnt="0"/>
      <dgm:spPr/>
    </dgm:pt>
    <dgm:pt modelId="{3EF7BB38-39FE-4BE5-A15A-3E732F32C81A}" type="pres">
      <dgm:prSet presAssocID="{F4D37398-AB2A-4CA8-B876-1F5FA836C353}" presName="rootText" presStyleLbl="node2" presStyleIdx="0" presStyleCnt="3">
        <dgm:presLayoutVars>
          <dgm:chPref val="3"/>
        </dgm:presLayoutVars>
      </dgm:prSet>
      <dgm:spPr/>
    </dgm:pt>
    <dgm:pt modelId="{82DF74FB-E0C1-4E9F-9B19-5F560993C7C0}" type="pres">
      <dgm:prSet presAssocID="{F4D37398-AB2A-4CA8-B876-1F5FA836C353}" presName="rootConnector" presStyleLbl="node2" presStyleIdx="0" presStyleCnt="3"/>
      <dgm:spPr/>
    </dgm:pt>
    <dgm:pt modelId="{8C70D402-BC2B-45AE-80C0-D516A587E857}" type="pres">
      <dgm:prSet presAssocID="{F4D37398-AB2A-4CA8-B876-1F5FA836C353}" presName="hierChild4" presStyleCnt="0"/>
      <dgm:spPr/>
    </dgm:pt>
    <dgm:pt modelId="{569435C4-DC0A-4104-AB8C-23749FCF526B}" type="pres">
      <dgm:prSet presAssocID="{A9C5C1E0-20E6-4687-97D6-75C17424B584}" presName="Name37" presStyleLbl="parChTrans1D3" presStyleIdx="0" presStyleCnt="1"/>
      <dgm:spPr/>
    </dgm:pt>
    <dgm:pt modelId="{C7D244A5-5633-4A6A-9AB3-A9D111DC8320}" type="pres">
      <dgm:prSet presAssocID="{BF95C268-67A2-4D39-92AA-8353E7790560}" presName="hierRoot2" presStyleCnt="0">
        <dgm:presLayoutVars>
          <dgm:hierBranch val="init"/>
        </dgm:presLayoutVars>
      </dgm:prSet>
      <dgm:spPr/>
    </dgm:pt>
    <dgm:pt modelId="{59264EED-FC9B-496C-B231-845E3468FA7C}" type="pres">
      <dgm:prSet presAssocID="{BF95C268-67A2-4D39-92AA-8353E7790560}" presName="rootComposite" presStyleCnt="0"/>
      <dgm:spPr/>
    </dgm:pt>
    <dgm:pt modelId="{232AFC3F-EEB3-4E48-B036-78454BD8DF86}" type="pres">
      <dgm:prSet presAssocID="{BF95C268-67A2-4D39-92AA-8353E7790560}" presName="rootText" presStyleLbl="node3" presStyleIdx="0" presStyleCnt="1" custLinFactNeighborX="98522" custLinFactNeighborY="14853">
        <dgm:presLayoutVars>
          <dgm:chPref val="3"/>
        </dgm:presLayoutVars>
      </dgm:prSet>
      <dgm:spPr/>
    </dgm:pt>
    <dgm:pt modelId="{7F090131-0A42-43AA-98AE-14206F0E6457}" type="pres">
      <dgm:prSet presAssocID="{BF95C268-67A2-4D39-92AA-8353E7790560}" presName="rootConnector" presStyleLbl="node3" presStyleIdx="0" presStyleCnt="1"/>
      <dgm:spPr/>
    </dgm:pt>
    <dgm:pt modelId="{6DC45A48-C9E7-4F84-B9C7-E6515139418E}" type="pres">
      <dgm:prSet presAssocID="{BF95C268-67A2-4D39-92AA-8353E7790560}" presName="hierChild4" presStyleCnt="0"/>
      <dgm:spPr/>
    </dgm:pt>
    <dgm:pt modelId="{C47DF4A8-313B-48EA-9EE6-7C517B3DA9AB}" type="pres">
      <dgm:prSet presAssocID="{BF95C268-67A2-4D39-92AA-8353E7790560}" presName="hierChild5" presStyleCnt="0"/>
      <dgm:spPr/>
    </dgm:pt>
    <dgm:pt modelId="{FC9B71A6-B5D3-4528-A26A-7297E27C7379}" type="pres">
      <dgm:prSet presAssocID="{F4D37398-AB2A-4CA8-B876-1F5FA836C353}" presName="hierChild5" presStyleCnt="0"/>
      <dgm:spPr/>
    </dgm:pt>
    <dgm:pt modelId="{A23D024D-06FA-4806-A929-64C3BF43F016}" type="pres">
      <dgm:prSet presAssocID="{FFAB2B50-9B9A-4CDA-ACCD-FE2132BFDA84}" presName="Name37" presStyleLbl="parChTrans1D2" presStyleIdx="1" presStyleCnt="4"/>
      <dgm:spPr/>
    </dgm:pt>
    <dgm:pt modelId="{FF0D8B32-9603-4BDD-9E8A-52D12CBBF9B2}" type="pres">
      <dgm:prSet presAssocID="{924D2D07-6EDB-473B-A455-D24DABEEA902}" presName="hierRoot2" presStyleCnt="0">
        <dgm:presLayoutVars>
          <dgm:hierBranch val="init"/>
        </dgm:presLayoutVars>
      </dgm:prSet>
      <dgm:spPr/>
    </dgm:pt>
    <dgm:pt modelId="{C5C37ADF-B097-4339-A9D9-45E48D451584}" type="pres">
      <dgm:prSet presAssocID="{924D2D07-6EDB-473B-A455-D24DABEEA902}" presName="rootComposite" presStyleCnt="0"/>
      <dgm:spPr/>
    </dgm:pt>
    <dgm:pt modelId="{465D55F9-346F-42FF-ABCC-14993FBB2E3F}" type="pres">
      <dgm:prSet presAssocID="{924D2D07-6EDB-473B-A455-D24DABEEA902}" presName="rootText" presStyleLbl="node2" presStyleIdx="1" presStyleCnt="3">
        <dgm:presLayoutVars>
          <dgm:chPref val="3"/>
        </dgm:presLayoutVars>
      </dgm:prSet>
      <dgm:spPr/>
    </dgm:pt>
    <dgm:pt modelId="{3C435C28-271B-4A93-94EB-323CE73F9BA4}" type="pres">
      <dgm:prSet presAssocID="{924D2D07-6EDB-473B-A455-D24DABEEA902}" presName="rootConnector" presStyleLbl="node2" presStyleIdx="1" presStyleCnt="3"/>
      <dgm:spPr/>
    </dgm:pt>
    <dgm:pt modelId="{9DEBBA19-9F88-477A-B8AE-AA035044D01D}" type="pres">
      <dgm:prSet presAssocID="{924D2D07-6EDB-473B-A455-D24DABEEA902}" presName="hierChild4" presStyleCnt="0"/>
      <dgm:spPr/>
    </dgm:pt>
    <dgm:pt modelId="{9F6A1BEA-7F4E-4CC4-A859-ED7A65C23D72}" type="pres">
      <dgm:prSet presAssocID="{924D2D07-6EDB-473B-A455-D24DABEEA902}" presName="hierChild5" presStyleCnt="0"/>
      <dgm:spPr/>
    </dgm:pt>
    <dgm:pt modelId="{37E6BD36-323A-4EE7-A6B6-9DB5FA89A989}" type="pres">
      <dgm:prSet presAssocID="{213503E8-E288-4B92-AF3E-A770CDCF95E9}" presName="Name37" presStyleLbl="parChTrans1D2" presStyleIdx="2" presStyleCnt="4"/>
      <dgm:spPr/>
    </dgm:pt>
    <dgm:pt modelId="{C6FF3D91-FAB2-4BA4-ACED-AB0CC2A2EE69}" type="pres">
      <dgm:prSet presAssocID="{3064729B-21FD-4F05-9C2B-E0A2C821B3E1}" presName="hierRoot2" presStyleCnt="0">
        <dgm:presLayoutVars>
          <dgm:hierBranch val="init"/>
        </dgm:presLayoutVars>
      </dgm:prSet>
      <dgm:spPr/>
    </dgm:pt>
    <dgm:pt modelId="{2AF4A59E-026F-40F2-836D-0F91621CC5DA}" type="pres">
      <dgm:prSet presAssocID="{3064729B-21FD-4F05-9C2B-E0A2C821B3E1}" presName="rootComposite" presStyleCnt="0"/>
      <dgm:spPr/>
    </dgm:pt>
    <dgm:pt modelId="{A3911237-7122-458E-8308-7D19AD3FE300}" type="pres">
      <dgm:prSet presAssocID="{3064729B-21FD-4F05-9C2B-E0A2C821B3E1}" presName="rootText" presStyleLbl="node2" presStyleIdx="2" presStyleCnt="3">
        <dgm:presLayoutVars>
          <dgm:chPref val="3"/>
        </dgm:presLayoutVars>
      </dgm:prSet>
      <dgm:spPr/>
    </dgm:pt>
    <dgm:pt modelId="{1748D2F9-F448-4D33-BF33-8EC196B807C6}" type="pres">
      <dgm:prSet presAssocID="{3064729B-21FD-4F05-9C2B-E0A2C821B3E1}" presName="rootConnector" presStyleLbl="node2" presStyleIdx="2" presStyleCnt="3"/>
      <dgm:spPr/>
    </dgm:pt>
    <dgm:pt modelId="{05C6426B-C149-473A-AD78-C17C951F6361}" type="pres">
      <dgm:prSet presAssocID="{3064729B-21FD-4F05-9C2B-E0A2C821B3E1}" presName="hierChild4" presStyleCnt="0"/>
      <dgm:spPr/>
    </dgm:pt>
    <dgm:pt modelId="{7DEEB8E9-F355-4808-9D40-752A74FA1B96}" type="pres">
      <dgm:prSet presAssocID="{3064729B-21FD-4F05-9C2B-E0A2C821B3E1}" presName="hierChild5" presStyleCnt="0"/>
      <dgm:spPr/>
    </dgm:pt>
    <dgm:pt modelId="{54B14963-0670-4948-B51A-F0F7C8B299F8}" type="pres">
      <dgm:prSet presAssocID="{6B397DAA-9803-428C-B7A0-E94126D8A50C}" presName="hierChild3" presStyleCnt="0"/>
      <dgm:spPr/>
    </dgm:pt>
    <dgm:pt modelId="{08DC3543-23A5-4E82-9927-E689D38EE392}" type="pres">
      <dgm:prSet presAssocID="{DAEC4FAE-AAF9-4845-AFF7-487EC77AF23C}" presName="Name111" presStyleLbl="parChTrans1D2" presStyleIdx="3" presStyleCnt="4"/>
      <dgm:spPr/>
    </dgm:pt>
    <dgm:pt modelId="{D1E8FCF0-31AB-47C8-81C5-A87DD28E093F}" type="pres">
      <dgm:prSet presAssocID="{8233F742-A62B-4CA0-A316-37DADBF81537}" presName="hierRoot3" presStyleCnt="0">
        <dgm:presLayoutVars>
          <dgm:hierBranch val="init"/>
        </dgm:presLayoutVars>
      </dgm:prSet>
      <dgm:spPr/>
    </dgm:pt>
    <dgm:pt modelId="{3384B7D1-4BA3-43FE-9FB8-1C79A37DB165}" type="pres">
      <dgm:prSet presAssocID="{8233F742-A62B-4CA0-A316-37DADBF81537}" presName="rootComposite3" presStyleCnt="0"/>
      <dgm:spPr/>
    </dgm:pt>
    <dgm:pt modelId="{3A0FD39B-5CD9-43F3-A657-8973998CD9AB}" type="pres">
      <dgm:prSet presAssocID="{8233F742-A62B-4CA0-A316-37DADBF81537}" presName="rootText3" presStyleLbl="asst1" presStyleIdx="0" presStyleCnt="1">
        <dgm:presLayoutVars>
          <dgm:chPref val="3"/>
        </dgm:presLayoutVars>
      </dgm:prSet>
      <dgm:spPr/>
    </dgm:pt>
    <dgm:pt modelId="{678E1616-521F-4BCE-8936-159E3F2B6EF8}" type="pres">
      <dgm:prSet presAssocID="{8233F742-A62B-4CA0-A316-37DADBF81537}" presName="rootConnector3" presStyleLbl="asst1" presStyleIdx="0" presStyleCnt="1"/>
      <dgm:spPr/>
    </dgm:pt>
    <dgm:pt modelId="{DA92CF0C-7707-4359-B31E-5D43EB591B42}" type="pres">
      <dgm:prSet presAssocID="{8233F742-A62B-4CA0-A316-37DADBF81537}" presName="hierChild6" presStyleCnt="0"/>
      <dgm:spPr/>
    </dgm:pt>
    <dgm:pt modelId="{A0D91D0F-D616-4A80-B8B4-D4B90E4F44DB}" type="pres">
      <dgm:prSet presAssocID="{8233F742-A62B-4CA0-A316-37DADBF81537}" presName="hierChild7" presStyleCnt="0"/>
      <dgm:spPr/>
    </dgm:pt>
  </dgm:ptLst>
  <dgm:cxnLst>
    <dgm:cxn modelId="{E25D000D-A058-433A-A408-29F7A12C9973}" type="presOf" srcId="{213503E8-E288-4B92-AF3E-A770CDCF95E9}" destId="{37E6BD36-323A-4EE7-A6B6-9DB5FA89A989}" srcOrd="0" destOrd="0" presId="urn:microsoft.com/office/officeart/2005/8/layout/orgChart1"/>
    <dgm:cxn modelId="{7F76D411-6776-413A-A849-A206A04DF1E4}" type="presOf" srcId="{8233F742-A62B-4CA0-A316-37DADBF81537}" destId="{678E1616-521F-4BCE-8936-159E3F2B6EF8}" srcOrd="1" destOrd="0" presId="urn:microsoft.com/office/officeart/2005/8/layout/orgChart1"/>
    <dgm:cxn modelId="{D8F3F01B-299F-4795-B605-14DDD37B8683}" type="presOf" srcId="{6B397DAA-9803-428C-B7A0-E94126D8A50C}" destId="{1AF04077-7A84-4E4C-B277-8C8400852127}" srcOrd="1" destOrd="0" presId="urn:microsoft.com/office/officeart/2005/8/layout/orgChart1"/>
    <dgm:cxn modelId="{9C30D624-E26A-4124-80A6-5CBB692B7516}" type="presOf" srcId="{8233F742-A62B-4CA0-A316-37DADBF81537}" destId="{3A0FD39B-5CD9-43F3-A657-8973998CD9AB}" srcOrd="0" destOrd="0" presId="urn:microsoft.com/office/officeart/2005/8/layout/orgChart1"/>
    <dgm:cxn modelId="{C6671B3C-1AB1-4F93-9EA8-22F5C9EA4DB1}" srcId="{6B397DAA-9803-428C-B7A0-E94126D8A50C}" destId="{F4D37398-AB2A-4CA8-B876-1F5FA836C353}" srcOrd="1" destOrd="0" parTransId="{70C9D21A-509A-42DA-9E99-CEE570CB65EC}" sibTransId="{E11493AC-D090-4A1A-AF2D-7F027B425273}"/>
    <dgm:cxn modelId="{AE571A5E-94AB-476E-946C-3A4BB858DD6C}" type="presOf" srcId="{3064729B-21FD-4F05-9C2B-E0A2C821B3E1}" destId="{A3911237-7122-458E-8308-7D19AD3FE300}" srcOrd="0" destOrd="0" presId="urn:microsoft.com/office/officeart/2005/8/layout/orgChart1"/>
    <dgm:cxn modelId="{A2288660-EBEA-4BD9-B0C2-BF994FEFE3D6}" type="presOf" srcId="{A9C5C1E0-20E6-4687-97D6-75C17424B584}" destId="{569435C4-DC0A-4104-AB8C-23749FCF526B}" srcOrd="0" destOrd="0" presId="urn:microsoft.com/office/officeart/2005/8/layout/orgChart1"/>
    <dgm:cxn modelId="{32E59A6A-55E1-47B2-B8DF-BF029A1400D4}" type="presOf" srcId="{DAEC4FAE-AAF9-4845-AFF7-487EC77AF23C}" destId="{08DC3543-23A5-4E82-9927-E689D38EE392}" srcOrd="0" destOrd="0" presId="urn:microsoft.com/office/officeart/2005/8/layout/orgChart1"/>
    <dgm:cxn modelId="{9AEFD34A-23B8-4799-873A-299CFA8AB192}" type="presOf" srcId="{924D2D07-6EDB-473B-A455-D24DABEEA902}" destId="{465D55F9-346F-42FF-ABCC-14993FBB2E3F}" srcOrd="0" destOrd="0" presId="urn:microsoft.com/office/officeart/2005/8/layout/orgChart1"/>
    <dgm:cxn modelId="{0F04716E-0CEC-4832-B928-87094B95560D}" type="presOf" srcId="{70C9D21A-509A-42DA-9E99-CEE570CB65EC}" destId="{99D47B61-352A-4F21-AEF7-10F9588DD83F}" srcOrd="0" destOrd="0" presId="urn:microsoft.com/office/officeart/2005/8/layout/orgChart1"/>
    <dgm:cxn modelId="{D9BE324F-7016-45FF-893C-9F72466D1536}" srcId="{6B397DAA-9803-428C-B7A0-E94126D8A50C}" destId="{3064729B-21FD-4F05-9C2B-E0A2C821B3E1}" srcOrd="3" destOrd="0" parTransId="{213503E8-E288-4B92-AF3E-A770CDCF95E9}" sibTransId="{9346C847-B681-4469-8551-4A509C7C33D0}"/>
    <dgm:cxn modelId="{72F7A24F-4F4B-4F3E-AB31-CC4290DA975E}" srcId="{6B397DAA-9803-428C-B7A0-E94126D8A50C}" destId="{8233F742-A62B-4CA0-A316-37DADBF81537}" srcOrd="0" destOrd="0" parTransId="{DAEC4FAE-AAF9-4845-AFF7-487EC77AF23C}" sibTransId="{ED36DFA3-3D3D-41C1-84FE-B0A437BEE9E1}"/>
    <dgm:cxn modelId="{F02DA670-6F4F-4D2A-A163-E8E0147C461D}" type="presOf" srcId="{F4D37398-AB2A-4CA8-B876-1F5FA836C353}" destId="{3EF7BB38-39FE-4BE5-A15A-3E732F32C81A}" srcOrd="0" destOrd="0" presId="urn:microsoft.com/office/officeart/2005/8/layout/orgChart1"/>
    <dgm:cxn modelId="{7944417A-B957-43BB-97BB-1F5F5A3FBF64}" type="presOf" srcId="{BF95C268-67A2-4D39-92AA-8353E7790560}" destId="{7F090131-0A42-43AA-98AE-14206F0E6457}" srcOrd="1" destOrd="0" presId="urn:microsoft.com/office/officeart/2005/8/layout/orgChart1"/>
    <dgm:cxn modelId="{3661837D-DB5D-46B3-BD77-424D9AFF3F59}" type="presOf" srcId="{3E23C272-536A-40C8-A274-2EAF700D46E6}" destId="{D89939EF-2AA1-4214-8E0D-6B61B62451FB}" srcOrd="0" destOrd="0" presId="urn:microsoft.com/office/officeart/2005/8/layout/orgChart1"/>
    <dgm:cxn modelId="{CE1C3B84-DF0D-40A2-8A9A-12A529FB7397}" srcId="{3E23C272-536A-40C8-A274-2EAF700D46E6}" destId="{6B397DAA-9803-428C-B7A0-E94126D8A50C}" srcOrd="0" destOrd="0" parTransId="{5C68CE91-EA42-4ED4-8CBC-8FB66108D4F2}" sibTransId="{BB000C4A-7668-406A-841D-74EE9D3BC1BE}"/>
    <dgm:cxn modelId="{4C644A85-2CCB-47FB-9770-EFAB38F5F960}" type="presOf" srcId="{BF95C268-67A2-4D39-92AA-8353E7790560}" destId="{232AFC3F-EEB3-4E48-B036-78454BD8DF86}" srcOrd="0" destOrd="0" presId="urn:microsoft.com/office/officeart/2005/8/layout/orgChart1"/>
    <dgm:cxn modelId="{DFF73794-2AF8-498D-B650-5CD7E4A85FA2}" type="presOf" srcId="{924D2D07-6EDB-473B-A455-D24DABEEA902}" destId="{3C435C28-271B-4A93-94EB-323CE73F9BA4}" srcOrd="1" destOrd="0" presId="urn:microsoft.com/office/officeart/2005/8/layout/orgChart1"/>
    <dgm:cxn modelId="{051591AF-673A-4076-ABC3-27FCCFBF3AFC}" type="presOf" srcId="{FFAB2B50-9B9A-4CDA-ACCD-FE2132BFDA84}" destId="{A23D024D-06FA-4806-A929-64C3BF43F016}" srcOrd="0" destOrd="0" presId="urn:microsoft.com/office/officeart/2005/8/layout/orgChart1"/>
    <dgm:cxn modelId="{022AF0C3-1701-42B5-BC6A-0D9472116397}" srcId="{F4D37398-AB2A-4CA8-B876-1F5FA836C353}" destId="{BF95C268-67A2-4D39-92AA-8353E7790560}" srcOrd="0" destOrd="0" parTransId="{A9C5C1E0-20E6-4687-97D6-75C17424B584}" sibTransId="{503B0D5E-3A8D-438F-8079-5B748F5A7081}"/>
    <dgm:cxn modelId="{464521D2-2738-4D02-BFA2-5EFAB7AE315C}" srcId="{6B397DAA-9803-428C-B7A0-E94126D8A50C}" destId="{924D2D07-6EDB-473B-A455-D24DABEEA902}" srcOrd="2" destOrd="0" parTransId="{FFAB2B50-9B9A-4CDA-ACCD-FE2132BFDA84}" sibTransId="{099A8119-CC7F-448D-BEA3-6A42CE4A1C10}"/>
    <dgm:cxn modelId="{2F9FABDA-85D0-4A91-8D9C-A9CE4CD85041}" type="presOf" srcId="{6B397DAA-9803-428C-B7A0-E94126D8A50C}" destId="{67C92133-1892-4EDD-A419-170EBA232FE2}" srcOrd="0" destOrd="0" presId="urn:microsoft.com/office/officeart/2005/8/layout/orgChart1"/>
    <dgm:cxn modelId="{F317B7DD-0CEC-4BE7-91D4-2C3ACC98BCF7}" type="presOf" srcId="{F4D37398-AB2A-4CA8-B876-1F5FA836C353}" destId="{82DF74FB-E0C1-4E9F-9B19-5F560993C7C0}" srcOrd="1" destOrd="0" presId="urn:microsoft.com/office/officeart/2005/8/layout/orgChart1"/>
    <dgm:cxn modelId="{A12CB5FB-AB52-4DA6-8480-663E116FDD75}" type="presOf" srcId="{3064729B-21FD-4F05-9C2B-E0A2C821B3E1}" destId="{1748D2F9-F448-4D33-BF33-8EC196B807C6}" srcOrd="1" destOrd="0" presId="urn:microsoft.com/office/officeart/2005/8/layout/orgChart1"/>
    <dgm:cxn modelId="{BD43772F-5DE2-42A2-8FB3-CC199666BA61}" type="presParOf" srcId="{D89939EF-2AA1-4214-8E0D-6B61B62451FB}" destId="{ACC8A739-72C8-44A3-B12C-30346BACDF2E}" srcOrd="0" destOrd="0" presId="urn:microsoft.com/office/officeart/2005/8/layout/orgChart1"/>
    <dgm:cxn modelId="{4A8CB964-2EA8-4480-B80F-13B5D2DDCADA}" type="presParOf" srcId="{ACC8A739-72C8-44A3-B12C-30346BACDF2E}" destId="{058329AA-4FB9-430F-8C31-272FA673EE54}" srcOrd="0" destOrd="0" presId="urn:microsoft.com/office/officeart/2005/8/layout/orgChart1"/>
    <dgm:cxn modelId="{F887B780-CF55-4534-A2DA-4072230463B1}" type="presParOf" srcId="{058329AA-4FB9-430F-8C31-272FA673EE54}" destId="{67C92133-1892-4EDD-A419-170EBA232FE2}" srcOrd="0" destOrd="0" presId="urn:microsoft.com/office/officeart/2005/8/layout/orgChart1"/>
    <dgm:cxn modelId="{AE7633D6-0130-4B32-B044-1EEB28DD613A}" type="presParOf" srcId="{058329AA-4FB9-430F-8C31-272FA673EE54}" destId="{1AF04077-7A84-4E4C-B277-8C8400852127}" srcOrd="1" destOrd="0" presId="urn:microsoft.com/office/officeart/2005/8/layout/orgChart1"/>
    <dgm:cxn modelId="{90B7C62E-7C26-46E7-8D0D-5F5C15C24FAD}" type="presParOf" srcId="{ACC8A739-72C8-44A3-B12C-30346BACDF2E}" destId="{4C815533-BB9F-4155-A8D2-A2898C85D3DC}" srcOrd="1" destOrd="0" presId="urn:microsoft.com/office/officeart/2005/8/layout/orgChart1"/>
    <dgm:cxn modelId="{4B20F0F5-7C1B-454F-BF1F-E506EF57D9DC}" type="presParOf" srcId="{4C815533-BB9F-4155-A8D2-A2898C85D3DC}" destId="{99D47B61-352A-4F21-AEF7-10F9588DD83F}" srcOrd="0" destOrd="0" presId="urn:microsoft.com/office/officeart/2005/8/layout/orgChart1"/>
    <dgm:cxn modelId="{F008C9F9-9068-4100-A916-ECBA1C6FF718}" type="presParOf" srcId="{4C815533-BB9F-4155-A8D2-A2898C85D3DC}" destId="{1B14040C-1586-4B12-A487-D5E4524AE1D9}" srcOrd="1" destOrd="0" presId="urn:microsoft.com/office/officeart/2005/8/layout/orgChart1"/>
    <dgm:cxn modelId="{B29231C8-764A-4F77-97CF-3792D8007457}" type="presParOf" srcId="{1B14040C-1586-4B12-A487-D5E4524AE1D9}" destId="{3D3F4270-B9B7-4CC3-B6D3-619C8CF8E6B5}" srcOrd="0" destOrd="0" presId="urn:microsoft.com/office/officeart/2005/8/layout/orgChart1"/>
    <dgm:cxn modelId="{AF50C84B-30A1-4AAB-8BAC-340B05F54D53}" type="presParOf" srcId="{3D3F4270-B9B7-4CC3-B6D3-619C8CF8E6B5}" destId="{3EF7BB38-39FE-4BE5-A15A-3E732F32C81A}" srcOrd="0" destOrd="0" presId="urn:microsoft.com/office/officeart/2005/8/layout/orgChart1"/>
    <dgm:cxn modelId="{779A3226-711F-4AFF-B08F-A4A07F7FE3CD}" type="presParOf" srcId="{3D3F4270-B9B7-4CC3-B6D3-619C8CF8E6B5}" destId="{82DF74FB-E0C1-4E9F-9B19-5F560993C7C0}" srcOrd="1" destOrd="0" presId="urn:microsoft.com/office/officeart/2005/8/layout/orgChart1"/>
    <dgm:cxn modelId="{99A7D722-E166-40CE-9AE1-85BC53E5227F}" type="presParOf" srcId="{1B14040C-1586-4B12-A487-D5E4524AE1D9}" destId="{8C70D402-BC2B-45AE-80C0-D516A587E857}" srcOrd="1" destOrd="0" presId="urn:microsoft.com/office/officeart/2005/8/layout/orgChart1"/>
    <dgm:cxn modelId="{17A8162A-DB75-4B5D-A72C-22D28EF89252}" type="presParOf" srcId="{8C70D402-BC2B-45AE-80C0-D516A587E857}" destId="{569435C4-DC0A-4104-AB8C-23749FCF526B}" srcOrd="0" destOrd="0" presId="urn:microsoft.com/office/officeart/2005/8/layout/orgChart1"/>
    <dgm:cxn modelId="{989768B3-1F11-44BF-A954-94F0551E25D9}" type="presParOf" srcId="{8C70D402-BC2B-45AE-80C0-D516A587E857}" destId="{C7D244A5-5633-4A6A-9AB3-A9D111DC8320}" srcOrd="1" destOrd="0" presId="urn:microsoft.com/office/officeart/2005/8/layout/orgChart1"/>
    <dgm:cxn modelId="{FB4D3A40-AEA0-45AF-87C0-CE564677386C}" type="presParOf" srcId="{C7D244A5-5633-4A6A-9AB3-A9D111DC8320}" destId="{59264EED-FC9B-496C-B231-845E3468FA7C}" srcOrd="0" destOrd="0" presId="urn:microsoft.com/office/officeart/2005/8/layout/orgChart1"/>
    <dgm:cxn modelId="{9A3E7963-542B-4882-9898-75B6BB49C62F}" type="presParOf" srcId="{59264EED-FC9B-496C-B231-845E3468FA7C}" destId="{232AFC3F-EEB3-4E48-B036-78454BD8DF86}" srcOrd="0" destOrd="0" presId="urn:microsoft.com/office/officeart/2005/8/layout/orgChart1"/>
    <dgm:cxn modelId="{0B3BB277-3588-490F-9E96-F9870C2B94A1}" type="presParOf" srcId="{59264EED-FC9B-496C-B231-845E3468FA7C}" destId="{7F090131-0A42-43AA-98AE-14206F0E6457}" srcOrd="1" destOrd="0" presId="urn:microsoft.com/office/officeart/2005/8/layout/orgChart1"/>
    <dgm:cxn modelId="{7BA1B5BB-548D-49D2-A08D-3199BE15BA1C}" type="presParOf" srcId="{C7D244A5-5633-4A6A-9AB3-A9D111DC8320}" destId="{6DC45A48-C9E7-4F84-B9C7-E6515139418E}" srcOrd="1" destOrd="0" presId="urn:microsoft.com/office/officeart/2005/8/layout/orgChart1"/>
    <dgm:cxn modelId="{29CAB4FF-F73C-40FE-B036-FD0A429D62B3}" type="presParOf" srcId="{C7D244A5-5633-4A6A-9AB3-A9D111DC8320}" destId="{C47DF4A8-313B-48EA-9EE6-7C517B3DA9AB}" srcOrd="2" destOrd="0" presId="urn:microsoft.com/office/officeart/2005/8/layout/orgChart1"/>
    <dgm:cxn modelId="{07965768-C6A0-430E-9531-29605E5F5774}" type="presParOf" srcId="{1B14040C-1586-4B12-A487-D5E4524AE1D9}" destId="{FC9B71A6-B5D3-4528-A26A-7297E27C7379}" srcOrd="2" destOrd="0" presId="urn:microsoft.com/office/officeart/2005/8/layout/orgChart1"/>
    <dgm:cxn modelId="{67E84AB2-7458-4D50-AABB-31604B99B18C}" type="presParOf" srcId="{4C815533-BB9F-4155-A8D2-A2898C85D3DC}" destId="{A23D024D-06FA-4806-A929-64C3BF43F016}" srcOrd="2" destOrd="0" presId="urn:microsoft.com/office/officeart/2005/8/layout/orgChart1"/>
    <dgm:cxn modelId="{7AB7E94D-59EE-401E-B65F-33378EB84B70}" type="presParOf" srcId="{4C815533-BB9F-4155-A8D2-A2898C85D3DC}" destId="{FF0D8B32-9603-4BDD-9E8A-52D12CBBF9B2}" srcOrd="3" destOrd="0" presId="urn:microsoft.com/office/officeart/2005/8/layout/orgChart1"/>
    <dgm:cxn modelId="{E06A6F9B-294F-487B-A881-FC3334ED4E70}" type="presParOf" srcId="{FF0D8B32-9603-4BDD-9E8A-52D12CBBF9B2}" destId="{C5C37ADF-B097-4339-A9D9-45E48D451584}" srcOrd="0" destOrd="0" presId="urn:microsoft.com/office/officeart/2005/8/layout/orgChart1"/>
    <dgm:cxn modelId="{4B23A09C-5D26-46B8-B0C4-0A11A818DEFC}" type="presParOf" srcId="{C5C37ADF-B097-4339-A9D9-45E48D451584}" destId="{465D55F9-346F-42FF-ABCC-14993FBB2E3F}" srcOrd="0" destOrd="0" presId="urn:microsoft.com/office/officeart/2005/8/layout/orgChart1"/>
    <dgm:cxn modelId="{102EB082-6C40-406E-AE38-73DF917518FF}" type="presParOf" srcId="{C5C37ADF-B097-4339-A9D9-45E48D451584}" destId="{3C435C28-271B-4A93-94EB-323CE73F9BA4}" srcOrd="1" destOrd="0" presId="urn:microsoft.com/office/officeart/2005/8/layout/orgChart1"/>
    <dgm:cxn modelId="{26C528C7-2E58-443C-9031-A7CECDAC4739}" type="presParOf" srcId="{FF0D8B32-9603-4BDD-9E8A-52D12CBBF9B2}" destId="{9DEBBA19-9F88-477A-B8AE-AA035044D01D}" srcOrd="1" destOrd="0" presId="urn:microsoft.com/office/officeart/2005/8/layout/orgChart1"/>
    <dgm:cxn modelId="{65A76886-0BEA-4116-9EBB-18D2107D49BE}" type="presParOf" srcId="{FF0D8B32-9603-4BDD-9E8A-52D12CBBF9B2}" destId="{9F6A1BEA-7F4E-4CC4-A859-ED7A65C23D72}" srcOrd="2" destOrd="0" presId="urn:microsoft.com/office/officeart/2005/8/layout/orgChart1"/>
    <dgm:cxn modelId="{7D2E21AA-C73C-4C7E-ABEC-D77282AB1748}" type="presParOf" srcId="{4C815533-BB9F-4155-A8D2-A2898C85D3DC}" destId="{37E6BD36-323A-4EE7-A6B6-9DB5FA89A989}" srcOrd="4" destOrd="0" presId="urn:microsoft.com/office/officeart/2005/8/layout/orgChart1"/>
    <dgm:cxn modelId="{08838F0C-8915-4CB9-8252-BF5A277F9109}" type="presParOf" srcId="{4C815533-BB9F-4155-A8D2-A2898C85D3DC}" destId="{C6FF3D91-FAB2-4BA4-ACED-AB0CC2A2EE69}" srcOrd="5" destOrd="0" presId="urn:microsoft.com/office/officeart/2005/8/layout/orgChart1"/>
    <dgm:cxn modelId="{1A35346F-B0B9-4F3C-87A0-57010606BA68}" type="presParOf" srcId="{C6FF3D91-FAB2-4BA4-ACED-AB0CC2A2EE69}" destId="{2AF4A59E-026F-40F2-836D-0F91621CC5DA}" srcOrd="0" destOrd="0" presId="urn:microsoft.com/office/officeart/2005/8/layout/orgChart1"/>
    <dgm:cxn modelId="{75E55F2E-C1AA-463B-96E6-31DDF21B07FE}" type="presParOf" srcId="{2AF4A59E-026F-40F2-836D-0F91621CC5DA}" destId="{A3911237-7122-458E-8308-7D19AD3FE300}" srcOrd="0" destOrd="0" presId="urn:microsoft.com/office/officeart/2005/8/layout/orgChart1"/>
    <dgm:cxn modelId="{1A5C3AD8-2182-4076-83AE-1CF69D7C1900}" type="presParOf" srcId="{2AF4A59E-026F-40F2-836D-0F91621CC5DA}" destId="{1748D2F9-F448-4D33-BF33-8EC196B807C6}" srcOrd="1" destOrd="0" presId="urn:microsoft.com/office/officeart/2005/8/layout/orgChart1"/>
    <dgm:cxn modelId="{EEF34D0B-48BD-4F24-BA27-805478AE7277}" type="presParOf" srcId="{C6FF3D91-FAB2-4BA4-ACED-AB0CC2A2EE69}" destId="{05C6426B-C149-473A-AD78-C17C951F6361}" srcOrd="1" destOrd="0" presId="urn:microsoft.com/office/officeart/2005/8/layout/orgChart1"/>
    <dgm:cxn modelId="{F0D4B4AE-297A-4A5C-B393-33DDF18CEA5A}" type="presParOf" srcId="{C6FF3D91-FAB2-4BA4-ACED-AB0CC2A2EE69}" destId="{7DEEB8E9-F355-4808-9D40-752A74FA1B96}" srcOrd="2" destOrd="0" presId="urn:microsoft.com/office/officeart/2005/8/layout/orgChart1"/>
    <dgm:cxn modelId="{C8A368EB-2A38-4483-8969-14E0AE516874}" type="presParOf" srcId="{ACC8A739-72C8-44A3-B12C-30346BACDF2E}" destId="{54B14963-0670-4948-B51A-F0F7C8B299F8}" srcOrd="2" destOrd="0" presId="urn:microsoft.com/office/officeart/2005/8/layout/orgChart1"/>
    <dgm:cxn modelId="{09FE51B6-FB14-4639-AACF-73640231AB6B}" type="presParOf" srcId="{54B14963-0670-4948-B51A-F0F7C8B299F8}" destId="{08DC3543-23A5-4E82-9927-E689D38EE392}" srcOrd="0" destOrd="0" presId="urn:microsoft.com/office/officeart/2005/8/layout/orgChart1"/>
    <dgm:cxn modelId="{787089CF-3AE6-4575-88A2-26D475CECFFE}" type="presParOf" srcId="{54B14963-0670-4948-B51A-F0F7C8B299F8}" destId="{D1E8FCF0-31AB-47C8-81C5-A87DD28E093F}" srcOrd="1" destOrd="0" presId="urn:microsoft.com/office/officeart/2005/8/layout/orgChart1"/>
    <dgm:cxn modelId="{155F9D2C-2C20-4CEE-9487-64BD56CF21D8}" type="presParOf" srcId="{D1E8FCF0-31AB-47C8-81C5-A87DD28E093F}" destId="{3384B7D1-4BA3-43FE-9FB8-1C79A37DB165}" srcOrd="0" destOrd="0" presId="urn:microsoft.com/office/officeart/2005/8/layout/orgChart1"/>
    <dgm:cxn modelId="{9EB6AF54-274A-490D-A42A-0811BB6DBB45}" type="presParOf" srcId="{3384B7D1-4BA3-43FE-9FB8-1C79A37DB165}" destId="{3A0FD39B-5CD9-43F3-A657-8973998CD9AB}" srcOrd="0" destOrd="0" presId="urn:microsoft.com/office/officeart/2005/8/layout/orgChart1"/>
    <dgm:cxn modelId="{1793D135-0905-4609-8106-C797A6D7C9A2}" type="presParOf" srcId="{3384B7D1-4BA3-43FE-9FB8-1C79A37DB165}" destId="{678E1616-521F-4BCE-8936-159E3F2B6EF8}" srcOrd="1" destOrd="0" presId="urn:microsoft.com/office/officeart/2005/8/layout/orgChart1"/>
    <dgm:cxn modelId="{D162E085-D572-4B63-9252-FB9FC508FFD1}" type="presParOf" srcId="{D1E8FCF0-31AB-47C8-81C5-A87DD28E093F}" destId="{DA92CF0C-7707-4359-B31E-5D43EB591B42}" srcOrd="1" destOrd="0" presId="urn:microsoft.com/office/officeart/2005/8/layout/orgChart1"/>
    <dgm:cxn modelId="{B87E2520-4963-44CD-A17D-4F5C35DAEE33}" type="presParOf" srcId="{D1E8FCF0-31AB-47C8-81C5-A87DD28E093F}" destId="{A0D91D0F-D616-4A80-B8B4-D4B90E4F44D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23C272-536A-40C8-A274-2EAF700D46E6}"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s-ES"/>
        </a:p>
      </dgm:t>
    </dgm:pt>
    <dgm:pt modelId="{6B397DAA-9803-428C-B7A0-E94126D8A50C}">
      <dgm:prSet phldrT="[Texto]" custT="1"/>
      <dgm:spPr>
        <a:solidFill>
          <a:schemeClr val="tx1">
            <a:lumMod val="75000"/>
            <a:lumOff val="25000"/>
          </a:schemeClr>
        </a:solidFill>
      </dgm:spPr>
      <dgm:t>
        <a:bodyPr/>
        <a:lstStyle/>
        <a:p>
          <a:r>
            <a:rPr lang="es-ES" sz="1600" i="0" dirty="0"/>
            <a:t>Global “</a:t>
          </a:r>
          <a:r>
            <a:rPr lang="es-ES" sz="1600" i="0" dirty="0" err="1"/>
            <a:t>aims</a:t>
          </a:r>
          <a:r>
            <a:rPr lang="es-ES" sz="1600" i="0" dirty="0"/>
            <a:t>”</a:t>
          </a:r>
        </a:p>
      </dgm:t>
    </dgm:pt>
    <dgm:pt modelId="{5C68CE91-EA42-4ED4-8CBC-8FB66108D4F2}" type="parTrans" cxnId="{CE1C3B84-DF0D-40A2-8A9A-12A529FB7397}">
      <dgm:prSet/>
      <dgm:spPr/>
      <dgm:t>
        <a:bodyPr/>
        <a:lstStyle/>
        <a:p>
          <a:endParaRPr lang="es-ES" sz="1600" i="0"/>
        </a:p>
      </dgm:t>
    </dgm:pt>
    <dgm:pt modelId="{BB000C4A-7668-406A-841D-74EE9D3BC1BE}" type="sibTrans" cxnId="{CE1C3B84-DF0D-40A2-8A9A-12A529FB7397}">
      <dgm:prSet/>
      <dgm:spPr/>
      <dgm:t>
        <a:bodyPr/>
        <a:lstStyle/>
        <a:p>
          <a:endParaRPr lang="es-ES" sz="1600" i="0"/>
        </a:p>
      </dgm:t>
    </dgm:pt>
    <dgm:pt modelId="{8233F742-A62B-4CA0-A316-37DADBF81537}" type="asst">
      <dgm:prSet phldrT="[Texto]" custT="1"/>
      <dgm:spPr>
        <a:solidFill>
          <a:srgbClr val="1F6404"/>
        </a:solidFill>
      </dgm:spPr>
      <dgm:t>
        <a:bodyPr/>
        <a:lstStyle/>
        <a:p>
          <a:r>
            <a:rPr lang="es-ES" sz="1600" i="0" dirty="0"/>
            <a:t>Global </a:t>
          </a:r>
        </a:p>
        <a:p>
          <a:r>
            <a:rPr lang="es-ES" sz="1600" i="0" dirty="0" err="1"/>
            <a:t>StockTake</a:t>
          </a:r>
          <a:endParaRPr lang="es-ES" sz="1600" i="0" dirty="0"/>
        </a:p>
      </dgm:t>
    </dgm:pt>
    <dgm:pt modelId="{DAEC4FAE-AAF9-4845-AFF7-487EC77AF23C}" type="parTrans" cxnId="{72F7A24F-4F4B-4F3E-AB31-CC4290DA975E}">
      <dgm:prSet/>
      <dgm:spPr/>
      <dgm:t>
        <a:bodyPr/>
        <a:lstStyle/>
        <a:p>
          <a:endParaRPr lang="es-ES" sz="1600" i="0"/>
        </a:p>
      </dgm:t>
    </dgm:pt>
    <dgm:pt modelId="{ED36DFA3-3D3D-41C1-84FE-B0A437BEE9E1}" type="sibTrans" cxnId="{72F7A24F-4F4B-4F3E-AB31-CC4290DA975E}">
      <dgm:prSet/>
      <dgm:spPr/>
      <dgm:t>
        <a:bodyPr/>
        <a:lstStyle/>
        <a:p>
          <a:endParaRPr lang="es-ES" sz="1600" i="0"/>
        </a:p>
      </dgm:t>
    </dgm:pt>
    <dgm:pt modelId="{F4D37398-AB2A-4CA8-B876-1F5FA836C353}">
      <dgm:prSet phldrT="[Texto]" custT="1"/>
      <dgm:spPr>
        <a:solidFill>
          <a:schemeClr val="accent3"/>
        </a:solidFill>
      </dgm:spPr>
      <dgm:t>
        <a:bodyPr/>
        <a:lstStyle/>
        <a:p>
          <a:r>
            <a:rPr lang="es-ES" sz="1600" i="0" dirty="0" err="1"/>
            <a:t>Emissions</a:t>
          </a:r>
          <a:endParaRPr lang="es-ES" sz="1600" i="0" dirty="0"/>
        </a:p>
      </dgm:t>
    </dgm:pt>
    <dgm:pt modelId="{70C9D21A-509A-42DA-9E99-CEE570CB65EC}" type="parTrans" cxnId="{C6671B3C-1AB1-4F93-9EA8-22F5C9EA4DB1}">
      <dgm:prSet/>
      <dgm:spPr/>
      <dgm:t>
        <a:bodyPr/>
        <a:lstStyle/>
        <a:p>
          <a:endParaRPr lang="es-ES" sz="1600" i="0"/>
        </a:p>
      </dgm:t>
    </dgm:pt>
    <dgm:pt modelId="{E11493AC-D090-4A1A-AF2D-7F027B425273}" type="sibTrans" cxnId="{C6671B3C-1AB1-4F93-9EA8-22F5C9EA4DB1}">
      <dgm:prSet/>
      <dgm:spPr/>
      <dgm:t>
        <a:bodyPr/>
        <a:lstStyle/>
        <a:p>
          <a:endParaRPr lang="es-ES" sz="1600" i="0"/>
        </a:p>
      </dgm:t>
    </dgm:pt>
    <dgm:pt modelId="{924D2D07-6EDB-473B-A455-D24DABEEA902}">
      <dgm:prSet phldrT="[Texto]" custT="1"/>
      <dgm:spPr>
        <a:solidFill>
          <a:schemeClr val="accent2"/>
        </a:solidFill>
      </dgm:spPr>
      <dgm:t>
        <a:bodyPr/>
        <a:lstStyle/>
        <a:p>
          <a:r>
            <a:rPr lang="es-ES" sz="1600" i="0" dirty="0" err="1"/>
            <a:t>Finance</a:t>
          </a:r>
          <a:endParaRPr lang="es-ES" sz="1600" i="0" dirty="0"/>
        </a:p>
      </dgm:t>
    </dgm:pt>
    <dgm:pt modelId="{FFAB2B50-9B9A-4CDA-ACCD-FE2132BFDA84}" type="parTrans" cxnId="{464521D2-2738-4D02-BFA2-5EFAB7AE315C}">
      <dgm:prSet/>
      <dgm:spPr/>
      <dgm:t>
        <a:bodyPr/>
        <a:lstStyle/>
        <a:p>
          <a:endParaRPr lang="es-ES" sz="1600" i="0"/>
        </a:p>
      </dgm:t>
    </dgm:pt>
    <dgm:pt modelId="{099A8119-CC7F-448D-BEA3-6A42CE4A1C10}" type="sibTrans" cxnId="{464521D2-2738-4D02-BFA2-5EFAB7AE315C}">
      <dgm:prSet/>
      <dgm:spPr/>
      <dgm:t>
        <a:bodyPr/>
        <a:lstStyle/>
        <a:p>
          <a:endParaRPr lang="es-ES" sz="1600" i="0"/>
        </a:p>
      </dgm:t>
    </dgm:pt>
    <dgm:pt modelId="{3064729B-21FD-4F05-9C2B-E0A2C821B3E1}">
      <dgm:prSet phldrT="[Texto]" custT="1"/>
      <dgm:spPr>
        <a:solidFill>
          <a:schemeClr val="accent3"/>
        </a:solidFill>
      </dgm:spPr>
      <dgm:t>
        <a:bodyPr/>
        <a:lstStyle/>
        <a:p>
          <a:r>
            <a:rPr lang="es-ES" sz="1600" i="0" dirty="0" err="1"/>
            <a:t>Adaptation</a:t>
          </a:r>
          <a:endParaRPr lang="es-ES" sz="1600" i="0" dirty="0"/>
        </a:p>
      </dgm:t>
    </dgm:pt>
    <dgm:pt modelId="{213503E8-E288-4B92-AF3E-A770CDCF95E9}" type="parTrans" cxnId="{D9BE324F-7016-45FF-893C-9F72466D1536}">
      <dgm:prSet/>
      <dgm:spPr/>
      <dgm:t>
        <a:bodyPr/>
        <a:lstStyle/>
        <a:p>
          <a:endParaRPr lang="es-ES" sz="1600" i="0"/>
        </a:p>
      </dgm:t>
    </dgm:pt>
    <dgm:pt modelId="{9346C847-B681-4469-8551-4A509C7C33D0}" type="sibTrans" cxnId="{D9BE324F-7016-45FF-893C-9F72466D1536}">
      <dgm:prSet/>
      <dgm:spPr/>
      <dgm:t>
        <a:bodyPr/>
        <a:lstStyle/>
        <a:p>
          <a:endParaRPr lang="es-ES" sz="1600" i="0"/>
        </a:p>
      </dgm:t>
    </dgm:pt>
    <dgm:pt modelId="{BF95C268-67A2-4D39-92AA-8353E7790560}">
      <dgm:prSet custT="1"/>
      <dgm:spPr>
        <a:solidFill>
          <a:schemeClr val="accent3">
            <a:lumMod val="60000"/>
            <a:lumOff val="40000"/>
          </a:schemeClr>
        </a:solidFill>
      </dgm:spPr>
      <dgm:t>
        <a:bodyPr/>
        <a:lstStyle/>
        <a:p>
          <a:r>
            <a:rPr lang="es-ES" sz="1600" i="0" dirty="0" err="1">
              <a:solidFill>
                <a:schemeClr val="tx1"/>
              </a:solidFill>
              <a:latin typeface="Century Gothic" panose="020B0502020202020204" pitchFamily="34" charset="0"/>
            </a:rPr>
            <a:t>NDCs</a:t>
          </a:r>
          <a:endParaRPr lang="es-ES" sz="1600" i="0" dirty="0">
            <a:solidFill>
              <a:schemeClr val="tx1"/>
            </a:solidFill>
            <a:latin typeface="Century Gothic" panose="020B0502020202020204" pitchFamily="34" charset="0"/>
          </a:endParaRPr>
        </a:p>
      </dgm:t>
    </dgm:pt>
    <dgm:pt modelId="{A9C5C1E0-20E6-4687-97D6-75C17424B584}" type="parTrans" cxnId="{022AF0C3-1701-42B5-BC6A-0D9472116397}">
      <dgm:prSet/>
      <dgm:spPr>
        <a:solidFill>
          <a:schemeClr val="accent3"/>
        </a:solidFill>
        <a:ln>
          <a:solidFill>
            <a:schemeClr val="accent3"/>
          </a:solidFill>
        </a:ln>
      </dgm:spPr>
      <dgm:t>
        <a:bodyPr/>
        <a:lstStyle/>
        <a:p>
          <a:endParaRPr lang="es-ES" sz="1600" i="0"/>
        </a:p>
      </dgm:t>
    </dgm:pt>
    <dgm:pt modelId="{503B0D5E-3A8D-438F-8079-5B748F5A7081}" type="sibTrans" cxnId="{022AF0C3-1701-42B5-BC6A-0D9472116397}">
      <dgm:prSet/>
      <dgm:spPr/>
      <dgm:t>
        <a:bodyPr/>
        <a:lstStyle/>
        <a:p>
          <a:endParaRPr lang="es-ES" sz="1600" i="0"/>
        </a:p>
      </dgm:t>
    </dgm:pt>
    <dgm:pt modelId="{D89939EF-2AA1-4214-8E0D-6B61B62451FB}" type="pres">
      <dgm:prSet presAssocID="{3E23C272-536A-40C8-A274-2EAF700D46E6}" presName="hierChild1" presStyleCnt="0">
        <dgm:presLayoutVars>
          <dgm:orgChart val="1"/>
          <dgm:chPref val="1"/>
          <dgm:dir/>
          <dgm:animOne val="branch"/>
          <dgm:animLvl val="lvl"/>
          <dgm:resizeHandles/>
        </dgm:presLayoutVars>
      </dgm:prSet>
      <dgm:spPr/>
    </dgm:pt>
    <dgm:pt modelId="{ACC8A739-72C8-44A3-B12C-30346BACDF2E}" type="pres">
      <dgm:prSet presAssocID="{6B397DAA-9803-428C-B7A0-E94126D8A50C}" presName="hierRoot1" presStyleCnt="0">
        <dgm:presLayoutVars>
          <dgm:hierBranch val="init"/>
        </dgm:presLayoutVars>
      </dgm:prSet>
      <dgm:spPr/>
    </dgm:pt>
    <dgm:pt modelId="{058329AA-4FB9-430F-8C31-272FA673EE54}" type="pres">
      <dgm:prSet presAssocID="{6B397DAA-9803-428C-B7A0-E94126D8A50C}" presName="rootComposite1" presStyleCnt="0"/>
      <dgm:spPr/>
    </dgm:pt>
    <dgm:pt modelId="{67C92133-1892-4EDD-A419-170EBA232FE2}" type="pres">
      <dgm:prSet presAssocID="{6B397DAA-9803-428C-B7A0-E94126D8A50C}" presName="rootText1" presStyleLbl="node0" presStyleIdx="0" presStyleCnt="1">
        <dgm:presLayoutVars>
          <dgm:chPref val="3"/>
        </dgm:presLayoutVars>
      </dgm:prSet>
      <dgm:spPr/>
    </dgm:pt>
    <dgm:pt modelId="{1AF04077-7A84-4E4C-B277-8C8400852127}" type="pres">
      <dgm:prSet presAssocID="{6B397DAA-9803-428C-B7A0-E94126D8A50C}" presName="rootConnector1" presStyleLbl="node1" presStyleIdx="0" presStyleCnt="0"/>
      <dgm:spPr/>
    </dgm:pt>
    <dgm:pt modelId="{4C815533-BB9F-4155-A8D2-A2898C85D3DC}" type="pres">
      <dgm:prSet presAssocID="{6B397DAA-9803-428C-B7A0-E94126D8A50C}" presName="hierChild2" presStyleCnt="0"/>
      <dgm:spPr/>
    </dgm:pt>
    <dgm:pt modelId="{99D47B61-352A-4F21-AEF7-10F9588DD83F}" type="pres">
      <dgm:prSet presAssocID="{70C9D21A-509A-42DA-9E99-CEE570CB65EC}" presName="Name37" presStyleLbl="parChTrans1D2" presStyleIdx="0" presStyleCnt="4"/>
      <dgm:spPr/>
    </dgm:pt>
    <dgm:pt modelId="{1B14040C-1586-4B12-A487-D5E4524AE1D9}" type="pres">
      <dgm:prSet presAssocID="{F4D37398-AB2A-4CA8-B876-1F5FA836C353}" presName="hierRoot2" presStyleCnt="0">
        <dgm:presLayoutVars>
          <dgm:hierBranch val="init"/>
        </dgm:presLayoutVars>
      </dgm:prSet>
      <dgm:spPr/>
    </dgm:pt>
    <dgm:pt modelId="{3D3F4270-B9B7-4CC3-B6D3-619C8CF8E6B5}" type="pres">
      <dgm:prSet presAssocID="{F4D37398-AB2A-4CA8-B876-1F5FA836C353}" presName="rootComposite" presStyleCnt="0"/>
      <dgm:spPr/>
    </dgm:pt>
    <dgm:pt modelId="{3EF7BB38-39FE-4BE5-A15A-3E732F32C81A}" type="pres">
      <dgm:prSet presAssocID="{F4D37398-AB2A-4CA8-B876-1F5FA836C353}" presName="rootText" presStyleLbl="node2" presStyleIdx="0" presStyleCnt="3">
        <dgm:presLayoutVars>
          <dgm:chPref val="3"/>
        </dgm:presLayoutVars>
      </dgm:prSet>
      <dgm:spPr/>
    </dgm:pt>
    <dgm:pt modelId="{82DF74FB-E0C1-4E9F-9B19-5F560993C7C0}" type="pres">
      <dgm:prSet presAssocID="{F4D37398-AB2A-4CA8-B876-1F5FA836C353}" presName="rootConnector" presStyleLbl="node2" presStyleIdx="0" presStyleCnt="3"/>
      <dgm:spPr/>
    </dgm:pt>
    <dgm:pt modelId="{8C70D402-BC2B-45AE-80C0-D516A587E857}" type="pres">
      <dgm:prSet presAssocID="{F4D37398-AB2A-4CA8-B876-1F5FA836C353}" presName="hierChild4" presStyleCnt="0"/>
      <dgm:spPr/>
    </dgm:pt>
    <dgm:pt modelId="{569435C4-DC0A-4104-AB8C-23749FCF526B}" type="pres">
      <dgm:prSet presAssocID="{A9C5C1E0-20E6-4687-97D6-75C17424B584}" presName="Name37" presStyleLbl="parChTrans1D3" presStyleIdx="0" presStyleCnt="1"/>
      <dgm:spPr/>
    </dgm:pt>
    <dgm:pt modelId="{C7D244A5-5633-4A6A-9AB3-A9D111DC8320}" type="pres">
      <dgm:prSet presAssocID="{BF95C268-67A2-4D39-92AA-8353E7790560}" presName="hierRoot2" presStyleCnt="0">
        <dgm:presLayoutVars>
          <dgm:hierBranch val="init"/>
        </dgm:presLayoutVars>
      </dgm:prSet>
      <dgm:spPr/>
    </dgm:pt>
    <dgm:pt modelId="{59264EED-FC9B-496C-B231-845E3468FA7C}" type="pres">
      <dgm:prSet presAssocID="{BF95C268-67A2-4D39-92AA-8353E7790560}" presName="rootComposite" presStyleCnt="0"/>
      <dgm:spPr/>
    </dgm:pt>
    <dgm:pt modelId="{232AFC3F-EEB3-4E48-B036-78454BD8DF86}" type="pres">
      <dgm:prSet presAssocID="{BF95C268-67A2-4D39-92AA-8353E7790560}" presName="rootText" presStyleLbl="node3" presStyleIdx="0" presStyleCnt="1" custLinFactNeighborX="98522" custLinFactNeighborY="14853">
        <dgm:presLayoutVars>
          <dgm:chPref val="3"/>
        </dgm:presLayoutVars>
      </dgm:prSet>
      <dgm:spPr/>
    </dgm:pt>
    <dgm:pt modelId="{7F090131-0A42-43AA-98AE-14206F0E6457}" type="pres">
      <dgm:prSet presAssocID="{BF95C268-67A2-4D39-92AA-8353E7790560}" presName="rootConnector" presStyleLbl="node3" presStyleIdx="0" presStyleCnt="1"/>
      <dgm:spPr/>
    </dgm:pt>
    <dgm:pt modelId="{6DC45A48-C9E7-4F84-B9C7-E6515139418E}" type="pres">
      <dgm:prSet presAssocID="{BF95C268-67A2-4D39-92AA-8353E7790560}" presName="hierChild4" presStyleCnt="0"/>
      <dgm:spPr/>
    </dgm:pt>
    <dgm:pt modelId="{C47DF4A8-313B-48EA-9EE6-7C517B3DA9AB}" type="pres">
      <dgm:prSet presAssocID="{BF95C268-67A2-4D39-92AA-8353E7790560}" presName="hierChild5" presStyleCnt="0"/>
      <dgm:spPr/>
    </dgm:pt>
    <dgm:pt modelId="{FC9B71A6-B5D3-4528-A26A-7297E27C7379}" type="pres">
      <dgm:prSet presAssocID="{F4D37398-AB2A-4CA8-B876-1F5FA836C353}" presName="hierChild5" presStyleCnt="0"/>
      <dgm:spPr/>
    </dgm:pt>
    <dgm:pt modelId="{A23D024D-06FA-4806-A929-64C3BF43F016}" type="pres">
      <dgm:prSet presAssocID="{FFAB2B50-9B9A-4CDA-ACCD-FE2132BFDA84}" presName="Name37" presStyleLbl="parChTrans1D2" presStyleIdx="1" presStyleCnt="4"/>
      <dgm:spPr/>
    </dgm:pt>
    <dgm:pt modelId="{FF0D8B32-9603-4BDD-9E8A-52D12CBBF9B2}" type="pres">
      <dgm:prSet presAssocID="{924D2D07-6EDB-473B-A455-D24DABEEA902}" presName="hierRoot2" presStyleCnt="0">
        <dgm:presLayoutVars>
          <dgm:hierBranch val="init"/>
        </dgm:presLayoutVars>
      </dgm:prSet>
      <dgm:spPr/>
    </dgm:pt>
    <dgm:pt modelId="{C5C37ADF-B097-4339-A9D9-45E48D451584}" type="pres">
      <dgm:prSet presAssocID="{924D2D07-6EDB-473B-A455-D24DABEEA902}" presName="rootComposite" presStyleCnt="0"/>
      <dgm:spPr/>
    </dgm:pt>
    <dgm:pt modelId="{465D55F9-346F-42FF-ABCC-14993FBB2E3F}" type="pres">
      <dgm:prSet presAssocID="{924D2D07-6EDB-473B-A455-D24DABEEA902}" presName="rootText" presStyleLbl="node2" presStyleIdx="1" presStyleCnt="3">
        <dgm:presLayoutVars>
          <dgm:chPref val="3"/>
        </dgm:presLayoutVars>
      </dgm:prSet>
      <dgm:spPr/>
    </dgm:pt>
    <dgm:pt modelId="{3C435C28-271B-4A93-94EB-323CE73F9BA4}" type="pres">
      <dgm:prSet presAssocID="{924D2D07-6EDB-473B-A455-D24DABEEA902}" presName="rootConnector" presStyleLbl="node2" presStyleIdx="1" presStyleCnt="3"/>
      <dgm:spPr/>
    </dgm:pt>
    <dgm:pt modelId="{9DEBBA19-9F88-477A-B8AE-AA035044D01D}" type="pres">
      <dgm:prSet presAssocID="{924D2D07-6EDB-473B-A455-D24DABEEA902}" presName="hierChild4" presStyleCnt="0"/>
      <dgm:spPr/>
    </dgm:pt>
    <dgm:pt modelId="{9F6A1BEA-7F4E-4CC4-A859-ED7A65C23D72}" type="pres">
      <dgm:prSet presAssocID="{924D2D07-6EDB-473B-A455-D24DABEEA902}" presName="hierChild5" presStyleCnt="0"/>
      <dgm:spPr/>
    </dgm:pt>
    <dgm:pt modelId="{37E6BD36-323A-4EE7-A6B6-9DB5FA89A989}" type="pres">
      <dgm:prSet presAssocID="{213503E8-E288-4B92-AF3E-A770CDCF95E9}" presName="Name37" presStyleLbl="parChTrans1D2" presStyleIdx="2" presStyleCnt="4"/>
      <dgm:spPr/>
    </dgm:pt>
    <dgm:pt modelId="{C6FF3D91-FAB2-4BA4-ACED-AB0CC2A2EE69}" type="pres">
      <dgm:prSet presAssocID="{3064729B-21FD-4F05-9C2B-E0A2C821B3E1}" presName="hierRoot2" presStyleCnt="0">
        <dgm:presLayoutVars>
          <dgm:hierBranch val="init"/>
        </dgm:presLayoutVars>
      </dgm:prSet>
      <dgm:spPr/>
    </dgm:pt>
    <dgm:pt modelId="{2AF4A59E-026F-40F2-836D-0F91621CC5DA}" type="pres">
      <dgm:prSet presAssocID="{3064729B-21FD-4F05-9C2B-E0A2C821B3E1}" presName="rootComposite" presStyleCnt="0"/>
      <dgm:spPr/>
    </dgm:pt>
    <dgm:pt modelId="{A3911237-7122-458E-8308-7D19AD3FE300}" type="pres">
      <dgm:prSet presAssocID="{3064729B-21FD-4F05-9C2B-E0A2C821B3E1}" presName="rootText" presStyleLbl="node2" presStyleIdx="2" presStyleCnt="3">
        <dgm:presLayoutVars>
          <dgm:chPref val="3"/>
        </dgm:presLayoutVars>
      </dgm:prSet>
      <dgm:spPr/>
    </dgm:pt>
    <dgm:pt modelId="{1748D2F9-F448-4D33-BF33-8EC196B807C6}" type="pres">
      <dgm:prSet presAssocID="{3064729B-21FD-4F05-9C2B-E0A2C821B3E1}" presName="rootConnector" presStyleLbl="node2" presStyleIdx="2" presStyleCnt="3"/>
      <dgm:spPr/>
    </dgm:pt>
    <dgm:pt modelId="{05C6426B-C149-473A-AD78-C17C951F6361}" type="pres">
      <dgm:prSet presAssocID="{3064729B-21FD-4F05-9C2B-E0A2C821B3E1}" presName="hierChild4" presStyleCnt="0"/>
      <dgm:spPr/>
    </dgm:pt>
    <dgm:pt modelId="{7DEEB8E9-F355-4808-9D40-752A74FA1B96}" type="pres">
      <dgm:prSet presAssocID="{3064729B-21FD-4F05-9C2B-E0A2C821B3E1}" presName="hierChild5" presStyleCnt="0"/>
      <dgm:spPr/>
    </dgm:pt>
    <dgm:pt modelId="{54B14963-0670-4948-B51A-F0F7C8B299F8}" type="pres">
      <dgm:prSet presAssocID="{6B397DAA-9803-428C-B7A0-E94126D8A50C}" presName="hierChild3" presStyleCnt="0"/>
      <dgm:spPr/>
    </dgm:pt>
    <dgm:pt modelId="{08DC3543-23A5-4E82-9927-E689D38EE392}" type="pres">
      <dgm:prSet presAssocID="{DAEC4FAE-AAF9-4845-AFF7-487EC77AF23C}" presName="Name111" presStyleLbl="parChTrans1D2" presStyleIdx="3" presStyleCnt="4"/>
      <dgm:spPr/>
    </dgm:pt>
    <dgm:pt modelId="{D1E8FCF0-31AB-47C8-81C5-A87DD28E093F}" type="pres">
      <dgm:prSet presAssocID="{8233F742-A62B-4CA0-A316-37DADBF81537}" presName="hierRoot3" presStyleCnt="0">
        <dgm:presLayoutVars>
          <dgm:hierBranch val="init"/>
        </dgm:presLayoutVars>
      </dgm:prSet>
      <dgm:spPr/>
    </dgm:pt>
    <dgm:pt modelId="{3384B7D1-4BA3-43FE-9FB8-1C79A37DB165}" type="pres">
      <dgm:prSet presAssocID="{8233F742-A62B-4CA0-A316-37DADBF81537}" presName="rootComposite3" presStyleCnt="0"/>
      <dgm:spPr/>
    </dgm:pt>
    <dgm:pt modelId="{3A0FD39B-5CD9-43F3-A657-8973998CD9AB}" type="pres">
      <dgm:prSet presAssocID="{8233F742-A62B-4CA0-A316-37DADBF81537}" presName="rootText3" presStyleLbl="asst1" presStyleIdx="0" presStyleCnt="1">
        <dgm:presLayoutVars>
          <dgm:chPref val="3"/>
        </dgm:presLayoutVars>
      </dgm:prSet>
      <dgm:spPr/>
    </dgm:pt>
    <dgm:pt modelId="{678E1616-521F-4BCE-8936-159E3F2B6EF8}" type="pres">
      <dgm:prSet presAssocID="{8233F742-A62B-4CA0-A316-37DADBF81537}" presName="rootConnector3" presStyleLbl="asst1" presStyleIdx="0" presStyleCnt="1"/>
      <dgm:spPr/>
    </dgm:pt>
    <dgm:pt modelId="{DA92CF0C-7707-4359-B31E-5D43EB591B42}" type="pres">
      <dgm:prSet presAssocID="{8233F742-A62B-4CA0-A316-37DADBF81537}" presName="hierChild6" presStyleCnt="0"/>
      <dgm:spPr/>
    </dgm:pt>
    <dgm:pt modelId="{A0D91D0F-D616-4A80-B8B4-D4B90E4F44DB}" type="pres">
      <dgm:prSet presAssocID="{8233F742-A62B-4CA0-A316-37DADBF81537}" presName="hierChild7" presStyleCnt="0"/>
      <dgm:spPr/>
    </dgm:pt>
  </dgm:ptLst>
  <dgm:cxnLst>
    <dgm:cxn modelId="{71445108-12C9-4FE4-99B1-D18A2961B3C6}" type="presOf" srcId="{6B397DAA-9803-428C-B7A0-E94126D8A50C}" destId="{1AF04077-7A84-4E4C-B277-8C8400852127}" srcOrd="1" destOrd="0" presId="urn:microsoft.com/office/officeart/2005/8/layout/orgChart1"/>
    <dgm:cxn modelId="{72FA4324-57A8-4777-B645-FCFB12900411}" type="presOf" srcId="{8233F742-A62B-4CA0-A316-37DADBF81537}" destId="{678E1616-521F-4BCE-8936-159E3F2B6EF8}" srcOrd="1" destOrd="0" presId="urn:microsoft.com/office/officeart/2005/8/layout/orgChart1"/>
    <dgm:cxn modelId="{6D3ADD33-DF69-43F2-BFDC-EB260CD2CF1E}" type="presOf" srcId="{F4D37398-AB2A-4CA8-B876-1F5FA836C353}" destId="{82DF74FB-E0C1-4E9F-9B19-5F560993C7C0}" srcOrd="1" destOrd="0" presId="urn:microsoft.com/office/officeart/2005/8/layout/orgChart1"/>
    <dgm:cxn modelId="{1D5F5A3B-E0B1-4299-961F-A054FC55B958}" type="presOf" srcId="{F4D37398-AB2A-4CA8-B876-1F5FA836C353}" destId="{3EF7BB38-39FE-4BE5-A15A-3E732F32C81A}" srcOrd="0" destOrd="0" presId="urn:microsoft.com/office/officeart/2005/8/layout/orgChart1"/>
    <dgm:cxn modelId="{C6671B3C-1AB1-4F93-9EA8-22F5C9EA4DB1}" srcId="{6B397DAA-9803-428C-B7A0-E94126D8A50C}" destId="{F4D37398-AB2A-4CA8-B876-1F5FA836C353}" srcOrd="1" destOrd="0" parTransId="{70C9D21A-509A-42DA-9E99-CEE570CB65EC}" sibTransId="{E11493AC-D090-4A1A-AF2D-7F027B425273}"/>
    <dgm:cxn modelId="{2721F869-6C3C-4C8A-AA84-3C595BD270A6}" type="presOf" srcId="{FFAB2B50-9B9A-4CDA-ACCD-FE2132BFDA84}" destId="{A23D024D-06FA-4806-A929-64C3BF43F016}" srcOrd="0" destOrd="0" presId="urn:microsoft.com/office/officeart/2005/8/layout/orgChart1"/>
    <dgm:cxn modelId="{D9BE324F-7016-45FF-893C-9F72466D1536}" srcId="{6B397DAA-9803-428C-B7A0-E94126D8A50C}" destId="{3064729B-21FD-4F05-9C2B-E0A2C821B3E1}" srcOrd="3" destOrd="0" parTransId="{213503E8-E288-4B92-AF3E-A770CDCF95E9}" sibTransId="{9346C847-B681-4469-8551-4A509C7C33D0}"/>
    <dgm:cxn modelId="{72F7A24F-4F4B-4F3E-AB31-CC4290DA975E}" srcId="{6B397DAA-9803-428C-B7A0-E94126D8A50C}" destId="{8233F742-A62B-4CA0-A316-37DADBF81537}" srcOrd="0" destOrd="0" parTransId="{DAEC4FAE-AAF9-4845-AFF7-487EC77AF23C}" sibTransId="{ED36DFA3-3D3D-41C1-84FE-B0A437BEE9E1}"/>
    <dgm:cxn modelId="{A10B5B51-1A60-4CC5-8A70-57470638044E}" type="presOf" srcId="{DAEC4FAE-AAF9-4845-AFF7-487EC77AF23C}" destId="{08DC3543-23A5-4E82-9927-E689D38EE392}" srcOrd="0" destOrd="0" presId="urn:microsoft.com/office/officeart/2005/8/layout/orgChart1"/>
    <dgm:cxn modelId="{0922B057-D625-4676-B784-65F2EDF538EC}" type="presOf" srcId="{924D2D07-6EDB-473B-A455-D24DABEEA902}" destId="{3C435C28-271B-4A93-94EB-323CE73F9BA4}" srcOrd="1" destOrd="0" presId="urn:microsoft.com/office/officeart/2005/8/layout/orgChart1"/>
    <dgm:cxn modelId="{7EAEFE7B-1DD0-4867-B406-1BE0197F619E}" type="presOf" srcId="{70C9D21A-509A-42DA-9E99-CEE570CB65EC}" destId="{99D47B61-352A-4F21-AEF7-10F9588DD83F}" srcOrd="0" destOrd="0" presId="urn:microsoft.com/office/officeart/2005/8/layout/orgChart1"/>
    <dgm:cxn modelId="{2FB53F7D-90D2-426E-8899-9346E27A8329}" type="presOf" srcId="{3064729B-21FD-4F05-9C2B-E0A2C821B3E1}" destId="{1748D2F9-F448-4D33-BF33-8EC196B807C6}" srcOrd="1" destOrd="0" presId="urn:microsoft.com/office/officeart/2005/8/layout/orgChart1"/>
    <dgm:cxn modelId="{CE1C3B84-DF0D-40A2-8A9A-12A529FB7397}" srcId="{3E23C272-536A-40C8-A274-2EAF700D46E6}" destId="{6B397DAA-9803-428C-B7A0-E94126D8A50C}" srcOrd="0" destOrd="0" parTransId="{5C68CE91-EA42-4ED4-8CBC-8FB66108D4F2}" sibTransId="{BB000C4A-7668-406A-841D-74EE9D3BC1BE}"/>
    <dgm:cxn modelId="{4C6E3D8A-D2C4-43D1-A3CF-8C706C7A371B}" type="presOf" srcId="{8233F742-A62B-4CA0-A316-37DADBF81537}" destId="{3A0FD39B-5CD9-43F3-A657-8973998CD9AB}" srcOrd="0" destOrd="0" presId="urn:microsoft.com/office/officeart/2005/8/layout/orgChart1"/>
    <dgm:cxn modelId="{273C1D91-3E13-4CE0-8E4A-3E84282650B9}" type="presOf" srcId="{3064729B-21FD-4F05-9C2B-E0A2C821B3E1}" destId="{A3911237-7122-458E-8308-7D19AD3FE300}" srcOrd="0" destOrd="0" presId="urn:microsoft.com/office/officeart/2005/8/layout/orgChart1"/>
    <dgm:cxn modelId="{63FE3191-8A75-45A5-857A-4CEA78ACE17A}" type="presOf" srcId="{3E23C272-536A-40C8-A274-2EAF700D46E6}" destId="{D89939EF-2AA1-4214-8E0D-6B61B62451FB}" srcOrd="0" destOrd="0" presId="urn:microsoft.com/office/officeart/2005/8/layout/orgChart1"/>
    <dgm:cxn modelId="{2EAF5AB2-B61F-492E-84CD-D067E6477BD0}" type="presOf" srcId="{924D2D07-6EDB-473B-A455-D24DABEEA902}" destId="{465D55F9-346F-42FF-ABCC-14993FBB2E3F}" srcOrd="0" destOrd="0" presId="urn:microsoft.com/office/officeart/2005/8/layout/orgChart1"/>
    <dgm:cxn modelId="{A4E6BBC0-74F3-4E61-B27E-23F7EE3E6A94}" type="presOf" srcId="{BF95C268-67A2-4D39-92AA-8353E7790560}" destId="{7F090131-0A42-43AA-98AE-14206F0E6457}" srcOrd="1" destOrd="0" presId="urn:microsoft.com/office/officeart/2005/8/layout/orgChart1"/>
    <dgm:cxn modelId="{022AF0C3-1701-42B5-BC6A-0D9472116397}" srcId="{F4D37398-AB2A-4CA8-B876-1F5FA836C353}" destId="{BF95C268-67A2-4D39-92AA-8353E7790560}" srcOrd="0" destOrd="0" parTransId="{A9C5C1E0-20E6-4687-97D6-75C17424B584}" sibTransId="{503B0D5E-3A8D-438F-8079-5B748F5A7081}"/>
    <dgm:cxn modelId="{464521D2-2738-4D02-BFA2-5EFAB7AE315C}" srcId="{6B397DAA-9803-428C-B7A0-E94126D8A50C}" destId="{924D2D07-6EDB-473B-A455-D24DABEEA902}" srcOrd="2" destOrd="0" parTransId="{FFAB2B50-9B9A-4CDA-ACCD-FE2132BFDA84}" sibTransId="{099A8119-CC7F-448D-BEA3-6A42CE4A1C10}"/>
    <dgm:cxn modelId="{3D3941D5-64A9-481D-B223-42AB9D4B03BC}" type="presOf" srcId="{6B397DAA-9803-428C-B7A0-E94126D8A50C}" destId="{67C92133-1892-4EDD-A419-170EBA232FE2}" srcOrd="0" destOrd="0" presId="urn:microsoft.com/office/officeart/2005/8/layout/orgChart1"/>
    <dgm:cxn modelId="{CDFD15D7-21E7-465D-A6DF-F835254FBB67}" type="presOf" srcId="{213503E8-E288-4B92-AF3E-A770CDCF95E9}" destId="{37E6BD36-323A-4EE7-A6B6-9DB5FA89A989}" srcOrd="0" destOrd="0" presId="urn:microsoft.com/office/officeart/2005/8/layout/orgChart1"/>
    <dgm:cxn modelId="{CD28FDDA-CA08-410D-93C5-AE6421D82861}" type="presOf" srcId="{BF95C268-67A2-4D39-92AA-8353E7790560}" destId="{232AFC3F-EEB3-4E48-B036-78454BD8DF86}" srcOrd="0" destOrd="0" presId="urn:microsoft.com/office/officeart/2005/8/layout/orgChart1"/>
    <dgm:cxn modelId="{97D56CDD-39B0-4B65-8893-08DAFB09F470}" type="presOf" srcId="{A9C5C1E0-20E6-4687-97D6-75C17424B584}" destId="{569435C4-DC0A-4104-AB8C-23749FCF526B}" srcOrd="0" destOrd="0" presId="urn:microsoft.com/office/officeart/2005/8/layout/orgChart1"/>
    <dgm:cxn modelId="{B4D85E9A-6A1F-48DA-B000-416E37244D4E}" type="presParOf" srcId="{D89939EF-2AA1-4214-8E0D-6B61B62451FB}" destId="{ACC8A739-72C8-44A3-B12C-30346BACDF2E}" srcOrd="0" destOrd="0" presId="urn:microsoft.com/office/officeart/2005/8/layout/orgChart1"/>
    <dgm:cxn modelId="{5E1F9716-50F9-4BB9-837B-BC7FA158C6ED}" type="presParOf" srcId="{ACC8A739-72C8-44A3-B12C-30346BACDF2E}" destId="{058329AA-4FB9-430F-8C31-272FA673EE54}" srcOrd="0" destOrd="0" presId="urn:microsoft.com/office/officeart/2005/8/layout/orgChart1"/>
    <dgm:cxn modelId="{367A1AA0-E0B0-474C-A139-0F8C12004DC9}" type="presParOf" srcId="{058329AA-4FB9-430F-8C31-272FA673EE54}" destId="{67C92133-1892-4EDD-A419-170EBA232FE2}" srcOrd="0" destOrd="0" presId="urn:microsoft.com/office/officeart/2005/8/layout/orgChart1"/>
    <dgm:cxn modelId="{B2D6AF67-1AC3-45FD-987D-10A09FE0F6F5}" type="presParOf" srcId="{058329AA-4FB9-430F-8C31-272FA673EE54}" destId="{1AF04077-7A84-4E4C-B277-8C8400852127}" srcOrd="1" destOrd="0" presId="urn:microsoft.com/office/officeart/2005/8/layout/orgChart1"/>
    <dgm:cxn modelId="{269ED304-B0CF-493B-A33A-0CC2F96CC612}" type="presParOf" srcId="{ACC8A739-72C8-44A3-B12C-30346BACDF2E}" destId="{4C815533-BB9F-4155-A8D2-A2898C85D3DC}" srcOrd="1" destOrd="0" presId="urn:microsoft.com/office/officeart/2005/8/layout/orgChart1"/>
    <dgm:cxn modelId="{50D929CE-9AE1-4768-B350-B1B89E6A9434}" type="presParOf" srcId="{4C815533-BB9F-4155-A8D2-A2898C85D3DC}" destId="{99D47B61-352A-4F21-AEF7-10F9588DD83F}" srcOrd="0" destOrd="0" presId="urn:microsoft.com/office/officeart/2005/8/layout/orgChart1"/>
    <dgm:cxn modelId="{E6C99392-B8BE-4F65-BCC4-5238D014C6CE}" type="presParOf" srcId="{4C815533-BB9F-4155-A8D2-A2898C85D3DC}" destId="{1B14040C-1586-4B12-A487-D5E4524AE1D9}" srcOrd="1" destOrd="0" presId="urn:microsoft.com/office/officeart/2005/8/layout/orgChart1"/>
    <dgm:cxn modelId="{5B3FE41C-BC4D-4E77-84E3-69D7FE6F9D38}" type="presParOf" srcId="{1B14040C-1586-4B12-A487-D5E4524AE1D9}" destId="{3D3F4270-B9B7-4CC3-B6D3-619C8CF8E6B5}" srcOrd="0" destOrd="0" presId="urn:microsoft.com/office/officeart/2005/8/layout/orgChart1"/>
    <dgm:cxn modelId="{EB7A0927-E99E-45B2-8A8A-C8597EEC0782}" type="presParOf" srcId="{3D3F4270-B9B7-4CC3-B6D3-619C8CF8E6B5}" destId="{3EF7BB38-39FE-4BE5-A15A-3E732F32C81A}" srcOrd="0" destOrd="0" presId="urn:microsoft.com/office/officeart/2005/8/layout/orgChart1"/>
    <dgm:cxn modelId="{878B4A07-AAF0-4C14-BE2D-CCAE902B50E9}" type="presParOf" srcId="{3D3F4270-B9B7-4CC3-B6D3-619C8CF8E6B5}" destId="{82DF74FB-E0C1-4E9F-9B19-5F560993C7C0}" srcOrd="1" destOrd="0" presId="urn:microsoft.com/office/officeart/2005/8/layout/orgChart1"/>
    <dgm:cxn modelId="{640EF6F8-5DA7-4542-9907-C089D6082A47}" type="presParOf" srcId="{1B14040C-1586-4B12-A487-D5E4524AE1D9}" destId="{8C70D402-BC2B-45AE-80C0-D516A587E857}" srcOrd="1" destOrd="0" presId="urn:microsoft.com/office/officeart/2005/8/layout/orgChart1"/>
    <dgm:cxn modelId="{F3BEC41B-6FB3-4BA9-B695-0C418BFE49A3}" type="presParOf" srcId="{8C70D402-BC2B-45AE-80C0-D516A587E857}" destId="{569435C4-DC0A-4104-AB8C-23749FCF526B}" srcOrd="0" destOrd="0" presId="urn:microsoft.com/office/officeart/2005/8/layout/orgChart1"/>
    <dgm:cxn modelId="{492FFEF0-EED1-4A73-8E49-83D8BAEAC551}" type="presParOf" srcId="{8C70D402-BC2B-45AE-80C0-D516A587E857}" destId="{C7D244A5-5633-4A6A-9AB3-A9D111DC8320}" srcOrd="1" destOrd="0" presId="urn:microsoft.com/office/officeart/2005/8/layout/orgChart1"/>
    <dgm:cxn modelId="{16D3D443-FD90-46D7-9D0A-2DF785D5101C}" type="presParOf" srcId="{C7D244A5-5633-4A6A-9AB3-A9D111DC8320}" destId="{59264EED-FC9B-496C-B231-845E3468FA7C}" srcOrd="0" destOrd="0" presId="urn:microsoft.com/office/officeart/2005/8/layout/orgChart1"/>
    <dgm:cxn modelId="{4FE63B9C-58CE-4E67-8CF0-42586E20DCA5}" type="presParOf" srcId="{59264EED-FC9B-496C-B231-845E3468FA7C}" destId="{232AFC3F-EEB3-4E48-B036-78454BD8DF86}" srcOrd="0" destOrd="0" presId="urn:microsoft.com/office/officeart/2005/8/layout/orgChart1"/>
    <dgm:cxn modelId="{038E163C-FD91-45E0-AC28-7AB42CCED434}" type="presParOf" srcId="{59264EED-FC9B-496C-B231-845E3468FA7C}" destId="{7F090131-0A42-43AA-98AE-14206F0E6457}" srcOrd="1" destOrd="0" presId="urn:microsoft.com/office/officeart/2005/8/layout/orgChart1"/>
    <dgm:cxn modelId="{41F084D6-A5BC-41EE-849A-F447A482CA7A}" type="presParOf" srcId="{C7D244A5-5633-4A6A-9AB3-A9D111DC8320}" destId="{6DC45A48-C9E7-4F84-B9C7-E6515139418E}" srcOrd="1" destOrd="0" presId="urn:microsoft.com/office/officeart/2005/8/layout/orgChart1"/>
    <dgm:cxn modelId="{A826F7E9-988F-46F7-83E1-2937CC508435}" type="presParOf" srcId="{C7D244A5-5633-4A6A-9AB3-A9D111DC8320}" destId="{C47DF4A8-313B-48EA-9EE6-7C517B3DA9AB}" srcOrd="2" destOrd="0" presId="urn:microsoft.com/office/officeart/2005/8/layout/orgChart1"/>
    <dgm:cxn modelId="{A25D4CB8-AE14-485A-A628-1B7A71C5695C}" type="presParOf" srcId="{1B14040C-1586-4B12-A487-D5E4524AE1D9}" destId="{FC9B71A6-B5D3-4528-A26A-7297E27C7379}" srcOrd="2" destOrd="0" presId="urn:microsoft.com/office/officeart/2005/8/layout/orgChart1"/>
    <dgm:cxn modelId="{6B0482F0-F672-4946-81B4-E150B82FF05B}" type="presParOf" srcId="{4C815533-BB9F-4155-A8D2-A2898C85D3DC}" destId="{A23D024D-06FA-4806-A929-64C3BF43F016}" srcOrd="2" destOrd="0" presId="urn:microsoft.com/office/officeart/2005/8/layout/orgChart1"/>
    <dgm:cxn modelId="{1F77CBFA-C7E3-48B9-A556-CCB54A3B6B25}" type="presParOf" srcId="{4C815533-BB9F-4155-A8D2-A2898C85D3DC}" destId="{FF0D8B32-9603-4BDD-9E8A-52D12CBBF9B2}" srcOrd="3" destOrd="0" presId="urn:microsoft.com/office/officeart/2005/8/layout/orgChart1"/>
    <dgm:cxn modelId="{AD8AA37F-B432-46DF-AA8A-232F4D2F7507}" type="presParOf" srcId="{FF0D8B32-9603-4BDD-9E8A-52D12CBBF9B2}" destId="{C5C37ADF-B097-4339-A9D9-45E48D451584}" srcOrd="0" destOrd="0" presId="urn:microsoft.com/office/officeart/2005/8/layout/orgChart1"/>
    <dgm:cxn modelId="{959C13FE-16D5-4AA1-B85F-3DD97BF27791}" type="presParOf" srcId="{C5C37ADF-B097-4339-A9D9-45E48D451584}" destId="{465D55F9-346F-42FF-ABCC-14993FBB2E3F}" srcOrd="0" destOrd="0" presId="urn:microsoft.com/office/officeart/2005/8/layout/orgChart1"/>
    <dgm:cxn modelId="{746CCD0F-CE1C-4C2D-9BE8-F5C9C218E755}" type="presParOf" srcId="{C5C37ADF-B097-4339-A9D9-45E48D451584}" destId="{3C435C28-271B-4A93-94EB-323CE73F9BA4}" srcOrd="1" destOrd="0" presId="urn:microsoft.com/office/officeart/2005/8/layout/orgChart1"/>
    <dgm:cxn modelId="{1AEAD6A6-C761-4C46-BFF5-35E2A36CE40B}" type="presParOf" srcId="{FF0D8B32-9603-4BDD-9E8A-52D12CBBF9B2}" destId="{9DEBBA19-9F88-477A-B8AE-AA035044D01D}" srcOrd="1" destOrd="0" presId="urn:microsoft.com/office/officeart/2005/8/layout/orgChart1"/>
    <dgm:cxn modelId="{A6F0726D-C306-40CE-93C5-D5AFCEEFAADE}" type="presParOf" srcId="{FF0D8B32-9603-4BDD-9E8A-52D12CBBF9B2}" destId="{9F6A1BEA-7F4E-4CC4-A859-ED7A65C23D72}" srcOrd="2" destOrd="0" presId="urn:microsoft.com/office/officeart/2005/8/layout/orgChart1"/>
    <dgm:cxn modelId="{0ABEEED0-5ADF-4E2C-8896-DE90A5B8CE69}" type="presParOf" srcId="{4C815533-BB9F-4155-A8D2-A2898C85D3DC}" destId="{37E6BD36-323A-4EE7-A6B6-9DB5FA89A989}" srcOrd="4" destOrd="0" presId="urn:microsoft.com/office/officeart/2005/8/layout/orgChart1"/>
    <dgm:cxn modelId="{A72A485D-A1A2-4302-B910-381206E87960}" type="presParOf" srcId="{4C815533-BB9F-4155-A8D2-A2898C85D3DC}" destId="{C6FF3D91-FAB2-4BA4-ACED-AB0CC2A2EE69}" srcOrd="5" destOrd="0" presId="urn:microsoft.com/office/officeart/2005/8/layout/orgChart1"/>
    <dgm:cxn modelId="{04B17BD9-D1A9-4DAC-959B-2C48E310D7C9}" type="presParOf" srcId="{C6FF3D91-FAB2-4BA4-ACED-AB0CC2A2EE69}" destId="{2AF4A59E-026F-40F2-836D-0F91621CC5DA}" srcOrd="0" destOrd="0" presId="urn:microsoft.com/office/officeart/2005/8/layout/orgChart1"/>
    <dgm:cxn modelId="{E2A437F3-1BCB-4A32-873A-0C844EE2CA7B}" type="presParOf" srcId="{2AF4A59E-026F-40F2-836D-0F91621CC5DA}" destId="{A3911237-7122-458E-8308-7D19AD3FE300}" srcOrd="0" destOrd="0" presId="urn:microsoft.com/office/officeart/2005/8/layout/orgChart1"/>
    <dgm:cxn modelId="{0DF3CD77-B09B-4BB8-B47C-31B6ABCDF113}" type="presParOf" srcId="{2AF4A59E-026F-40F2-836D-0F91621CC5DA}" destId="{1748D2F9-F448-4D33-BF33-8EC196B807C6}" srcOrd="1" destOrd="0" presId="urn:microsoft.com/office/officeart/2005/8/layout/orgChart1"/>
    <dgm:cxn modelId="{ED203FD5-6E2D-42DC-8867-74B1E17067D4}" type="presParOf" srcId="{C6FF3D91-FAB2-4BA4-ACED-AB0CC2A2EE69}" destId="{05C6426B-C149-473A-AD78-C17C951F6361}" srcOrd="1" destOrd="0" presId="urn:microsoft.com/office/officeart/2005/8/layout/orgChart1"/>
    <dgm:cxn modelId="{31BC4D21-8D4C-4EDE-A779-04898A1E9960}" type="presParOf" srcId="{C6FF3D91-FAB2-4BA4-ACED-AB0CC2A2EE69}" destId="{7DEEB8E9-F355-4808-9D40-752A74FA1B96}" srcOrd="2" destOrd="0" presId="urn:microsoft.com/office/officeart/2005/8/layout/orgChart1"/>
    <dgm:cxn modelId="{93348BBB-549F-4265-BE1E-122CA8FFAEA2}" type="presParOf" srcId="{ACC8A739-72C8-44A3-B12C-30346BACDF2E}" destId="{54B14963-0670-4948-B51A-F0F7C8B299F8}" srcOrd="2" destOrd="0" presId="urn:microsoft.com/office/officeart/2005/8/layout/orgChart1"/>
    <dgm:cxn modelId="{03AA50CA-30CF-42ED-90E1-E29A2616EF2D}" type="presParOf" srcId="{54B14963-0670-4948-B51A-F0F7C8B299F8}" destId="{08DC3543-23A5-4E82-9927-E689D38EE392}" srcOrd="0" destOrd="0" presId="urn:microsoft.com/office/officeart/2005/8/layout/orgChart1"/>
    <dgm:cxn modelId="{655B6CC4-6D79-4F60-82C2-9D68D0A3EBC4}" type="presParOf" srcId="{54B14963-0670-4948-B51A-F0F7C8B299F8}" destId="{D1E8FCF0-31AB-47C8-81C5-A87DD28E093F}" srcOrd="1" destOrd="0" presId="urn:microsoft.com/office/officeart/2005/8/layout/orgChart1"/>
    <dgm:cxn modelId="{B9ABB53D-F125-439D-8581-F54695C9981C}" type="presParOf" srcId="{D1E8FCF0-31AB-47C8-81C5-A87DD28E093F}" destId="{3384B7D1-4BA3-43FE-9FB8-1C79A37DB165}" srcOrd="0" destOrd="0" presId="urn:microsoft.com/office/officeart/2005/8/layout/orgChart1"/>
    <dgm:cxn modelId="{CB62695D-DF84-49F8-A002-FF69D4FA3EAF}" type="presParOf" srcId="{3384B7D1-4BA3-43FE-9FB8-1C79A37DB165}" destId="{3A0FD39B-5CD9-43F3-A657-8973998CD9AB}" srcOrd="0" destOrd="0" presId="urn:microsoft.com/office/officeart/2005/8/layout/orgChart1"/>
    <dgm:cxn modelId="{19B07229-1431-4EEB-B0C7-8D73100EBD97}" type="presParOf" srcId="{3384B7D1-4BA3-43FE-9FB8-1C79A37DB165}" destId="{678E1616-521F-4BCE-8936-159E3F2B6EF8}" srcOrd="1" destOrd="0" presId="urn:microsoft.com/office/officeart/2005/8/layout/orgChart1"/>
    <dgm:cxn modelId="{8657F831-0A8A-4CD5-8E7C-872300071D8F}" type="presParOf" srcId="{D1E8FCF0-31AB-47C8-81C5-A87DD28E093F}" destId="{DA92CF0C-7707-4359-B31E-5D43EB591B42}" srcOrd="1" destOrd="0" presId="urn:microsoft.com/office/officeart/2005/8/layout/orgChart1"/>
    <dgm:cxn modelId="{4DD51F8B-15D5-46BC-BCB2-DA32E8457F20}" type="presParOf" srcId="{D1E8FCF0-31AB-47C8-81C5-A87DD28E093F}" destId="{A0D91D0F-D616-4A80-B8B4-D4B90E4F44D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E23C272-536A-40C8-A274-2EAF700D46E6}"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s-ES"/>
        </a:p>
      </dgm:t>
    </dgm:pt>
    <dgm:pt modelId="{6B397DAA-9803-428C-B7A0-E94126D8A50C}">
      <dgm:prSet phldrT="[Texto]" custT="1"/>
      <dgm:spPr>
        <a:solidFill>
          <a:schemeClr val="tx1">
            <a:lumMod val="75000"/>
            <a:lumOff val="25000"/>
          </a:schemeClr>
        </a:solidFill>
      </dgm:spPr>
      <dgm:t>
        <a:bodyPr/>
        <a:lstStyle/>
        <a:p>
          <a:r>
            <a:rPr lang="es-ES" sz="1600" i="0" dirty="0"/>
            <a:t>Global “</a:t>
          </a:r>
          <a:r>
            <a:rPr lang="es-ES" sz="1600" i="0" dirty="0" err="1"/>
            <a:t>aims</a:t>
          </a:r>
          <a:r>
            <a:rPr lang="es-ES" sz="1600" i="0" dirty="0"/>
            <a:t>”</a:t>
          </a:r>
        </a:p>
      </dgm:t>
    </dgm:pt>
    <dgm:pt modelId="{5C68CE91-EA42-4ED4-8CBC-8FB66108D4F2}" type="parTrans" cxnId="{CE1C3B84-DF0D-40A2-8A9A-12A529FB7397}">
      <dgm:prSet/>
      <dgm:spPr/>
      <dgm:t>
        <a:bodyPr/>
        <a:lstStyle/>
        <a:p>
          <a:endParaRPr lang="es-ES" sz="1600" i="0"/>
        </a:p>
      </dgm:t>
    </dgm:pt>
    <dgm:pt modelId="{BB000C4A-7668-406A-841D-74EE9D3BC1BE}" type="sibTrans" cxnId="{CE1C3B84-DF0D-40A2-8A9A-12A529FB7397}">
      <dgm:prSet/>
      <dgm:spPr/>
      <dgm:t>
        <a:bodyPr/>
        <a:lstStyle/>
        <a:p>
          <a:endParaRPr lang="es-ES" sz="1600" i="0"/>
        </a:p>
      </dgm:t>
    </dgm:pt>
    <dgm:pt modelId="{8233F742-A62B-4CA0-A316-37DADBF81537}" type="asst">
      <dgm:prSet phldrT="[Texto]" custT="1"/>
      <dgm:spPr>
        <a:solidFill>
          <a:schemeClr val="accent2"/>
        </a:solidFill>
      </dgm:spPr>
      <dgm:t>
        <a:bodyPr/>
        <a:lstStyle/>
        <a:p>
          <a:r>
            <a:rPr lang="es-ES" sz="1600" i="0" dirty="0"/>
            <a:t>Global </a:t>
          </a:r>
        </a:p>
        <a:p>
          <a:r>
            <a:rPr lang="es-ES" sz="1600" i="0" dirty="0" err="1"/>
            <a:t>Stocktake</a:t>
          </a:r>
          <a:endParaRPr lang="es-ES" sz="1600" i="0" dirty="0"/>
        </a:p>
      </dgm:t>
    </dgm:pt>
    <dgm:pt modelId="{DAEC4FAE-AAF9-4845-AFF7-487EC77AF23C}" type="parTrans" cxnId="{72F7A24F-4F4B-4F3E-AB31-CC4290DA975E}">
      <dgm:prSet/>
      <dgm:spPr/>
      <dgm:t>
        <a:bodyPr/>
        <a:lstStyle/>
        <a:p>
          <a:endParaRPr lang="es-ES" sz="1600" i="0"/>
        </a:p>
      </dgm:t>
    </dgm:pt>
    <dgm:pt modelId="{ED36DFA3-3D3D-41C1-84FE-B0A437BEE9E1}" type="sibTrans" cxnId="{72F7A24F-4F4B-4F3E-AB31-CC4290DA975E}">
      <dgm:prSet/>
      <dgm:spPr/>
      <dgm:t>
        <a:bodyPr/>
        <a:lstStyle/>
        <a:p>
          <a:endParaRPr lang="es-ES" sz="1600" i="0"/>
        </a:p>
      </dgm:t>
    </dgm:pt>
    <dgm:pt modelId="{F4D37398-AB2A-4CA8-B876-1F5FA836C353}">
      <dgm:prSet phldrT="[Texto]" custT="1"/>
      <dgm:spPr>
        <a:solidFill>
          <a:schemeClr val="accent3"/>
        </a:solidFill>
      </dgm:spPr>
      <dgm:t>
        <a:bodyPr/>
        <a:lstStyle/>
        <a:p>
          <a:r>
            <a:rPr lang="es-ES" sz="1600" i="0" dirty="0" err="1"/>
            <a:t>Emissions</a:t>
          </a:r>
          <a:endParaRPr lang="es-ES" sz="1600" i="0" dirty="0"/>
        </a:p>
      </dgm:t>
    </dgm:pt>
    <dgm:pt modelId="{70C9D21A-509A-42DA-9E99-CEE570CB65EC}" type="parTrans" cxnId="{C6671B3C-1AB1-4F93-9EA8-22F5C9EA4DB1}">
      <dgm:prSet/>
      <dgm:spPr/>
      <dgm:t>
        <a:bodyPr/>
        <a:lstStyle/>
        <a:p>
          <a:endParaRPr lang="es-ES" sz="1600" i="0"/>
        </a:p>
      </dgm:t>
    </dgm:pt>
    <dgm:pt modelId="{E11493AC-D090-4A1A-AF2D-7F027B425273}" type="sibTrans" cxnId="{C6671B3C-1AB1-4F93-9EA8-22F5C9EA4DB1}">
      <dgm:prSet/>
      <dgm:spPr/>
      <dgm:t>
        <a:bodyPr/>
        <a:lstStyle/>
        <a:p>
          <a:endParaRPr lang="es-ES" sz="1600" i="0"/>
        </a:p>
      </dgm:t>
    </dgm:pt>
    <dgm:pt modelId="{924D2D07-6EDB-473B-A455-D24DABEEA902}">
      <dgm:prSet phldrT="[Texto]" custT="1"/>
      <dgm:spPr>
        <a:solidFill>
          <a:schemeClr val="accent3"/>
        </a:solidFill>
      </dgm:spPr>
      <dgm:t>
        <a:bodyPr/>
        <a:lstStyle/>
        <a:p>
          <a:r>
            <a:rPr lang="es-ES" sz="1600" i="0" dirty="0" err="1"/>
            <a:t>Finance</a:t>
          </a:r>
          <a:endParaRPr lang="es-ES" sz="1600" i="0" dirty="0"/>
        </a:p>
      </dgm:t>
    </dgm:pt>
    <dgm:pt modelId="{FFAB2B50-9B9A-4CDA-ACCD-FE2132BFDA84}" type="parTrans" cxnId="{464521D2-2738-4D02-BFA2-5EFAB7AE315C}">
      <dgm:prSet/>
      <dgm:spPr/>
      <dgm:t>
        <a:bodyPr/>
        <a:lstStyle/>
        <a:p>
          <a:endParaRPr lang="es-ES" sz="1600" i="0"/>
        </a:p>
      </dgm:t>
    </dgm:pt>
    <dgm:pt modelId="{099A8119-CC7F-448D-BEA3-6A42CE4A1C10}" type="sibTrans" cxnId="{464521D2-2738-4D02-BFA2-5EFAB7AE315C}">
      <dgm:prSet/>
      <dgm:spPr/>
      <dgm:t>
        <a:bodyPr/>
        <a:lstStyle/>
        <a:p>
          <a:endParaRPr lang="es-ES" sz="1600" i="0"/>
        </a:p>
      </dgm:t>
    </dgm:pt>
    <dgm:pt modelId="{3064729B-21FD-4F05-9C2B-E0A2C821B3E1}">
      <dgm:prSet phldrT="[Texto]" custT="1"/>
      <dgm:spPr>
        <a:solidFill>
          <a:schemeClr val="accent3"/>
        </a:solidFill>
      </dgm:spPr>
      <dgm:t>
        <a:bodyPr/>
        <a:lstStyle/>
        <a:p>
          <a:r>
            <a:rPr lang="es-ES" sz="1600" i="0" dirty="0" err="1"/>
            <a:t>Adaptation</a:t>
          </a:r>
          <a:endParaRPr lang="es-ES" sz="1600" i="0" dirty="0"/>
        </a:p>
      </dgm:t>
    </dgm:pt>
    <dgm:pt modelId="{213503E8-E288-4B92-AF3E-A770CDCF95E9}" type="parTrans" cxnId="{D9BE324F-7016-45FF-893C-9F72466D1536}">
      <dgm:prSet/>
      <dgm:spPr/>
      <dgm:t>
        <a:bodyPr/>
        <a:lstStyle/>
        <a:p>
          <a:endParaRPr lang="es-ES" sz="1600" i="0"/>
        </a:p>
      </dgm:t>
    </dgm:pt>
    <dgm:pt modelId="{9346C847-B681-4469-8551-4A509C7C33D0}" type="sibTrans" cxnId="{D9BE324F-7016-45FF-893C-9F72466D1536}">
      <dgm:prSet/>
      <dgm:spPr/>
      <dgm:t>
        <a:bodyPr/>
        <a:lstStyle/>
        <a:p>
          <a:endParaRPr lang="es-ES" sz="1600" i="0"/>
        </a:p>
      </dgm:t>
    </dgm:pt>
    <dgm:pt modelId="{BF95C268-67A2-4D39-92AA-8353E7790560}">
      <dgm:prSet custT="1"/>
      <dgm:spPr>
        <a:solidFill>
          <a:schemeClr val="accent3">
            <a:lumMod val="60000"/>
            <a:lumOff val="40000"/>
          </a:schemeClr>
        </a:solidFill>
      </dgm:spPr>
      <dgm:t>
        <a:bodyPr/>
        <a:lstStyle/>
        <a:p>
          <a:r>
            <a:rPr lang="es-ES" sz="1600" i="0" dirty="0" err="1">
              <a:solidFill>
                <a:schemeClr val="tx1"/>
              </a:solidFill>
              <a:latin typeface="Century Gothic" panose="020B0502020202020204" pitchFamily="34" charset="0"/>
            </a:rPr>
            <a:t>NDCs</a:t>
          </a:r>
          <a:endParaRPr lang="es-ES" sz="1600" i="0" dirty="0">
            <a:solidFill>
              <a:schemeClr val="tx1"/>
            </a:solidFill>
            <a:latin typeface="Century Gothic" panose="020B0502020202020204" pitchFamily="34" charset="0"/>
          </a:endParaRPr>
        </a:p>
      </dgm:t>
    </dgm:pt>
    <dgm:pt modelId="{A9C5C1E0-20E6-4687-97D6-75C17424B584}" type="parTrans" cxnId="{022AF0C3-1701-42B5-BC6A-0D9472116397}">
      <dgm:prSet/>
      <dgm:spPr>
        <a:solidFill>
          <a:schemeClr val="accent3"/>
        </a:solidFill>
        <a:ln>
          <a:solidFill>
            <a:schemeClr val="accent3"/>
          </a:solidFill>
        </a:ln>
      </dgm:spPr>
      <dgm:t>
        <a:bodyPr/>
        <a:lstStyle/>
        <a:p>
          <a:endParaRPr lang="es-ES" sz="1600" i="0"/>
        </a:p>
      </dgm:t>
    </dgm:pt>
    <dgm:pt modelId="{503B0D5E-3A8D-438F-8079-5B748F5A7081}" type="sibTrans" cxnId="{022AF0C3-1701-42B5-BC6A-0D9472116397}">
      <dgm:prSet/>
      <dgm:spPr/>
      <dgm:t>
        <a:bodyPr/>
        <a:lstStyle/>
        <a:p>
          <a:endParaRPr lang="es-ES" sz="1600" i="0"/>
        </a:p>
      </dgm:t>
    </dgm:pt>
    <dgm:pt modelId="{D89939EF-2AA1-4214-8E0D-6B61B62451FB}" type="pres">
      <dgm:prSet presAssocID="{3E23C272-536A-40C8-A274-2EAF700D46E6}" presName="hierChild1" presStyleCnt="0">
        <dgm:presLayoutVars>
          <dgm:orgChart val="1"/>
          <dgm:chPref val="1"/>
          <dgm:dir/>
          <dgm:animOne val="branch"/>
          <dgm:animLvl val="lvl"/>
          <dgm:resizeHandles/>
        </dgm:presLayoutVars>
      </dgm:prSet>
      <dgm:spPr/>
    </dgm:pt>
    <dgm:pt modelId="{ACC8A739-72C8-44A3-B12C-30346BACDF2E}" type="pres">
      <dgm:prSet presAssocID="{6B397DAA-9803-428C-B7A0-E94126D8A50C}" presName="hierRoot1" presStyleCnt="0">
        <dgm:presLayoutVars>
          <dgm:hierBranch val="init"/>
        </dgm:presLayoutVars>
      </dgm:prSet>
      <dgm:spPr/>
    </dgm:pt>
    <dgm:pt modelId="{058329AA-4FB9-430F-8C31-272FA673EE54}" type="pres">
      <dgm:prSet presAssocID="{6B397DAA-9803-428C-B7A0-E94126D8A50C}" presName="rootComposite1" presStyleCnt="0"/>
      <dgm:spPr/>
    </dgm:pt>
    <dgm:pt modelId="{67C92133-1892-4EDD-A419-170EBA232FE2}" type="pres">
      <dgm:prSet presAssocID="{6B397DAA-9803-428C-B7A0-E94126D8A50C}" presName="rootText1" presStyleLbl="node0" presStyleIdx="0" presStyleCnt="1">
        <dgm:presLayoutVars>
          <dgm:chPref val="3"/>
        </dgm:presLayoutVars>
      </dgm:prSet>
      <dgm:spPr/>
    </dgm:pt>
    <dgm:pt modelId="{1AF04077-7A84-4E4C-B277-8C8400852127}" type="pres">
      <dgm:prSet presAssocID="{6B397DAA-9803-428C-B7A0-E94126D8A50C}" presName="rootConnector1" presStyleLbl="node1" presStyleIdx="0" presStyleCnt="0"/>
      <dgm:spPr/>
    </dgm:pt>
    <dgm:pt modelId="{4C815533-BB9F-4155-A8D2-A2898C85D3DC}" type="pres">
      <dgm:prSet presAssocID="{6B397DAA-9803-428C-B7A0-E94126D8A50C}" presName="hierChild2" presStyleCnt="0"/>
      <dgm:spPr/>
    </dgm:pt>
    <dgm:pt modelId="{99D47B61-352A-4F21-AEF7-10F9588DD83F}" type="pres">
      <dgm:prSet presAssocID="{70C9D21A-509A-42DA-9E99-CEE570CB65EC}" presName="Name37" presStyleLbl="parChTrans1D2" presStyleIdx="0" presStyleCnt="4"/>
      <dgm:spPr/>
    </dgm:pt>
    <dgm:pt modelId="{1B14040C-1586-4B12-A487-D5E4524AE1D9}" type="pres">
      <dgm:prSet presAssocID="{F4D37398-AB2A-4CA8-B876-1F5FA836C353}" presName="hierRoot2" presStyleCnt="0">
        <dgm:presLayoutVars>
          <dgm:hierBranch val="init"/>
        </dgm:presLayoutVars>
      </dgm:prSet>
      <dgm:spPr/>
    </dgm:pt>
    <dgm:pt modelId="{3D3F4270-B9B7-4CC3-B6D3-619C8CF8E6B5}" type="pres">
      <dgm:prSet presAssocID="{F4D37398-AB2A-4CA8-B876-1F5FA836C353}" presName="rootComposite" presStyleCnt="0"/>
      <dgm:spPr/>
    </dgm:pt>
    <dgm:pt modelId="{3EF7BB38-39FE-4BE5-A15A-3E732F32C81A}" type="pres">
      <dgm:prSet presAssocID="{F4D37398-AB2A-4CA8-B876-1F5FA836C353}" presName="rootText" presStyleLbl="node2" presStyleIdx="0" presStyleCnt="3">
        <dgm:presLayoutVars>
          <dgm:chPref val="3"/>
        </dgm:presLayoutVars>
      </dgm:prSet>
      <dgm:spPr/>
    </dgm:pt>
    <dgm:pt modelId="{82DF74FB-E0C1-4E9F-9B19-5F560993C7C0}" type="pres">
      <dgm:prSet presAssocID="{F4D37398-AB2A-4CA8-B876-1F5FA836C353}" presName="rootConnector" presStyleLbl="node2" presStyleIdx="0" presStyleCnt="3"/>
      <dgm:spPr/>
    </dgm:pt>
    <dgm:pt modelId="{8C70D402-BC2B-45AE-80C0-D516A587E857}" type="pres">
      <dgm:prSet presAssocID="{F4D37398-AB2A-4CA8-B876-1F5FA836C353}" presName="hierChild4" presStyleCnt="0"/>
      <dgm:spPr/>
    </dgm:pt>
    <dgm:pt modelId="{569435C4-DC0A-4104-AB8C-23749FCF526B}" type="pres">
      <dgm:prSet presAssocID="{A9C5C1E0-20E6-4687-97D6-75C17424B584}" presName="Name37" presStyleLbl="parChTrans1D3" presStyleIdx="0" presStyleCnt="1"/>
      <dgm:spPr/>
    </dgm:pt>
    <dgm:pt modelId="{C7D244A5-5633-4A6A-9AB3-A9D111DC8320}" type="pres">
      <dgm:prSet presAssocID="{BF95C268-67A2-4D39-92AA-8353E7790560}" presName="hierRoot2" presStyleCnt="0">
        <dgm:presLayoutVars>
          <dgm:hierBranch val="init"/>
        </dgm:presLayoutVars>
      </dgm:prSet>
      <dgm:spPr/>
    </dgm:pt>
    <dgm:pt modelId="{59264EED-FC9B-496C-B231-845E3468FA7C}" type="pres">
      <dgm:prSet presAssocID="{BF95C268-67A2-4D39-92AA-8353E7790560}" presName="rootComposite" presStyleCnt="0"/>
      <dgm:spPr/>
    </dgm:pt>
    <dgm:pt modelId="{232AFC3F-EEB3-4E48-B036-78454BD8DF86}" type="pres">
      <dgm:prSet presAssocID="{BF95C268-67A2-4D39-92AA-8353E7790560}" presName="rootText" presStyleLbl="node3" presStyleIdx="0" presStyleCnt="1" custLinFactNeighborX="98522" custLinFactNeighborY="14853">
        <dgm:presLayoutVars>
          <dgm:chPref val="3"/>
        </dgm:presLayoutVars>
      </dgm:prSet>
      <dgm:spPr/>
    </dgm:pt>
    <dgm:pt modelId="{7F090131-0A42-43AA-98AE-14206F0E6457}" type="pres">
      <dgm:prSet presAssocID="{BF95C268-67A2-4D39-92AA-8353E7790560}" presName="rootConnector" presStyleLbl="node3" presStyleIdx="0" presStyleCnt="1"/>
      <dgm:spPr/>
    </dgm:pt>
    <dgm:pt modelId="{6DC45A48-C9E7-4F84-B9C7-E6515139418E}" type="pres">
      <dgm:prSet presAssocID="{BF95C268-67A2-4D39-92AA-8353E7790560}" presName="hierChild4" presStyleCnt="0"/>
      <dgm:spPr/>
    </dgm:pt>
    <dgm:pt modelId="{C47DF4A8-313B-48EA-9EE6-7C517B3DA9AB}" type="pres">
      <dgm:prSet presAssocID="{BF95C268-67A2-4D39-92AA-8353E7790560}" presName="hierChild5" presStyleCnt="0"/>
      <dgm:spPr/>
    </dgm:pt>
    <dgm:pt modelId="{FC9B71A6-B5D3-4528-A26A-7297E27C7379}" type="pres">
      <dgm:prSet presAssocID="{F4D37398-AB2A-4CA8-B876-1F5FA836C353}" presName="hierChild5" presStyleCnt="0"/>
      <dgm:spPr/>
    </dgm:pt>
    <dgm:pt modelId="{A23D024D-06FA-4806-A929-64C3BF43F016}" type="pres">
      <dgm:prSet presAssocID="{FFAB2B50-9B9A-4CDA-ACCD-FE2132BFDA84}" presName="Name37" presStyleLbl="parChTrans1D2" presStyleIdx="1" presStyleCnt="4"/>
      <dgm:spPr/>
    </dgm:pt>
    <dgm:pt modelId="{FF0D8B32-9603-4BDD-9E8A-52D12CBBF9B2}" type="pres">
      <dgm:prSet presAssocID="{924D2D07-6EDB-473B-A455-D24DABEEA902}" presName="hierRoot2" presStyleCnt="0">
        <dgm:presLayoutVars>
          <dgm:hierBranch val="init"/>
        </dgm:presLayoutVars>
      </dgm:prSet>
      <dgm:spPr/>
    </dgm:pt>
    <dgm:pt modelId="{C5C37ADF-B097-4339-A9D9-45E48D451584}" type="pres">
      <dgm:prSet presAssocID="{924D2D07-6EDB-473B-A455-D24DABEEA902}" presName="rootComposite" presStyleCnt="0"/>
      <dgm:spPr/>
    </dgm:pt>
    <dgm:pt modelId="{465D55F9-346F-42FF-ABCC-14993FBB2E3F}" type="pres">
      <dgm:prSet presAssocID="{924D2D07-6EDB-473B-A455-D24DABEEA902}" presName="rootText" presStyleLbl="node2" presStyleIdx="1" presStyleCnt="3">
        <dgm:presLayoutVars>
          <dgm:chPref val="3"/>
        </dgm:presLayoutVars>
      </dgm:prSet>
      <dgm:spPr/>
    </dgm:pt>
    <dgm:pt modelId="{3C435C28-271B-4A93-94EB-323CE73F9BA4}" type="pres">
      <dgm:prSet presAssocID="{924D2D07-6EDB-473B-A455-D24DABEEA902}" presName="rootConnector" presStyleLbl="node2" presStyleIdx="1" presStyleCnt="3"/>
      <dgm:spPr/>
    </dgm:pt>
    <dgm:pt modelId="{9DEBBA19-9F88-477A-B8AE-AA035044D01D}" type="pres">
      <dgm:prSet presAssocID="{924D2D07-6EDB-473B-A455-D24DABEEA902}" presName="hierChild4" presStyleCnt="0"/>
      <dgm:spPr/>
    </dgm:pt>
    <dgm:pt modelId="{9F6A1BEA-7F4E-4CC4-A859-ED7A65C23D72}" type="pres">
      <dgm:prSet presAssocID="{924D2D07-6EDB-473B-A455-D24DABEEA902}" presName="hierChild5" presStyleCnt="0"/>
      <dgm:spPr/>
    </dgm:pt>
    <dgm:pt modelId="{37E6BD36-323A-4EE7-A6B6-9DB5FA89A989}" type="pres">
      <dgm:prSet presAssocID="{213503E8-E288-4B92-AF3E-A770CDCF95E9}" presName="Name37" presStyleLbl="parChTrans1D2" presStyleIdx="2" presStyleCnt="4"/>
      <dgm:spPr/>
    </dgm:pt>
    <dgm:pt modelId="{C6FF3D91-FAB2-4BA4-ACED-AB0CC2A2EE69}" type="pres">
      <dgm:prSet presAssocID="{3064729B-21FD-4F05-9C2B-E0A2C821B3E1}" presName="hierRoot2" presStyleCnt="0">
        <dgm:presLayoutVars>
          <dgm:hierBranch val="init"/>
        </dgm:presLayoutVars>
      </dgm:prSet>
      <dgm:spPr/>
    </dgm:pt>
    <dgm:pt modelId="{2AF4A59E-026F-40F2-836D-0F91621CC5DA}" type="pres">
      <dgm:prSet presAssocID="{3064729B-21FD-4F05-9C2B-E0A2C821B3E1}" presName="rootComposite" presStyleCnt="0"/>
      <dgm:spPr/>
    </dgm:pt>
    <dgm:pt modelId="{A3911237-7122-458E-8308-7D19AD3FE300}" type="pres">
      <dgm:prSet presAssocID="{3064729B-21FD-4F05-9C2B-E0A2C821B3E1}" presName="rootText" presStyleLbl="node2" presStyleIdx="2" presStyleCnt="3">
        <dgm:presLayoutVars>
          <dgm:chPref val="3"/>
        </dgm:presLayoutVars>
      </dgm:prSet>
      <dgm:spPr/>
    </dgm:pt>
    <dgm:pt modelId="{1748D2F9-F448-4D33-BF33-8EC196B807C6}" type="pres">
      <dgm:prSet presAssocID="{3064729B-21FD-4F05-9C2B-E0A2C821B3E1}" presName="rootConnector" presStyleLbl="node2" presStyleIdx="2" presStyleCnt="3"/>
      <dgm:spPr/>
    </dgm:pt>
    <dgm:pt modelId="{05C6426B-C149-473A-AD78-C17C951F6361}" type="pres">
      <dgm:prSet presAssocID="{3064729B-21FD-4F05-9C2B-E0A2C821B3E1}" presName="hierChild4" presStyleCnt="0"/>
      <dgm:spPr/>
    </dgm:pt>
    <dgm:pt modelId="{7DEEB8E9-F355-4808-9D40-752A74FA1B96}" type="pres">
      <dgm:prSet presAssocID="{3064729B-21FD-4F05-9C2B-E0A2C821B3E1}" presName="hierChild5" presStyleCnt="0"/>
      <dgm:spPr/>
    </dgm:pt>
    <dgm:pt modelId="{54B14963-0670-4948-B51A-F0F7C8B299F8}" type="pres">
      <dgm:prSet presAssocID="{6B397DAA-9803-428C-B7A0-E94126D8A50C}" presName="hierChild3" presStyleCnt="0"/>
      <dgm:spPr/>
    </dgm:pt>
    <dgm:pt modelId="{08DC3543-23A5-4E82-9927-E689D38EE392}" type="pres">
      <dgm:prSet presAssocID="{DAEC4FAE-AAF9-4845-AFF7-487EC77AF23C}" presName="Name111" presStyleLbl="parChTrans1D2" presStyleIdx="3" presStyleCnt="4"/>
      <dgm:spPr/>
    </dgm:pt>
    <dgm:pt modelId="{D1E8FCF0-31AB-47C8-81C5-A87DD28E093F}" type="pres">
      <dgm:prSet presAssocID="{8233F742-A62B-4CA0-A316-37DADBF81537}" presName="hierRoot3" presStyleCnt="0">
        <dgm:presLayoutVars>
          <dgm:hierBranch val="init"/>
        </dgm:presLayoutVars>
      </dgm:prSet>
      <dgm:spPr/>
    </dgm:pt>
    <dgm:pt modelId="{3384B7D1-4BA3-43FE-9FB8-1C79A37DB165}" type="pres">
      <dgm:prSet presAssocID="{8233F742-A62B-4CA0-A316-37DADBF81537}" presName="rootComposite3" presStyleCnt="0"/>
      <dgm:spPr/>
    </dgm:pt>
    <dgm:pt modelId="{3A0FD39B-5CD9-43F3-A657-8973998CD9AB}" type="pres">
      <dgm:prSet presAssocID="{8233F742-A62B-4CA0-A316-37DADBF81537}" presName="rootText3" presStyleLbl="asst1" presStyleIdx="0" presStyleCnt="1">
        <dgm:presLayoutVars>
          <dgm:chPref val="3"/>
        </dgm:presLayoutVars>
      </dgm:prSet>
      <dgm:spPr/>
    </dgm:pt>
    <dgm:pt modelId="{678E1616-521F-4BCE-8936-159E3F2B6EF8}" type="pres">
      <dgm:prSet presAssocID="{8233F742-A62B-4CA0-A316-37DADBF81537}" presName="rootConnector3" presStyleLbl="asst1" presStyleIdx="0" presStyleCnt="1"/>
      <dgm:spPr/>
    </dgm:pt>
    <dgm:pt modelId="{DA92CF0C-7707-4359-B31E-5D43EB591B42}" type="pres">
      <dgm:prSet presAssocID="{8233F742-A62B-4CA0-A316-37DADBF81537}" presName="hierChild6" presStyleCnt="0"/>
      <dgm:spPr/>
    </dgm:pt>
    <dgm:pt modelId="{A0D91D0F-D616-4A80-B8B4-D4B90E4F44DB}" type="pres">
      <dgm:prSet presAssocID="{8233F742-A62B-4CA0-A316-37DADBF81537}" presName="hierChild7" presStyleCnt="0"/>
      <dgm:spPr/>
    </dgm:pt>
  </dgm:ptLst>
  <dgm:cxnLst>
    <dgm:cxn modelId="{B4F9E405-D6DA-48DC-A63B-84032513E468}" type="presOf" srcId="{FFAB2B50-9B9A-4CDA-ACCD-FE2132BFDA84}" destId="{A23D024D-06FA-4806-A929-64C3BF43F016}" srcOrd="0" destOrd="0" presId="urn:microsoft.com/office/officeart/2005/8/layout/orgChart1"/>
    <dgm:cxn modelId="{72EA7419-9149-4A15-83ED-5E15A67B4F15}" type="presOf" srcId="{F4D37398-AB2A-4CA8-B876-1F5FA836C353}" destId="{3EF7BB38-39FE-4BE5-A15A-3E732F32C81A}" srcOrd="0" destOrd="0" presId="urn:microsoft.com/office/officeart/2005/8/layout/orgChart1"/>
    <dgm:cxn modelId="{831B992A-8481-464E-BAFA-801CBD60BD0D}" type="presOf" srcId="{6B397DAA-9803-428C-B7A0-E94126D8A50C}" destId="{1AF04077-7A84-4E4C-B277-8C8400852127}" srcOrd="1" destOrd="0" presId="urn:microsoft.com/office/officeart/2005/8/layout/orgChart1"/>
    <dgm:cxn modelId="{E38E102B-A109-4F5F-83A7-BC67BC5330BE}" type="presOf" srcId="{BF95C268-67A2-4D39-92AA-8353E7790560}" destId="{232AFC3F-EEB3-4E48-B036-78454BD8DF86}" srcOrd="0" destOrd="0" presId="urn:microsoft.com/office/officeart/2005/8/layout/orgChart1"/>
    <dgm:cxn modelId="{CD57CA38-C5B7-435D-BFD0-E9DE328FC477}" type="presOf" srcId="{3064729B-21FD-4F05-9C2B-E0A2C821B3E1}" destId="{1748D2F9-F448-4D33-BF33-8EC196B807C6}" srcOrd="1" destOrd="0" presId="urn:microsoft.com/office/officeart/2005/8/layout/orgChart1"/>
    <dgm:cxn modelId="{C6671B3C-1AB1-4F93-9EA8-22F5C9EA4DB1}" srcId="{6B397DAA-9803-428C-B7A0-E94126D8A50C}" destId="{F4D37398-AB2A-4CA8-B876-1F5FA836C353}" srcOrd="1" destOrd="0" parTransId="{70C9D21A-509A-42DA-9E99-CEE570CB65EC}" sibTransId="{E11493AC-D090-4A1A-AF2D-7F027B425273}"/>
    <dgm:cxn modelId="{FE0BEA3D-CAA3-4C6C-9A0D-26A3789E8BBA}" type="presOf" srcId="{BF95C268-67A2-4D39-92AA-8353E7790560}" destId="{7F090131-0A42-43AA-98AE-14206F0E6457}" srcOrd="1" destOrd="0" presId="urn:microsoft.com/office/officeart/2005/8/layout/orgChart1"/>
    <dgm:cxn modelId="{4DF23861-BC18-4E98-9499-10FFFC314146}" type="presOf" srcId="{924D2D07-6EDB-473B-A455-D24DABEEA902}" destId="{465D55F9-346F-42FF-ABCC-14993FBB2E3F}" srcOrd="0" destOrd="0" presId="urn:microsoft.com/office/officeart/2005/8/layout/orgChart1"/>
    <dgm:cxn modelId="{1E389646-F62F-4872-9DBC-330E8FD103D0}" type="presOf" srcId="{A9C5C1E0-20E6-4687-97D6-75C17424B584}" destId="{569435C4-DC0A-4104-AB8C-23749FCF526B}" srcOrd="0" destOrd="0" presId="urn:microsoft.com/office/officeart/2005/8/layout/orgChart1"/>
    <dgm:cxn modelId="{D9BE324F-7016-45FF-893C-9F72466D1536}" srcId="{6B397DAA-9803-428C-B7A0-E94126D8A50C}" destId="{3064729B-21FD-4F05-9C2B-E0A2C821B3E1}" srcOrd="3" destOrd="0" parTransId="{213503E8-E288-4B92-AF3E-A770CDCF95E9}" sibTransId="{9346C847-B681-4469-8551-4A509C7C33D0}"/>
    <dgm:cxn modelId="{72F7A24F-4F4B-4F3E-AB31-CC4290DA975E}" srcId="{6B397DAA-9803-428C-B7A0-E94126D8A50C}" destId="{8233F742-A62B-4CA0-A316-37DADBF81537}" srcOrd="0" destOrd="0" parTransId="{DAEC4FAE-AAF9-4845-AFF7-487EC77AF23C}" sibTransId="{ED36DFA3-3D3D-41C1-84FE-B0A437BEE9E1}"/>
    <dgm:cxn modelId="{64126E55-0944-41FC-92C3-5D7F736830A8}" type="presOf" srcId="{8233F742-A62B-4CA0-A316-37DADBF81537}" destId="{3A0FD39B-5CD9-43F3-A657-8973998CD9AB}" srcOrd="0" destOrd="0" presId="urn:microsoft.com/office/officeart/2005/8/layout/orgChart1"/>
    <dgm:cxn modelId="{0B3DAA56-E7FA-4BFF-8F24-8B5EFF73EE60}" type="presOf" srcId="{6B397DAA-9803-428C-B7A0-E94126D8A50C}" destId="{67C92133-1892-4EDD-A419-170EBA232FE2}" srcOrd="0" destOrd="0" presId="urn:microsoft.com/office/officeart/2005/8/layout/orgChart1"/>
    <dgm:cxn modelId="{CE1C3B84-DF0D-40A2-8A9A-12A529FB7397}" srcId="{3E23C272-536A-40C8-A274-2EAF700D46E6}" destId="{6B397DAA-9803-428C-B7A0-E94126D8A50C}" srcOrd="0" destOrd="0" parTransId="{5C68CE91-EA42-4ED4-8CBC-8FB66108D4F2}" sibTransId="{BB000C4A-7668-406A-841D-74EE9D3BC1BE}"/>
    <dgm:cxn modelId="{DE3AA4A1-570B-4B43-B0B0-1B9E7CC6E2FF}" type="presOf" srcId="{DAEC4FAE-AAF9-4845-AFF7-487EC77AF23C}" destId="{08DC3543-23A5-4E82-9927-E689D38EE392}" srcOrd="0" destOrd="0" presId="urn:microsoft.com/office/officeart/2005/8/layout/orgChart1"/>
    <dgm:cxn modelId="{AFAC77B0-79A3-43E2-BB16-6F0CAEB5C8F0}" type="presOf" srcId="{70C9D21A-509A-42DA-9E99-CEE570CB65EC}" destId="{99D47B61-352A-4F21-AEF7-10F9588DD83F}" srcOrd="0" destOrd="0" presId="urn:microsoft.com/office/officeart/2005/8/layout/orgChart1"/>
    <dgm:cxn modelId="{006F0EBB-A9E5-4AE6-A70D-DF9E0C676672}" type="presOf" srcId="{F4D37398-AB2A-4CA8-B876-1F5FA836C353}" destId="{82DF74FB-E0C1-4E9F-9B19-5F560993C7C0}" srcOrd="1" destOrd="0" presId="urn:microsoft.com/office/officeart/2005/8/layout/orgChart1"/>
    <dgm:cxn modelId="{022AF0C3-1701-42B5-BC6A-0D9472116397}" srcId="{F4D37398-AB2A-4CA8-B876-1F5FA836C353}" destId="{BF95C268-67A2-4D39-92AA-8353E7790560}" srcOrd="0" destOrd="0" parTransId="{A9C5C1E0-20E6-4687-97D6-75C17424B584}" sibTransId="{503B0D5E-3A8D-438F-8079-5B748F5A7081}"/>
    <dgm:cxn modelId="{721ECFC4-D74E-457F-AB7B-79A1C78C8905}" type="presOf" srcId="{3E23C272-536A-40C8-A274-2EAF700D46E6}" destId="{D89939EF-2AA1-4214-8E0D-6B61B62451FB}" srcOrd="0" destOrd="0" presId="urn:microsoft.com/office/officeart/2005/8/layout/orgChart1"/>
    <dgm:cxn modelId="{464521D2-2738-4D02-BFA2-5EFAB7AE315C}" srcId="{6B397DAA-9803-428C-B7A0-E94126D8A50C}" destId="{924D2D07-6EDB-473B-A455-D24DABEEA902}" srcOrd="2" destOrd="0" parTransId="{FFAB2B50-9B9A-4CDA-ACCD-FE2132BFDA84}" sibTransId="{099A8119-CC7F-448D-BEA3-6A42CE4A1C10}"/>
    <dgm:cxn modelId="{B84C01DE-E4C1-405A-8BC2-10FBAD7961DB}" type="presOf" srcId="{213503E8-E288-4B92-AF3E-A770CDCF95E9}" destId="{37E6BD36-323A-4EE7-A6B6-9DB5FA89A989}" srcOrd="0" destOrd="0" presId="urn:microsoft.com/office/officeart/2005/8/layout/orgChart1"/>
    <dgm:cxn modelId="{8DAE22E2-1556-42BC-94C6-BC614F36C235}" type="presOf" srcId="{924D2D07-6EDB-473B-A455-D24DABEEA902}" destId="{3C435C28-271B-4A93-94EB-323CE73F9BA4}" srcOrd="1" destOrd="0" presId="urn:microsoft.com/office/officeart/2005/8/layout/orgChart1"/>
    <dgm:cxn modelId="{E62C09E5-BCAE-4EED-A23B-4B84A8CD9D1B}" type="presOf" srcId="{3064729B-21FD-4F05-9C2B-E0A2C821B3E1}" destId="{A3911237-7122-458E-8308-7D19AD3FE300}" srcOrd="0" destOrd="0" presId="urn:microsoft.com/office/officeart/2005/8/layout/orgChart1"/>
    <dgm:cxn modelId="{B7CE51F0-E24B-4EF6-B499-10FD3DF3A654}" type="presOf" srcId="{8233F742-A62B-4CA0-A316-37DADBF81537}" destId="{678E1616-521F-4BCE-8936-159E3F2B6EF8}" srcOrd="1" destOrd="0" presId="urn:microsoft.com/office/officeart/2005/8/layout/orgChart1"/>
    <dgm:cxn modelId="{428A0051-25A3-428B-8C8F-CFC0C3C57C23}" type="presParOf" srcId="{D89939EF-2AA1-4214-8E0D-6B61B62451FB}" destId="{ACC8A739-72C8-44A3-B12C-30346BACDF2E}" srcOrd="0" destOrd="0" presId="urn:microsoft.com/office/officeart/2005/8/layout/orgChart1"/>
    <dgm:cxn modelId="{50FF3152-1DAB-415D-843E-662F99F5F804}" type="presParOf" srcId="{ACC8A739-72C8-44A3-B12C-30346BACDF2E}" destId="{058329AA-4FB9-430F-8C31-272FA673EE54}" srcOrd="0" destOrd="0" presId="urn:microsoft.com/office/officeart/2005/8/layout/orgChart1"/>
    <dgm:cxn modelId="{E31C186B-7A98-46A8-A03E-D252F44B2369}" type="presParOf" srcId="{058329AA-4FB9-430F-8C31-272FA673EE54}" destId="{67C92133-1892-4EDD-A419-170EBA232FE2}" srcOrd="0" destOrd="0" presId="urn:microsoft.com/office/officeart/2005/8/layout/orgChart1"/>
    <dgm:cxn modelId="{B66952DC-5D75-42AF-B045-7371F01B2FDC}" type="presParOf" srcId="{058329AA-4FB9-430F-8C31-272FA673EE54}" destId="{1AF04077-7A84-4E4C-B277-8C8400852127}" srcOrd="1" destOrd="0" presId="urn:microsoft.com/office/officeart/2005/8/layout/orgChart1"/>
    <dgm:cxn modelId="{0A77247A-476E-4DFE-B2BB-616FA44BDDD9}" type="presParOf" srcId="{ACC8A739-72C8-44A3-B12C-30346BACDF2E}" destId="{4C815533-BB9F-4155-A8D2-A2898C85D3DC}" srcOrd="1" destOrd="0" presId="urn:microsoft.com/office/officeart/2005/8/layout/orgChart1"/>
    <dgm:cxn modelId="{24E19FE0-B109-4AFB-82CD-AB0202D09CA2}" type="presParOf" srcId="{4C815533-BB9F-4155-A8D2-A2898C85D3DC}" destId="{99D47B61-352A-4F21-AEF7-10F9588DD83F}" srcOrd="0" destOrd="0" presId="urn:microsoft.com/office/officeart/2005/8/layout/orgChart1"/>
    <dgm:cxn modelId="{203F1546-9DE0-4C88-8702-0EAB8FF11204}" type="presParOf" srcId="{4C815533-BB9F-4155-A8D2-A2898C85D3DC}" destId="{1B14040C-1586-4B12-A487-D5E4524AE1D9}" srcOrd="1" destOrd="0" presId="urn:microsoft.com/office/officeart/2005/8/layout/orgChart1"/>
    <dgm:cxn modelId="{53DE1ED2-4285-4FBC-8D59-AA777641349F}" type="presParOf" srcId="{1B14040C-1586-4B12-A487-D5E4524AE1D9}" destId="{3D3F4270-B9B7-4CC3-B6D3-619C8CF8E6B5}" srcOrd="0" destOrd="0" presId="urn:microsoft.com/office/officeart/2005/8/layout/orgChart1"/>
    <dgm:cxn modelId="{14ED04AB-B442-4381-A6CC-9CE123E0A925}" type="presParOf" srcId="{3D3F4270-B9B7-4CC3-B6D3-619C8CF8E6B5}" destId="{3EF7BB38-39FE-4BE5-A15A-3E732F32C81A}" srcOrd="0" destOrd="0" presId="urn:microsoft.com/office/officeart/2005/8/layout/orgChart1"/>
    <dgm:cxn modelId="{5E2C8D85-0957-4B79-9FF3-AE0B84723B80}" type="presParOf" srcId="{3D3F4270-B9B7-4CC3-B6D3-619C8CF8E6B5}" destId="{82DF74FB-E0C1-4E9F-9B19-5F560993C7C0}" srcOrd="1" destOrd="0" presId="urn:microsoft.com/office/officeart/2005/8/layout/orgChart1"/>
    <dgm:cxn modelId="{67E1C2EF-3178-420D-9F89-C876B2A22222}" type="presParOf" srcId="{1B14040C-1586-4B12-A487-D5E4524AE1D9}" destId="{8C70D402-BC2B-45AE-80C0-D516A587E857}" srcOrd="1" destOrd="0" presId="urn:microsoft.com/office/officeart/2005/8/layout/orgChart1"/>
    <dgm:cxn modelId="{83E05786-4F76-4E9F-B250-109EB0732A51}" type="presParOf" srcId="{8C70D402-BC2B-45AE-80C0-D516A587E857}" destId="{569435C4-DC0A-4104-AB8C-23749FCF526B}" srcOrd="0" destOrd="0" presId="urn:microsoft.com/office/officeart/2005/8/layout/orgChart1"/>
    <dgm:cxn modelId="{3A87242C-3548-45CA-BEBE-EDBDAEC351D2}" type="presParOf" srcId="{8C70D402-BC2B-45AE-80C0-D516A587E857}" destId="{C7D244A5-5633-4A6A-9AB3-A9D111DC8320}" srcOrd="1" destOrd="0" presId="urn:microsoft.com/office/officeart/2005/8/layout/orgChart1"/>
    <dgm:cxn modelId="{5AD308C5-E63C-4507-B209-72E7CC3AE832}" type="presParOf" srcId="{C7D244A5-5633-4A6A-9AB3-A9D111DC8320}" destId="{59264EED-FC9B-496C-B231-845E3468FA7C}" srcOrd="0" destOrd="0" presId="urn:microsoft.com/office/officeart/2005/8/layout/orgChart1"/>
    <dgm:cxn modelId="{92A6F68B-2AD5-47D3-BC46-376BBA1FD9BC}" type="presParOf" srcId="{59264EED-FC9B-496C-B231-845E3468FA7C}" destId="{232AFC3F-EEB3-4E48-B036-78454BD8DF86}" srcOrd="0" destOrd="0" presId="urn:microsoft.com/office/officeart/2005/8/layout/orgChart1"/>
    <dgm:cxn modelId="{6B8448E8-BD96-4B0B-8B5C-6446088ED646}" type="presParOf" srcId="{59264EED-FC9B-496C-B231-845E3468FA7C}" destId="{7F090131-0A42-43AA-98AE-14206F0E6457}" srcOrd="1" destOrd="0" presId="urn:microsoft.com/office/officeart/2005/8/layout/orgChart1"/>
    <dgm:cxn modelId="{2A4D8C5D-9430-447D-82DB-9F5BDA6AFFBA}" type="presParOf" srcId="{C7D244A5-5633-4A6A-9AB3-A9D111DC8320}" destId="{6DC45A48-C9E7-4F84-B9C7-E6515139418E}" srcOrd="1" destOrd="0" presId="urn:microsoft.com/office/officeart/2005/8/layout/orgChart1"/>
    <dgm:cxn modelId="{0F0C3CC0-FA36-4082-97C2-BE21966D8B86}" type="presParOf" srcId="{C7D244A5-5633-4A6A-9AB3-A9D111DC8320}" destId="{C47DF4A8-313B-48EA-9EE6-7C517B3DA9AB}" srcOrd="2" destOrd="0" presId="urn:microsoft.com/office/officeart/2005/8/layout/orgChart1"/>
    <dgm:cxn modelId="{8D86A3EA-CA6A-4147-9E52-2B4C3A9AFC6A}" type="presParOf" srcId="{1B14040C-1586-4B12-A487-D5E4524AE1D9}" destId="{FC9B71A6-B5D3-4528-A26A-7297E27C7379}" srcOrd="2" destOrd="0" presId="urn:microsoft.com/office/officeart/2005/8/layout/orgChart1"/>
    <dgm:cxn modelId="{4003C95B-ED81-4FB8-8693-5CFBA7ABD340}" type="presParOf" srcId="{4C815533-BB9F-4155-A8D2-A2898C85D3DC}" destId="{A23D024D-06FA-4806-A929-64C3BF43F016}" srcOrd="2" destOrd="0" presId="urn:microsoft.com/office/officeart/2005/8/layout/orgChart1"/>
    <dgm:cxn modelId="{0DB0D909-D2CD-4DB8-9D04-465EC4BD19BC}" type="presParOf" srcId="{4C815533-BB9F-4155-A8D2-A2898C85D3DC}" destId="{FF0D8B32-9603-4BDD-9E8A-52D12CBBF9B2}" srcOrd="3" destOrd="0" presId="urn:microsoft.com/office/officeart/2005/8/layout/orgChart1"/>
    <dgm:cxn modelId="{5FE7FE2A-94CC-4D53-8237-FCCE4DF36E24}" type="presParOf" srcId="{FF0D8B32-9603-4BDD-9E8A-52D12CBBF9B2}" destId="{C5C37ADF-B097-4339-A9D9-45E48D451584}" srcOrd="0" destOrd="0" presId="urn:microsoft.com/office/officeart/2005/8/layout/orgChart1"/>
    <dgm:cxn modelId="{B30669EC-415E-46DA-8C99-93959C9674D8}" type="presParOf" srcId="{C5C37ADF-B097-4339-A9D9-45E48D451584}" destId="{465D55F9-346F-42FF-ABCC-14993FBB2E3F}" srcOrd="0" destOrd="0" presId="urn:microsoft.com/office/officeart/2005/8/layout/orgChart1"/>
    <dgm:cxn modelId="{506C58F7-6859-49A0-A13F-EA114786AED4}" type="presParOf" srcId="{C5C37ADF-B097-4339-A9D9-45E48D451584}" destId="{3C435C28-271B-4A93-94EB-323CE73F9BA4}" srcOrd="1" destOrd="0" presId="urn:microsoft.com/office/officeart/2005/8/layout/orgChart1"/>
    <dgm:cxn modelId="{A29AE874-A40D-4060-84A4-09A9075E4358}" type="presParOf" srcId="{FF0D8B32-9603-4BDD-9E8A-52D12CBBF9B2}" destId="{9DEBBA19-9F88-477A-B8AE-AA035044D01D}" srcOrd="1" destOrd="0" presId="urn:microsoft.com/office/officeart/2005/8/layout/orgChart1"/>
    <dgm:cxn modelId="{77738749-144C-44E2-89B5-7A68CE507179}" type="presParOf" srcId="{FF0D8B32-9603-4BDD-9E8A-52D12CBBF9B2}" destId="{9F6A1BEA-7F4E-4CC4-A859-ED7A65C23D72}" srcOrd="2" destOrd="0" presId="urn:microsoft.com/office/officeart/2005/8/layout/orgChart1"/>
    <dgm:cxn modelId="{72E72AE9-3262-4ACF-897E-F1845D27596D}" type="presParOf" srcId="{4C815533-BB9F-4155-A8D2-A2898C85D3DC}" destId="{37E6BD36-323A-4EE7-A6B6-9DB5FA89A989}" srcOrd="4" destOrd="0" presId="urn:microsoft.com/office/officeart/2005/8/layout/orgChart1"/>
    <dgm:cxn modelId="{271E6412-4D13-43D1-9D56-4678F0CFA804}" type="presParOf" srcId="{4C815533-BB9F-4155-A8D2-A2898C85D3DC}" destId="{C6FF3D91-FAB2-4BA4-ACED-AB0CC2A2EE69}" srcOrd="5" destOrd="0" presId="urn:microsoft.com/office/officeart/2005/8/layout/orgChart1"/>
    <dgm:cxn modelId="{51109382-6711-4B07-BF72-28D00F03C4A7}" type="presParOf" srcId="{C6FF3D91-FAB2-4BA4-ACED-AB0CC2A2EE69}" destId="{2AF4A59E-026F-40F2-836D-0F91621CC5DA}" srcOrd="0" destOrd="0" presId="urn:microsoft.com/office/officeart/2005/8/layout/orgChart1"/>
    <dgm:cxn modelId="{4BA89961-6647-4C23-8B3F-AEAD5C5E6BBE}" type="presParOf" srcId="{2AF4A59E-026F-40F2-836D-0F91621CC5DA}" destId="{A3911237-7122-458E-8308-7D19AD3FE300}" srcOrd="0" destOrd="0" presId="urn:microsoft.com/office/officeart/2005/8/layout/orgChart1"/>
    <dgm:cxn modelId="{0D03AF1D-E826-4B3B-AEF5-9C1AF91CFC57}" type="presParOf" srcId="{2AF4A59E-026F-40F2-836D-0F91621CC5DA}" destId="{1748D2F9-F448-4D33-BF33-8EC196B807C6}" srcOrd="1" destOrd="0" presId="urn:microsoft.com/office/officeart/2005/8/layout/orgChart1"/>
    <dgm:cxn modelId="{CD5BE9C3-5762-4CDB-ADD2-179CF8AB8627}" type="presParOf" srcId="{C6FF3D91-FAB2-4BA4-ACED-AB0CC2A2EE69}" destId="{05C6426B-C149-473A-AD78-C17C951F6361}" srcOrd="1" destOrd="0" presId="urn:microsoft.com/office/officeart/2005/8/layout/orgChart1"/>
    <dgm:cxn modelId="{2E18852C-9032-4A47-B46A-A6F9A56FEA0B}" type="presParOf" srcId="{C6FF3D91-FAB2-4BA4-ACED-AB0CC2A2EE69}" destId="{7DEEB8E9-F355-4808-9D40-752A74FA1B96}" srcOrd="2" destOrd="0" presId="urn:microsoft.com/office/officeart/2005/8/layout/orgChart1"/>
    <dgm:cxn modelId="{E1131696-A66E-4299-A517-74098569E703}" type="presParOf" srcId="{ACC8A739-72C8-44A3-B12C-30346BACDF2E}" destId="{54B14963-0670-4948-B51A-F0F7C8B299F8}" srcOrd="2" destOrd="0" presId="urn:microsoft.com/office/officeart/2005/8/layout/orgChart1"/>
    <dgm:cxn modelId="{3F8798A5-91E0-42E9-B298-C79BF769E542}" type="presParOf" srcId="{54B14963-0670-4948-B51A-F0F7C8B299F8}" destId="{08DC3543-23A5-4E82-9927-E689D38EE392}" srcOrd="0" destOrd="0" presId="urn:microsoft.com/office/officeart/2005/8/layout/orgChart1"/>
    <dgm:cxn modelId="{2069F285-DDBC-4B64-9729-0C5AFF761C85}" type="presParOf" srcId="{54B14963-0670-4948-B51A-F0F7C8B299F8}" destId="{D1E8FCF0-31AB-47C8-81C5-A87DD28E093F}" srcOrd="1" destOrd="0" presId="urn:microsoft.com/office/officeart/2005/8/layout/orgChart1"/>
    <dgm:cxn modelId="{37224C97-4862-42AC-A3A6-DC0FCB33BDCC}" type="presParOf" srcId="{D1E8FCF0-31AB-47C8-81C5-A87DD28E093F}" destId="{3384B7D1-4BA3-43FE-9FB8-1C79A37DB165}" srcOrd="0" destOrd="0" presId="urn:microsoft.com/office/officeart/2005/8/layout/orgChart1"/>
    <dgm:cxn modelId="{7090CB6E-7383-4D15-9998-5BF6A4118CC8}" type="presParOf" srcId="{3384B7D1-4BA3-43FE-9FB8-1C79A37DB165}" destId="{3A0FD39B-5CD9-43F3-A657-8973998CD9AB}" srcOrd="0" destOrd="0" presId="urn:microsoft.com/office/officeart/2005/8/layout/orgChart1"/>
    <dgm:cxn modelId="{02A62665-48C6-460A-AFA3-DACE6AD94BDC}" type="presParOf" srcId="{3384B7D1-4BA3-43FE-9FB8-1C79A37DB165}" destId="{678E1616-521F-4BCE-8936-159E3F2B6EF8}" srcOrd="1" destOrd="0" presId="urn:microsoft.com/office/officeart/2005/8/layout/orgChart1"/>
    <dgm:cxn modelId="{34223388-D090-4251-988B-E8587861DB60}" type="presParOf" srcId="{D1E8FCF0-31AB-47C8-81C5-A87DD28E093F}" destId="{DA92CF0C-7707-4359-B31E-5D43EB591B42}" srcOrd="1" destOrd="0" presId="urn:microsoft.com/office/officeart/2005/8/layout/orgChart1"/>
    <dgm:cxn modelId="{2CA473AB-9D93-4610-A503-DA278DBE47FE}" type="presParOf" srcId="{D1E8FCF0-31AB-47C8-81C5-A87DD28E093F}" destId="{A0D91D0F-D616-4A80-B8B4-D4B90E4F44D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13F0B45-032A-4B41-BA09-24152FC22DFA}" type="doc">
      <dgm:prSet loTypeId="urn:microsoft.com/office/officeart/2005/8/layout/hProcess7" loCatId="list" qsTypeId="urn:microsoft.com/office/officeart/2005/8/quickstyle/simple4" qsCatId="simple" csTypeId="urn:microsoft.com/office/officeart/2005/8/colors/accent3_3" csCatId="accent3" phldr="1"/>
      <dgm:spPr/>
      <dgm:t>
        <a:bodyPr/>
        <a:lstStyle/>
        <a:p>
          <a:endParaRPr lang="es-ES"/>
        </a:p>
      </dgm:t>
    </dgm:pt>
    <dgm:pt modelId="{2DCE3516-3F07-4B9B-9086-54357F75D454}">
      <dgm:prSet phldrT="[Texto]"/>
      <dgm:spPr/>
      <dgm:t>
        <a:bodyPr/>
        <a:lstStyle/>
        <a:p>
          <a:r>
            <a:rPr lang="es-ES" dirty="0">
              <a:latin typeface="Century Gothic" panose="020B0502020202020204" pitchFamily="34" charset="0"/>
            </a:rPr>
            <a:t>2010-2012</a:t>
          </a:r>
        </a:p>
      </dgm:t>
    </dgm:pt>
    <dgm:pt modelId="{96543AA8-E967-460F-9BAC-FA56E3E19A4B}" type="parTrans" cxnId="{03B26626-6E5D-44A7-8CE1-1CF2808EC936}">
      <dgm:prSet/>
      <dgm:spPr/>
      <dgm:t>
        <a:bodyPr/>
        <a:lstStyle/>
        <a:p>
          <a:endParaRPr lang="es-ES">
            <a:latin typeface="Century Gothic" panose="020B0502020202020204" pitchFamily="34" charset="0"/>
          </a:endParaRPr>
        </a:p>
      </dgm:t>
    </dgm:pt>
    <dgm:pt modelId="{3A76D42D-2C7A-42F5-A9EB-8C0ED6F6D7BD}" type="sibTrans" cxnId="{03B26626-6E5D-44A7-8CE1-1CF2808EC936}">
      <dgm:prSet/>
      <dgm:spPr/>
      <dgm:t>
        <a:bodyPr/>
        <a:lstStyle/>
        <a:p>
          <a:endParaRPr lang="es-ES">
            <a:latin typeface="Century Gothic" panose="020B0502020202020204" pitchFamily="34" charset="0"/>
          </a:endParaRPr>
        </a:p>
      </dgm:t>
    </dgm:pt>
    <dgm:pt modelId="{B8954307-EDBA-4D3A-82CF-BA49931F37B8}">
      <dgm:prSet phldrT="[Texto]"/>
      <dgm:spPr/>
      <dgm:t>
        <a:bodyPr/>
        <a:lstStyle/>
        <a:p>
          <a:r>
            <a:rPr lang="es-ES" dirty="0">
              <a:latin typeface="Century Gothic" panose="020B0502020202020204" pitchFamily="34" charset="0"/>
            </a:rPr>
            <a:t>USD 10.000 M / año </a:t>
          </a:r>
        </a:p>
      </dgm:t>
    </dgm:pt>
    <dgm:pt modelId="{66C9BA8A-8497-4320-BB1B-4469F5AB8402}" type="parTrans" cxnId="{C0BDF1FF-B6FD-4AEA-AFB6-C09E584D41CB}">
      <dgm:prSet/>
      <dgm:spPr/>
      <dgm:t>
        <a:bodyPr/>
        <a:lstStyle/>
        <a:p>
          <a:endParaRPr lang="es-ES">
            <a:latin typeface="Century Gothic" panose="020B0502020202020204" pitchFamily="34" charset="0"/>
          </a:endParaRPr>
        </a:p>
      </dgm:t>
    </dgm:pt>
    <dgm:pt modelId="{7DEE173D-548A-4D8F-BC2C-C87B3805874D}" type="sibTrans" cxnId="{C0BDF1FF-B6FD-4AEA-AFB6-C09E584D41CB}">
      <dgm:prSet/>
      <dgm:spPr/>
      <dgm:t>
        <a:bodyPr/>
        <a:lstStyle/>
        <a:p>
          <a:endParaRPr lang="es-ES">
            <a:latin typeface="Century Gothic" panose="020B0502020202020204" pitchFamily="34" charset="0"/>
          </a:endParaRPr>
        </a:p>
      </dgm:t>
    </dgm:pt>
    <dgm:pt modelId="{3088FBFE-5EB9-4F18-A064-70D92337C340}">
      <dgm:prSet phldrT="[Texto]"/>
      <dgm:spPr/>
      <dgm:t>
        <a:bodyPr/>
        <a:lstStyle/>
        <a:p>
          <a:r>
            <a:rPr lang="es-ES" dirty="0">
              <a:latin typeface="Century Gothic" panose="020B0502020202020204" pitchFamily="34" charset="0"/>
            </a:rPr>
            <a:t>2013-2019</a:t>
          </a:r>
        </a:p>
      </dgm:t>
    </dgm:pt>
    <dgm:pt modelId="{A056B79F-0D6B-49F3-8BA4-F6E16301F194}" type="parTrans" cxnId="{983D7539-FF67-4D9B-9FBD-EAC9C6F72CA5}">
      <dgm:prSet/>
      <dgm:spPr/>
      <dgm:t>
        <a:bodyPr/>
        <a:lstStyle/>
        <a:p>
          <a:endParaRPr lang="es-ES">
            <a:latin typeface="Century Gothic" panose="020B0502020202020204" pitchFamily="34" charset="0"/>
          </a:endParaRPr>
        </a:p>
      </dgm:t>
    </dgm:pt>
    <dgm:pt modelId="{153BCF0C-9D0F-4DF4-A058-816D90CDF19E}" type="sibTrans" cxnId="{983D7539-FF67-4D9B-9FBD-EAC9C6F72CA5}">
      <dgm:prSet/>
      <dgm:spPr/>
      <dgm:t>
        <a:bodyPr/>
        <a:lstStyle/>
        <a:p>
          <a:endParaRPr lang="es-ES">
            <a:latin typeface="Century Gothic" panose="020B0502020202020204" pitchFamily="34" charset="0"/>
          </a:endParaRPr>
        </a:p>
      </dgm:t>
    </dgm:pt>
    <dgm:pt modelId="{1CF5293A-B4C8-4EA7-8A2F-7C76D4E6A7E0}">
      <dgm:prSet phldrT="[Texto]"/>
      <dgm:spPr/>
      <dgm:t>
        <a:bodyPr/>
        <a:lstStyle/>
        <a:p>
          <a:r>
            <a:rPr lang="es-ES" dirty="0">
              <a:latin typeface="Century Gothic" panose="020B0502020202020204" pitchFamily="34" charset="0"/>
            </a:rPr>
            <a:t>USD ¿? M</a:t>
          </a:r>
        </a:p>
      </dgm:t>
    </dgm:pt>
    <dgm:pt modelId="{54420C79-6602-46AF-A880-C97CEEFF3ED6}" type="parTrans" cxnId="{878052AB-9F79-4C7C-A09E-DA7B73C2AA02}">
      <dgm:prSet/>
      <dgm:spPr/>
      <dgm:t>
        <a:bodyPr/>
        <a:lstStyle/>
        <a:p>
          <a:endParaRPr lang="es-ES">
            <a:latin typeface="Century Gothic" panose="020B0502020202020204" pitchFamily="34" charset="0"/>
          </a:endParaRPr>
        </a:p>
      </dgm:t>
    </dgm:pt>
    <dgm:pt modelId="{582841D7-2427-4C0E-98BB-AB764B366B61}" type="sibTrans" cxnId="{878052AB-9F79-4C7C-A09E-DA7B73C2AA02}">
      <dgm:prSet/>
      <dgm:spPr/>
      <dgm:t>
        <a:bodyPr/>
        <a:lstStyle/>
        <a:p>
          <a:endParaRPr lang="es-ES">
            <a:latin typeface="Century Gothic" panose="020B0502020202020204" pitchFamily="34" charset="0"/>
          </a:endParaRPr>
        </a:p>
      </dgm:t>
    </dgm:pt>
    <dgm:pt modelId="{7CFFE073-3562-4430-BB3C-9CD3ADB74919}">
      <dgm:prSet phldrT="[Texto]"/>
      <dgm:spPr/>
      <dgm:t>
        <a:bodyPr/>
        <a:lstStyle/>
        <a:p>
          <a:r>
            <a:rPr lang="es-ES" dirty="0">
              <a:latin typeface="Century Gothic" panose="020B0502020202020204" pitchFamily="34" charset="0"/>
            </a:rPr>
            <a:t>2020</a:t>
          </a:r>
        </a:p>
      </dgm:t>
    </dgm:pt>
    <dgm:pt modelId="{95150EE2-229A-4BEB-9971-B447C40AB416}" type="parTrans" cxnId="{6891BBF7-E5E7-43D5-901B-D08AF000A228}">
      <dgm:prSet/>
      <dgm:spPr/>
      <dgm:t>
        <a:bodyPr/>
        <a:lstStyle/>
        <a:p>
          <a:endParaRPr lang="es-ES">
            <a:latin typeface="Century Gothic" panose="020B0502020202020204" pitchFamily="34" charset="0"/>
          </a:endParaRPr>
        </a:p>
      </dgm:t>
    </dgm:pt>
    <dgm:pt modelId="{87C6C352-D2AD-488D-AA3D-95B719AE58F7}" type="sibTrans" cxnId="{6891BBF7-E5E7-43D5-901B-D08AF000A228}">
      <dgm:prSet/>
      <dgm:spPr/>
      <dgm:t>
        <a:bodyPr/>
        <a:lstStyle/>
        <a:p>
          <a:endParaRPr lang="es-ES">
            <a:latin typeface="Century Gothic" panose="020B0502020202020204" pitchFamily="34" charset="0"/>
          </a:endParaRPr>
        </a:p>
      </dgm:t>
    </dgm:pt>
    <dgm:pt modelId="{C8818E3B-D26B-4688-BA0B-29D1DE7876A0}">
      <dgm:prSet phldrT="[Texto]"/>
      <dgm:spPr/>
      <dgm:t>
        <a:bodyPr/>
        <a:lstStyle/>
        <a:p>
          <a:r>
            <a:rPr lang="es-ES" dirty="0">
              <a:latin typeface="Century Gothic" panose="020B0502020202020204" pitchFamily="34" charset="0"/>
            </a:rPr>
            <a:t>USD 100.000 M / año</a:t>
          </a:r>
        </a:p>
      </dgm:t>
    </dgm:pt>
    <dgm:pt modelId="{76048B67-9939-43B2-8F50-BAC7F70797D2}" type="parTrans" cxnId="{0771F836-6D09-4818-8D13-44DD6B2EB325}">
      <dgm:prSet/>
      <dgm:spPr/>
      <dgm:t>
        <a:bodyPr/>
        <a:lstStyle/>
        <a:p>
          <a:endParaRPr lang="es-ES">
            <a:latin typeface="Century Gothic" panose="020B0502020202020204" pitchFamily="34" charset="0"/>
          </a:endParaRPr>
        </a:p>
      </dgm:t>
    </dgm:pt>
    <dgm:pt modelId="{B7892230-AC79-4E72-B39B-2DEC66CEF1D2}" type="sibTrans" cxnId="{0771F836-6D09-4818-8D13-44DD6B2EB325}">
      <dgm:prSet/>
      <dgm:spPr/>
      <dgm:t>
        <a:bodyPr/>
        <a:lstStyle/>
        <a:p>
          <a:endParaRPr lang="es-ES">
            <a:latin typeface="Century Gothic" panose="020B0502020202020204" pitchFamily="34" charset="0"/>
          </a:endParaRPr>
        </a:p>
      </dgm:t>
    </dgm:pt>
    <dgm:pt modelId="{36EF7ECB-3188-48CF-8707-81C119F0FEE1}" type="pres">
      <dgm:prSet presAssocID="{513F0B45-032A-4B41-BA09-24152FC22DFA}" presName="Name0" presStyleCnt="0">
        <dgm:presLayoutVars>
          <dgm:dir/>
          <dgm:animLvl val="lvl"/>
          <dgm:resizeHandles val="exact"/>
        </dgm:presLayoutVars>
      </dgm:prSet>
      <dgm:spPr/>
    </dgm:pt>
    <dgm:pt modelId="{A2C6210D-CE51-4704-9B97-628A0F6F7F5F}" type="pres">
      <dgm:prSet presAssocID="{2DCE3516-3F07-4B9B-9086-54357F75D454}" presName="compositeNode" presStyleCnt="0">
        <dgm:presLayoutVars>
          <dgm:bulletEnabled val="1"/>
        </dgm:presLayoutVars>
      </dgm:prSet>
      <dgm:spPr/>
    </dgm:pt>
    <dgm:pt modelId="{3A232B8C-E587-418B-8C06-511946C82032}" type="pres">
      <dgm:prSet presAssocID="{2DCE3516-3F07-4B9B-9086-54357F75D454}" presName="bgRect" presStyleLbl="node1" presStyleIdx="0" presStyleCnt="3" custLinFactNeighborX="-4843" custLinFactNeighborY="0"/>
      <dgm:spPr/>
    </dgm:pt>
    <dgm:pt modelId="{82134857-AC00-48B2-A390-759CA2FD0099}" type="pres">
      <dgm:prSet presAssocID="{2DCE3516-3F07-4B9B-9086-54357F75D454}" presName="parentNode" presStyleLbl="node1" presStyleIdx="0" presStyleCnt="3">
        <dgm:presLayoutVars>
          <dgm:chMax val="0"/>
          <dgm:bulletEnabled val="1"/>
        </dgm:presLayoutVars>
      </dgm:prSet>
      <dgm:spPr/>
    </dgm:pt>
    <dgm:pt modelId="{A8AA0F70-4E48-4EA9-85AE-F56D4D00DEB2}" type="pres">
      <dgm:prSet presAssocID="{2DCE3516-3F07-4B9B-9086-54357F75D454}" presName="childNode" presStyleLbl="node1" presStyleIdx="0" presStyleCnt="3">
        <dgm:presLayoutVars>
          <dgm:bulletEnabled val="1"/>
        </dgm:presLayoutVars>
      </dgm:prSet>
      <dgm:spPr/>
    </dgm:pt>
    <dgm:pt modelId="{A1B3E9D3-F36F-4EED-8D42-2F8F4C208717}" type="pres">
      <dgm:prSet presAssocID="{3A76D42D-2C7A-42F5-A9EB-8C0ED6F6D7BD}" presName="hSp" presStyleCnt="0"/>
      <dgm:spPr/>
    </dgm:pt>
    <dgm:pt modelId="{4F491DDA-F340-4B7B-A045-DAF0687E1F6A}" type="pres">
      <dgm:prSet presAssocID="{3A76D42D-2C7A-42F5-A9EB-8C0ED6F6D7BD}" presName="vProcSp" presStyleCnt="0"/>
      <dgm:spPr/>
    </dgm:pt>
    <dgm:pt modelId="{D18558A6-97F5-47E4-A93A-55FAF1676507}" type="pres">
      <dgm:prSet presAssocID="{3A76D42D-2C7A-42F5-A9EB-8C0ED6F6D7BD}" presName="vSp1" presStyleCnt="0"/>
      <dgm:spPr/>
    </dgm:pt>
    <dgm:pt modelId="{A8E2ACCE-DB71-4234-918B-0069AC3C325C}" type="pres">
      <dgm:prSet presAssocID="{3A76D42D-2C7A-42F5-A9EB-8C0ED6F6D7BD}" presName="simulatedConn" presStyleLbl="solidFgAcc1" presStyleIdx="0" presStyleCnt="2"/>
      <dgm:spPr/>
    </dgm:pt>
    <dgm:pt modelId="{2DE49E65-D899-443E-91C3-BAEEA6ADDC6F}" type="pres">
      <dgm:prSet presAssocID="{3A76D42D-2C7A-42F5-A9EB-8C0ED6F6D7BD}" presName="vSp2" presStyleCnt="0"/>
      <dgm:spPr/>
    </dgm:pt>
    <dgm:pt modelId="{F20F943A-79E7-4F4A-8392-1E3FE737FFD7}" type="pres">
      <dgm:prSet presAssocID="{3A76D42D-2C7A-42F5-A9EB-8C0ED6F6D7BD}" presName="sibTrans" presStyleCnt="0"/>
      <dgm:spPr/>
    </dgm:pt>
    <dgm:pt modelId="{D953978C-2F90-4A38-8C11-3FF00FD313C0}" type="pres">
      <dgm:prSet presAssocID="{3088FBFE-5EB9-4F18-A064-70D92337C340}" presName="compositeNode" presStyleCnt="0">
        <dgm:presLayoutVars>
          <dgm:bulletEnabled val="1"/>
        </dgm:presLayoutVars>
      </dgm:prSet>
      <dgm:spPr/>
    </dgm:pt>
    <dgm:pt modelId="{85BCC1D6-6669-4AB6-AEAB-D96C70A12A83}" type="pres">
      <dgm:prSet presAssocID="{3088FBFE-5EB9-4F18-A064-70D92337C340}" presName="bgRect" presStyleLbl="node1" presStyleIdx="1" presStyleCnt="3"/>
      <dgm:spPr/>
    </dgm:pt>
    <dgm:pt modelId="{BE30D6FA-A0EA-4DBF-817E-95EDE19EF726}" type="pres">
      <dgm:prSet presAssocID="{3088FBFE-5EB9-4F18-A064-70D92337C340}" presName="parentNode" presStyleLbl="node1" presStyleIdx="1" presStyleCnt="3">
        <dgm:presLayoutVars>
          <dgm:chMax val="0"/>
          <dgm:bulletEnabled val="1"/>
        </dgm:presLayoutVars>
      </dgm:prSet>
      <dgm:spPr/>
    </dgm:pt>
    <dgm:pt modelId="{E8602DDD-BF4B-408B-B8F6-B5B13C438338}" type="pres">
      <dgm:prSet presAssocID="{3088FBFE-5EB9-4F18-A064-70D92337C340}" presName="childNode" presStyleLbl="node1" presStyleIdx="1" presStyleCnt="3">
        <dgm:presLayoutVars>
          <dgm:bulletEnabled val="1"/>
        </dgm:presLayoutVars>
      </dgm:prSet>
      <dgm:spPr/>
    </dgm:pt>
    <dgm:pt modelId="{69B11196-C3FA-4981-8607-A83D09216C1A}" type="pres">
      <dgm:prSet presAssocID="{153BCF0C-9D0F-4DF4-A058-816D90CDF19E}" presName="hSp" presStyleCnt="0"/>
      <dgm:spPr/>
    </dgm:pt>
    <dgm:pt modelId="{711AF0BB-7B25-4FDD-B25C-C9DAFAD37BDA}" type="pres">
      <dgm:prSet presAssocID="{153BCF0C-9D0F-4DF4-A058-816D90CDF19E}" presName="vProcSp" presStyleCnt="0"/>
      <dgm:spPr/>
    </dgm:pt>
    <dgm:pt modelId="{D9978300-80D1-4336-B3F5-3B88E8F62441}" type="pres">
      <dgm:prSet presAssocID="{153BCF0C-9D0F-4DF4-A058-816D90CDF19E}" presName="vSp1" presStyleCnt="0"/>
      <dgm:spPr/>
    </dgm:pt>
    <dgm:pt modelId="{0D6AE806-3CA4-4E7D-91A6-8E9FD0E3DFF1}" type="pres">
      <dgm:prSet presAssocID="{153BCF0C-9D0F-4DF4-A058-816D90CDF19E}" presName="simulatedConn" presStyleLbl="solidFgAcc1" presStyleIdx="1" presStyleCnt="2"/>
      <dgm:spPr/>
    </dgm:pt>
    <dgm:pt modelId="{682FCDE7-9437-4BC7-9A32-6BDD6B28ED2A}" type="pres">
      <dgm:prSet presAssocID="{153BCF0C-9D0F-4DF4-A058-816D90CDF19E}" presName="vSp2" presStyleCnt="0"/>
      <dgm:spPr/>
    </dgm:pt>
    <dgm:pt modelId="{39158DED-33A6-4416-9368-01D2750F07F8}" type="pres">
      <dgm:prSet presAssocID="{153BCF0C-9D0F-4DF4-A058-816D90CDF19E}" presName="sibTrans" presStyleCnt="0"/>
      <dgm:spPr/>
    </dgm:pt>
    <dgm:pt modelId="{5EEFEA2A-C28A-47A3-BFE6-960593EF74A7}" type="pres">
      <dgm:prSet presAssocID="{7CFFE073-3562-4430-BB3C-9CD3ADB74919}" presName="compositeNode" presStyleCnt="0">
        <dgm:presLayoutVars>
          <dgm:bulletEnabled val="1"/>
        </dgm:presLayoutVars>
      </dgm:prSet>
      <dgm:spPr/>
    </dgm:pt>
    <dgm:pt modelId="{64A311CE-C389-4C74-A395-4A4B3A83502A}" type="pres">
      <dgm:prSet presAssocID="{7CFFE073-3562-4430-BB3C-9CD3ADB74919}" presName="bgRect" presStyleLbl="node1" presStyleIdx="2" presStyleCnt="3"/>
      <dgm:spPr/>
    </dgm:pt>
    <dgm:pt modelId="{234300F7-007E-4479-AAD1-4905F77643A3}" type="pres">
      <dgm:prSet presAssocID="{7CFFE073-3562-4430-BB3C-9CD3ADB74919}" presName="parentNode" presStyleLbl="node1" presStyleIdx="2" presStyleCnt="3">
        <dgm:presLayoutVars>
          <dgm:chMax val="0"/>
          <dgm:bulletEnabled val="1"/>
        </dgm:presLayoutVars>
      </dgm:prSet>
      <dgm:spPr/>
    </dgm:pt>
    <dgm:pt modelId="{9C9E0344-79C2-440D-8A80-558B86B2CC82}" type="pres">
      <dgm:prSet presAssocID="{7CFFE073-3562-4430-BB3C-9CD3ADB74919}" presName="childNode" presStyleLbl="node1" presStyleIdx="2" presStyleCnt="3">
        <dgm:presLayoutVars>
          <dgm:bulletEnabled val="1"/>
        </dgm:presLayoutVars>
      </dgm:prSet>
      <dgm:spPr/>
    </dgm:pt>
  </dgm:ptLst>
  <dgm:cxnLst>
    <dgm:cxn modelId="{2D588A19-F1BA-46C2-8454-2CF667B38BC4}" type="presOf" srcId="{C8818E3B-D26B-4688-BA0B-29D1DE7876A0}" destId="{9C9E0344-79C2-440D-8A80-558B86B2CC82}" srcOrd="0" destOrd="0" presId="urn:microsoft.com/office/officeart/2005/8/layout/hProcess7"/>
    <dgm:cxn modelId="{C78D931F-C223-442A-B3C6-AA3608341BCE}" type="presOf" srcId="{1CF5293A-B4C8-4EA7-8A2F-7C76D4E6A7E0}" destId="{E8602DDD-BF4B-408B-B8F6-B5B13C438338}" srcOrd="0" destOrd="0" presId="urn:microsoft.com/office/officeart/2005/8/layout/hProcess7"/>
    <dgm:cxn modelId="{03B26626-6E5D-44A7-8CE1-1CF2808EC936}" srcId="{513F0B45-032A-4B41-BA09-24152FC22DFA}" destId="{2DCE3516-3F07-4B9B-9086-54357F75D454}" srcOrd="0" destOrd="0" parTransId="{96543AA8-E967-460F-9BAC-FA56E3E19A4B}" sibTransId="{3A76D42D-2C7A-42F5-A9EB-8C0ED6F6D7BD}"/>
    <dgm:cxn modelId="{D176D42F-41D7-40BD-AE45-9174224E02D6}" type="presOf" srcId="{2DCE3516-3F07-4B9B-9086-54357F75D454}" destId="{82134857-AC00-48B2-A390-759CA2FD0099}" srcOrd="1" destOrd="0" presId="urn:microsoft.com/office/officeart/2005/8/layout/hProcess7"/>
    <dgm:cxn modelId="{0771F836-6D09-4818-8D13-44DD6B2EB325}" srcId="{7CFFE073-3562-4430-BB3C-9CD3ADB74919}" destId="{C8818E3B-D26B-4688-BA0B-29D1DE7876A0}" srcOrd="0" destOrd="0" parTransId="{76048B67-9939-43B2-8F50-BAC7F70797D2}" sibTransId="{B7892230-AC79-4E72-B39B-2DEC66CEF1D2}"/>
    <dgm:cxn modelId="{983D7539-FF67-4D9B-9FBD-EAC9C6F72CA5}" srcId="{513F0B45-032A-4B41-BA09-24152FC22DFA}" destId="{3088FBFE-5EB9-4F18-A064-70D92337C340}" srcOrd="1" destOrd="0" parTransId="{A056B79F-0D6B-49F3-8BA4-F6E16301F194}" sibTransId="{153BCF0C-9D0F-4DF4-A058-816D90CDF19E}"/>
    <dgm:cxn modelId="{0C13CF5F-74F2-4F59-9206-7B9BF2F4C090}" type="presOf" srcId="{7CFFE073-3562-4430-BB3C-9CD3ADB74919}" destId="{234300F7-007E-4479-AAD1-4905F77643A3}" srcOrd="1" destOrd="0" presId="urn:microsoft.com/office/officeart/2005/8/layout/hProcess7"/>
    <dgm:cxn modelId="{C5EE4B41-6BA3-49BF-9B59-D98093C3B576}" type="presOf" srcId="{3088FBFE-5EB9-4F18-A064-70D92337C340}" destId="{85BCC1D6-6669-4AB6-AEAB-D96C70A12A83}" srcOrd="0" destOrd="0" presId="urn:microsoft.com/office/officeart/2005/8/layout/hProcess7"/>
    <dgm:cxn modelId="{24D9C561-C04E-404C-A46B-5DB88FBCC63E}" type="presOf" srcId="{7CFFE073-3562-4430-BB3C-9CD3ADB74919}" destId="{64A311CE-C389-4C74-A395-4A4B3A83502A}" srcOrd="0" destOrd="0" presId="urn:microsoft.com/office/officeart/2005/8/layout/hProcess7"/>
    <dgm:cxn modelId="{A8EAA581-AEB3-4A27-A895-61BA3AE5D0B3}" type="presOf" srcId="{513F0B45-032A-4B41-BA09-24152FC22DFA}" destId="{36EF7ECB-3188-48CF-8707-81C119F0FEE1}" srcOrd="0" destOrd="0" presId="urn:microsoft.com/office/officeart/2005/8/layout/hProcess7"/>
    <dgm:cxn modelId="{C9CF218E-48E5-483F-95BF-D03CA406B4AE}" type="presOf" srcId="{3088FBFE-5EB9-4F18-A064-70D92337C340}" destId="{BE30D6FA-A0EA-4DBF-817E-95EDE19EF726}" srcOrd="1" destOrd="0" presId="urn:microsoft.com/office/officeart/2005/8/layout/hProcess7"/>
    <dgm:cxn modelId="{878052AB-9F79-4C7C-A09E-DA7B73C2AA02}" srcId="{3088FBFE-5EB9-4F18-A064-70D92337C340}" destId="{1CF5293A-B4C8-4EA7-8A2F-7C76D4E6A7E0}" srcOrd="0" destOrd="0" parTransId="{54420C79-6602-46AF-A880-C97CEEFF3ED6}" sibTransId="{582841D7-2427-4C0E-98BB-AB764B366B61}"/>
    <dgm:cxn modelId="{110B0BAC-B635-4298-B815-E12443DC5D1F}" type="presOf" srcId="{B8954307-EDBA-4D3A-82CF-BA49931F37B8}" destId="{A8AA0F70-4E48-4EA9-85AE-F56D4D00DEB2}" srcOrd="0" destOrd="0" presId="urn:microsoft.com/office/officeart/2005/8/layout/hProcess7"/>
    <dgm:cxn modelId="{04CBCCE7-CAAD-4833-95EA-4071B4D3F3D3}" type="presOf" srcId="{2DCE3516-3F07-4B9B-9086-54357F75D454}" destId="{3A232B8C-E587-418B-8C06-511946C82032}" srcOrd="0" destOrd="0" presId="urn:microsoft.com/office/officeart/2005/8/layout/hProcess7"/>
    <dgm:cxn modelId="{6891BBF7-E5E7-43D5-901B-D08AF000A228}" srcId="{513F0B45-032A-4B41-BA09-24152FC22DFA}" destId="{7CFFE073-3562-4430-BB3C-9CD3ADB74919}" srcOrd="2" destOrd="0" parTransId="{95150EE2-229A-4BEB-9971-B447C40AB416}" sibTransId="{87C6C352-D2AD-488D-AA3D-95B719AE58F7}"/>
    <dgm:cxn modelId="{C0BDF1FF-B6FD-4AEA-AFB6-C09E584D41CB}" srcId="{2DCE3516-3F07-4B9B-9086-54357F75D454}" destId="{B8954307-EDBA-4D3A-82CF-BA49931F37B8}" srcOrd="0" destOrd="0" parTransId="{66C9BA8A-8497-4320-BB1B-4469F5AB8402}" sibTransId="{7DEE173D-548A-4D8F-BC2C-C87B3805874D}"/>
    <dgm:cxn modelId="{8E9C9C84-6FDD-4984-B2DA-260897A47D66}" type="presParOf" srcId="{36EF7ECB-3188-48CF-8707-81C119F0FEE1}" destId="{A2C6210D-CE51-4704-9B97-628A0F6F7F5F}" srcOrd="0" destOrd="0" presId="urn:microsoft.com/office/officeart/2005/8/layout/hProcess7"/>
    <dgm:cxn modelId="{3CD18E11-EFBF-4BF2-A9BF-855B9111C109}" type="presParOf" srcId="{A2C6210D-CE51-4704-9B97-628A0F6F7F5F}" destId="{3A232B8C-E587-418B-8C06-511946C82032}" srcOrd="0" destOrd="0" presId="urn:microsoft.com/office/officeart/2005/8/layout/hProcess7"/>
    <dgm:cxn modelId="{87578E48-C70F-4154-AAD4-88E626F70EA8}" type="presParOf" srcId="{A2C6210D-CE51-4704-9B97-628A0F6F7F5F}" destId="{82134857-AC00-48B2-A390-759CA2FD0099}" srcOrd="1" destOrd="0" presId="urn:microsoft.com/office/officeart/2005/8/layout/hProcess7"/>
    <dgm:cxn modelId="{7ECC0820-B9DE-4ECB-A7F3-AF1F652B7E94}" type="presParOf" srcId="{A2C6210D-CE51-4704-9B97-628A0F6F7F5F}" destId="{A8AA0F70-4E48-4EA9-85AE-F56D4D00DEB2}" srcOrd="2" destOrd="0" presId="urn:microsoft.com/office/officeart/2005/8/layout/hProcess7"/>
    <dgm:cxn modelId="{BF90C188-96FB-4501-BFDE-790AE99F51D3}" type="presParOf" srcId="{36EF7ECB-3188-48CF-8707-81C119F0FEE1}" destId="{A1B3E9D3-F36F-4EED-8D42-2F8F4C208717}" srcOrd="1" destOrd="0" presId="urn:microsoft.com/office/officeart/2005/8/layout/hProcess7"/>
    <dgm:cxn modelId="{BC8A72EC-AB6C-435E-B67C-2E6408410786}" type="presParOf" srcId="{36EF7ECB-3188-48CF-8707-81C119F0FEE1}" destId="{4F491DDA-F340-4B7B-A045-DAF0687E1F6A}" srcOrd="2" destOrd="0" presId="urn:microsoft.com/office/officeart/2005/8/layout/hProcess7"/>
    <dgm:cxn modelId="{CC74571E-3F9E-43E9-A5BB-822E97735CDC}" type="presParOf" srcId="{4F491DDA-F340-4B7B-A045-DAF0687E1F6A}" destId="{D18558A6-97F5-47E4-A93A-55FAF1676507}" srcOrd="0" destOrd="0" presId="urn:microsoft.com/office/officeart/2005/8/layout/hProcess7"/>
    <dgm:cxn modelId="{16AABA4A-18D9-4F06-8065-0EAEC51FBE00}" type="presParOf" srcId="{4F491DDA-F340-4B7B-A045-DAF0687E1F6A}" destId="{A8E2ACCE-DB71-4234-918B-0069AC3C325C}" srcOrd="1" destOrd="0" presId="urn:microsoft.com/office/officeart/2005/8/layout/hProcess7"/>
    <dgm:cxn modelId="{880739A8-ED9F-4485-A2F5-D34101D47244}" type="presParOf" srcId="{4F491DDA-F340-4B7B-A045-DAF0687E1F6A}" destId="{2DE49E65-D899-443E-91C3-BAEEA6ADDC6F}" srcOrd="2" destOrd="0" presId="urn:microsoft.com/office/officeart/2005/8/layout/hProcess7"/>
    <dgm:cxn modelId="{D330E1ED-8CB0-4C3F-90A5-4E698549DF45}" type="presParOf" srcId="{36EF7ECB-3188-48CF-8707-81C119F0FEE1}" destId="{F20F943A-79E7-4F4A-8392-1E3FE737FFD7}" srcOrd="3" destOrd="0" presId="urn:microsoft.com/office/officeart/2005/8/layout/hProcess7"/>
    <dgm:cxn modelId="{96AE3E6C-F3E2-4A38-BB1B-0D196C3C2635}" type="presParOf" srcId="{36EF7ECB-3188-48CF-8707-81C119F0FEE1}" destId="{D953978C-2F90-4A38-8C11-3FF00FD313C0}" srcOrd="4" destOrd="0" presId="urn:microsoft.com/office/officeart/2005/8/layout/hProcess7"/>
    <dgm:cxn modelId="{41AF777C-DB29-4AAB-9EFA-BE6D01D01270}" type="presParOf" srcId="{D953978C-2F90-4A38-8C11-3FF00FD313C0}" destId="{85BCC1D6-6669-4AB6-AEAB-D96C70A12A83}" srcOrd="0" destOrd="0" presId="urn:microsoft.com/office/officeart/2005/8/layout/hProcess7"/>
    <dgm:cxn modelId="{CE21C46C-F387-4B88-9DA3-29DCB73B6506}" type="presParOf" srcId="{D953978C-2F90-4A38-8C11-3FF00FD313C0}" destId="{BE30D6FA-A0EA-4DBF-817E-95EDE19EF726}" srcOrd="1" destOrd="0" presId="urn:microsoft.com/office/officeart/2005/8/layout/hProcess7"/>
    <dgm:cxn modelId="{1E7E7C0F-AA19-452C-A924-41B371FD8E21}" type="presParOf" srcId="{D953978C-2F90-4A38-8C11-3FF00FD313C0}" destId="{E8602DDD-BF4B-408B-B8F6-B5B13C438338}" srcOrd="2" destOrd="0" presId="urn:microsoft.com/office/officeart/2005/8/layout/hProcess7"/>
    <dgm:cxn modelId="{DF86658E-60C4-4BEA-A3DF-CB0F285C89C7}" type="presParOf" srcId="{36EF7ECB-3188-48CF-8707-81C119F0FEE1}" destId="{69B11196-C3FA-4981-8607-A83D09216C1A}" srcOrd="5" destOrd="0" presId="urn:microsoft.com/office/officeart/2005/8/layout/hProcess7"/>
    <dgm:cxn modelId="{F1125661-62FE-4FDA-BF5B-FA9D6845784E}" type="presParOf" srcId="{36EF7ECB-3188-48CF-8707-81C119F0FEE1}" destId="{711AF0BB-7B25-4FDD-B25C-C9DAFAD37BDA}" srcOrd="6" destOrd="0" presId="urn:microsoft.com/office/officeart/2005/8/layout/hProcess7"/>
    <dgm:cxn modelId="{9680F1AA-563C-448F-B88A-90C3B255C580}" type="presParOf" srcId="{711AF0BB-7B25-4FDD-B25C-C9DAFAD37BDA}" destId="{D9978300-80D1-4336-B3F5-3B88E8F62441}" srcOrd="0" destOrd="0" presId="urn:microsoft.com/office/officeart/2005/8/layout/hProcess7"/>
    <dgm:cxn modelId="{0E8581A3-1F7D-40E8-8D46-E01C14DA2268}" type="presParOf" srcId="{711AF0BB-7B25-4FDD-B25C-C9DAFAD37BDA}" destId="{0D6AE806-3CA4-4E7D-91A6-8E9FD0E3DFF1}" srcOrd="1" destOrd="0" presId="urn:microsoft.com/office/officeart/2005/8/layout/hProcess7"/>
    <dgm:cxn modelId="{7C794D69-0F7F-469B-A86E-6979445044AC}" type="presParOf" srcId="{711AF0BB-7B25-4FDD-B25C-C9DAFAD37BDA}" destId="{682FCDE7-9437-4BC7-9A32-6BDD6B28ED2A}" srcOrd="2" destOrd="0" presId="urn:microsoft.com/office/officeart/2005/8/layout/hProcess7"/>
    <dgm:cxn modelId="{63CF814B-2F6C-4140-843B-F1EE8BB6DCB3}" type="presParOf" srcId="{36EF7ECB-3188-48CF-8707-81C119F0FEE1}" destId="{39158DED-33A6-4416-9368-01D2750F07F8}" srcOrd="7" destOrd="0" presId="urn:microsoft.com/office/officeart/2005/8/layout/hProcess7"/>
    <dgm:cxn modelId="{D58A2E96-4D7D-4BA9-A0B7-BCFCD5D8AB26}" type="presParOf" srcId="{36EF7ECB-3188-48CF-8707-81C119F0FEE1}" destId="{5EEFEA2A-C28A-47A3-BFE6-960593EF74A7}" srcOrd="8" destOrd="0" presId="urn:microsoft.com/office/officeart/2005/8/layout/hProcess7"/>
    <dgm:cxn modelId="{F7B07467-A114-46F2-94C8-907D93F7A3D3}" type="presParOf" srcId="{5EEFEA2A-C28A-47A3-BFE6-960593EF74A7}" destId="{64A311CE-C389-4C74-A395-4A4B3A83502A}" srcOrd="0" destOrd="0" presId="urn:microsoft.com/office/officeart/2005/8/layout/hProcess7"/>
    <dgm:cxn modelId="{590C120D-0449-4EE9-9C29-46A6A1643BE0}" type="presParOf" srcId="{5EEFEA2A-C28A-47A3-BFE6-960593EF74A7}" destId="{234300F7-007E-4479-AAD1-4905F77643A3}" srcOrd="1" destOrd="0" presId="urn:microsoft.com/office/officeart/2005/8/layout/hProcess7"/>
    <dgm:cxn modelId="{4391A50B-AC25-48D7-95E5-D629ADE4AA32}" type="presParOf" srcId="{5EEFEA2A-C28A-47A3-BFE6-960593EF74A7}" destId="{9C9E0344-79C2-440D-8A80-558B86B2CC8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13F0B45-032A-4B41-BA09-24152FC22DFA}" type="doc">
      <dgm:prSet loTypeId="urn:microsoft.com/office/officeart/2005/8/layout/hProcess7" loCatId="list" qsTypeId="urn:microsoft.com/office/officeart/2005/8/quickstyle/simple4" qsCatId="simple" csTypeId="urn:microsoft.com/office/officeart/2005/8/colors/colorful4" csCatId="colorful" phldr="1"/>
      <dgm:spPr/>
      <dgm:t>
        <a:bodyPr/>
        <a:lstStyle/>
        <a:p>
          <a:endParaRPr lang="es-ES"/>
        </a:p>
      </dgm:t>
    </dgm:pt>
    <dgm:pt modelId="{2DCE3516-3F07-4B9B-9086-54357F75D454}">
      <dgm:prSet phldrT="[Texto]"/>
      <dgm:spPr/>
      <dgm:t>
        <a:bodyPr/>
        <a:lstStyle/>
        <a:p>
          <a:r>
            <a:rPr lang="es-ES" dirty="0">
              <a:latin typeface="Century Gothic" panose="020B0502020202020204" pitchFamily="34" charset="0"/>
            </a:rPr>
            <a:t>Objetivo</a:t>
          </a:r>
        </a:p>
      </dgm:t>
    </dgm:pt>
    <dgm:pt modelId="{96543AA8-E967-460F-9BAC-FA56E3E19A4B}" type="parTrans" cxnId="{03B26626-6E5D-44A7-8CE1-1CF2808EC936}">
      <dgm:prSet/>
      <dgm:spPr/>
      <dgm:t>
        <a:bodyPr/>
        <a:lstStyle/>
        <a:p>
          <a:endParaRPr lang="es-ES">
            <a:latin typeface="Century Gothic" panose="020B0502020202020204" pitchFamily="34" charset="0"/>
          </a:endParaRPr>
        </a:p>
      </dgm:t>
    </dgm:pt>
    <dgm:pt modelId="{3A76D42D-2C7A-42F5-A9EB-8C0ED6F6D7BD}" type="sibTrans" cxnId="{03B26626-6E5D-44A7-8CE1-1CF2808EC936}">
      <dgm:prSet/>
      <dgm:spPr/>
      <dgm:t>
        <a:bodyPr/>
        <a:lstStyle/>
        <a:p>
          <a:endParaRPr lang="es-ES">
            <a:latin typeface="Century Gothic" panose="020B0502020202020204" pitchFamily="34" charset="0"/>
          </a:endParaRPr>
        </a:p>
      </dgm:t>
    </dgm:pt>
    <dgm:pt modelId="{B8954307-EDBA-4D3A-82CF-BA49931F37B8}">
      <dgm:prSet phldrT="[Texto]"/>
      <dgm:spPr/>
      <dgm:t>
        <a:bodyPr/>
        <a:lstStyle/>
        <a:p>
          <a:r>
            <a:rPr lang="es-ES" dirty="0">
              <a:latin typeface="Century Gothic" panose="020B0502020202020204" pitchFamily="34" charset="0"/>
            </a:rPr>
            <a:t>USD 100.000 M / año </a:t>
          </a:r>
        </a:p>
      </dgm:t>
    </dgm:pt>
    <dgm:pt modelId="{66C9BA8A-8497-4320-BB1B-4469F5AB8402}" type="parTrans" cxnId="{C0BDF1FF-B6FD-4AEA-AFB6-C09E584D41CB}">
      <dgm:prSet/>
      <dgm:spPr/>
      <dgm:t>
        <a:bodyPr/>
        <a:lstStyle/>
        <a:p>
          <a:endParaRPr lang="es-ES">
            <a:latin typeface="Century Gothic" panose="020B0502020202020204" pitchFamily="34" charset="0"/>
          </a:endParaRPr>
        </a:p>
      </dgm:t>
    </dgm:pt>
    <dgm:pt modelId="{7DEE173D-548A-4D8F-BC2C-C87B3805874D}" type="sibTrans" cxnId="{C0BDF1FF-B6FD-4AEA-AFB6-C09E584D41CB}">
      <dgm:prSet/>
      <dgm:spPr/>
      <dgm:t>
        <a:bodyPr/>
        <a:lstStyle/>
        <a:p>
          <a:endParaRPr lang="es-ES">
            <a:latin typeface="Century Gothic" panose="020B0502020202020204" pitchFamily="34" charset="0"/>
          </a:endParaRPr>
        </a:p>
      </dgm:t>
    </dgm:pt>
    <dgm:pt modelId="{3088FBFE-5EB9-4F18-A064-70D92337C340}">
      <dgm:prSet phldrT="[Texto]"/>
      <dgm:spPr/>
      <dgm:t>
        <a:bodyPr/>
        <a:lstStyle/>
        <a:p>
          <a:r>
            <a:rPr lang="es-ES" dirty="0">
              <a:latin typeface="Century Gothic" panose="020B0502020202020204" pitchFamily="34" charset="0"/>
            </a:rPr>
            <a:t>Acordado</a:t>
          </a:r>
        </a:p>
      </dgm:t>
    </dgm:pt>
    <dgm:pt modelId="{A056B79F-0D6B-49F3-8BA4-F6E16301F194}" type="parTrans" cxnId="{983D7539-FF67-4D9B-9FBD-EAC9C6F72CA5}">
      <dgm:prSet/>
      <dgm:spPr/>
      <dgm:t>
        <a:bodyPr/>
        <a:lstStyle/>
        <a:p>
          <a:endParaRPr lang="es-ES">
            <a:latin typeface="Century Gothic" panose="020B0502020202020204" pitchFamily="34" charset="0"/>
          </a:endParaRPr>
        </a:p>
      </dgm:t>
    </dgm:pt>
    <dgm:pt modelId="{153BCF0C-9D0F-4DF4-A058-816D90CDF19E}" type="sibTrans" cxnId="{983D7539-FF67-4D9B-9FBD-EAC9C6F72CA5}">
      <dgm:prSet/>
      <dgm:spPr/>
      <dgm:t>
        <a:bodyPr/>
        <a:lstStyle/>
        <a:p>
          <a:endParaRPr lang="es-ES">
            <a:latin typeface="Century Gothic" panose="020B0502020202020204" pitchFamily="34" charset="0"/>
          </a:endParaRPr>
        </a:p>
      </dgm:t>
    </dgm:pt>
    <dgm:pt modelId="{1CF5293A-B4C8-4EA7-8A2F-7C76D4E6A7E0}">
      <dgm:prSet phldrT="[Texto]"/>
      <dgm:spPr/>
      <dgm:t>
        <a:bodyPr/>
        <a:lstStyle/>
        <a:p>
          <a:r>
            <a:rPr lang="es-ES" dirty="0">
              <a:latin typeface="Century Gothic" panose="020B0502020202020204" pitchFamily="34" charset="0"/>
            </a:rPr>
            <a:t>USD 10.200 M</a:t>
          </a:r>
        </a:p>
      </dgm:t>
    </dgm:pt>
    <dgm:pt modelId="{54420C79-6602-46AF-A880-C97CEEFF3ED6}" type="parTrans" cxnId="{878052AB-9F79-4C7C-A09E-DA7B73C2AA02}">
      <dgm:prSet/>
      <dgm:spPr/>
      <dgm:t>
        <a:bodyPr/>
        <a:lstStyle/>
        <a:p>
          <a:endParaRPr lang="es-ES">
            <a:latin typeface="Century Gothic" panose="020B0502020202020204" pitchFamily="34" charset="0"/>
          </a:endParaRPr>
        </a:p>
      </dgm:t>
    </dgm:pt>
    <dgm:pt modelId="{582841D7-2427-4C0E-98BB-AB764B366B61}" type="sibTrans" cxnId="{878052AB-9F79-4C7C-A09E-DA7B73C2AA02}">
      <dgm:prSet/>
      <dgm:spPr/>
      <dgm:t>
        <a:bodyPr/>
        <a:lstStyle/>
        <a:p>
          <a:endParaRPr lang="es-ES">
            <a:latin typeface="Century Gothic" panose="020B0502020202020204" pitchFamily="34" charset="0"/>
          </a:endParaRPr>
        </a:p>
      </dgm:t>
    </dgm:pt>
    <dgm:pt modelId="{7CFFE073-3562-4430-BB3C-9CD3ADB74919}">
      <dgm:prSet phldrT="[Texto]"/>
      <dgm:spPr/>
      <dgm:t>
        <a:bodyPr/>
        <a:lstStyle/>
        <a:p>
          <a:r>
            <a:rPr lang="es-ES" dirty="0">
              <a:latin typeface="Century Gothic" panose="020B0502020202020204" pitchFamily="34" charset="0"/>
            </a:rPr>
            <a:t>Depositado</a:t>
          </a:r>
        </a:p>
      </dgm:t>
    </dgm:pt>
    <dgm:pt modelId="{95150EE2-229A-4BEB-9971-B447C40AB416}" type="parTrans" cxnId="{6891BBF7-E5E7-43D5-901B-D08AF000A228}">
      <dgm:prSet/>
      <dgm:spPr/>
      <dgm:t>
        <a:bodyPr/>
        <a:lstStyle/>
        <a:p>
          <a:endParaRPr lang="es-ES">
            <a:latin typeface="Century Gothic" panose="020B0502020202020204" pitchFamily="34" charset="0"/>
          </a:endParaRPr>
        </a:p>
      </dgm:t>
    </dgm:pt>
    <dgm:pt modelId="{87C6C352-D2AD-488D-AA3D-95B719AE58F7}" type="sibTrans" cxnId="{6891BBF7-E5E7-43D5-901B-D08AF000A228}">
      <dgm:prSet/>
      <dgm:spPr/>
      <dgm:t>
        <a:bodyPr/>
        <a:lstStyle/>
        <a:p>
          <a:endParaRPr lang="es-ES">
            <a:latin typeface="Century Gothic" panose="020B0502020202020204" pitchFamily="34" charset="0"/>
          </a:endParaRPr>
        </a:p>
      </dgm:t>
    </dgm:pt>
    <dgm:pt modelId="{C8818E3B-D26B-4688-BA0B-29D1DE7876A0}">
      <dgm:prSet phldrT="[Texto]"/>
      <dgm:spPr/>
      <dgm:t>
        <a:bodyPr/>
        <a:lstStyle/>
        <a:p>
          <a:r>
            <a:rPr lang="es-ES" dirty="0">
              <a:latin typeface="Century Gothic" panose="020B0502020202020204" pitchFamily="34" charset="0"/>
            </a:rPr>
            <a:t>USD 900 M</a:t>
          </a:r>
        </a:p>
      </dgm:t>
    </dgm:pt>
    <dgm:pt modelId="{76048B67-9939-43B2-8F50-BAC7F70797D2}" type="parTrans" cxnId="{0771F836-6D09-4818-8D13-44DD6B2EB325}">
      <dgm:prSet/>
      <dgm:spPr/>
      <dgm:t>
        <a:bodyPr/>
        <a:lstStyle/>
        <a:p>
          <a:endParaRPr lang="es-ES">
            <a:latin typeface="Century Gothic" panose="020B0502020202020204" pitchFamily="34" charset="0"/>
          </a:endParaRPr>
        </a:p>
      </dgm:t>
    </dgm:pt>
    <dgm:pt modelId="{B7892230-AC79-4E72-B39B-2DEC66CEF1D2}" type="sibTrans" cxnId="{0771F836-6D09-4818-8D13-44DD6B2EB325}">
      <dgm:prSet/>
      <dgm:spPr/>
      <dgm:t>
        <a:bodyPr/>
        <a:lstStyle/>
        <a:p>
          <a:endParaRPr lang="es-ES">
            <a:latin typeface="Century Gothic" panose="020B0502020202020204" pitchFamily="34" charset="0"/>
          </a:endParaRPr>
        </a:p>
      </dgm:t>
    </dgm:pt>
    <dgm:pt modelId="{36EF7ECB-3188-48CF-8707-81C119F0FEE1}" type="pres">
      <dgm:prSet presAssocID="{513F0B45-032A-4B41-BA09-24152FC22DFA}" presName="Name0" presStyleCnt="0">
        <dgm:presLayoutVars>
          <dgm:dir/>
          <dgm:animLvl val="lvl"/>
          <dgm:resizeHandles val="exact"/>
        </dgm:presLayoutVars>
      </dgm:prSet>
      <dgm:spPr/>
    </dgm:pt>
    <dgm:pt modelId="{A2C6210D-CE51-4704-9B97-628A0F6F7F5F}" type="pres">
      <dgm:prSet presAssocID="{2DCE3516-3F07-4B9B-9086-54357F75D454}" presName="compositeNode" presStyleCnt="0">
        <dgm:presLayoutVars>
          <dgm:bulletEnabled val="1"/>
        </dgm:presLayoutVars>
      </dgm:prSet>
      <dgm:spPr/>
    </dgm:pt>
    <dgm:pt modelId="{3A232B8C-E587-418B-8C06-511946C82032}" type="pres">
      <dgm:prSet presAssocID="{2DCE3516-3F07-4B9B-9086-54357F75D454}" presName="bgRect" presStyleLbl="node1" presStyleIdx="0" presStyleCnt="3"/>
      <dgm:spPr/>
    </dgm:pt>
    <dgm:pt modelId="{82134857-AC00-48B2-A390-759CA2FD0099}" type="pres">
      <dgm:prSet presAssocID="{2DCE3516-3F07-4B9B-9086-54357F75D454}" presName="parentNode" presStyleLbl="node1" presStyleIdx="0" presStyleCnt="3">
        <dgm:presLayoutVars>
          <dgm:chMax val="0"/>
          <dgm:bulletEnabled val="1"/>
        </dgm:presLayoutVars>
      </dgm:prSet>
      <dgm:spPr/>
    </dgm:pt>
    <dgm:pt modelId="{A8AA0F70-4E48-4EA9-85AE-F56D4D00DEB2}" type="pres">
      <dgm:prSet presAssocID="{2DCE3516-3F07-4B9B-9086-54357F75D454}" presName="childNode" presStyleLbl="node1" presStyleIdx="0" presStyleCnt="3">
        <dgm:presLayoutVars>
          <dgm:bulletEnabled val="1"/>
        </dgm:presLayoutVars>
      </dgm:prSet>
      <dgm:spPr/>
    </dgm:pt>
    <dgm:pt modelId="{A1B3E9D3-F36F-4EED-8D42-2F8F4C208717}" type="pres">
      <dgm:prSet presAssocID="{3A76D42D-2C7A-42F5-A9EB-8C0ED6F6D7BD}" presName="hSp" presStyleCnt="0"/>
      <dgm:spPr/>
    </dgm:pt>
    <dgm:pt modelId="{4F491DDA-F340-4B7B-A045-DAF0687E1F6A}" type="pres">
      <dgm:prSet presAssocID="{3A76D42D-2C7A-42F5-A9EB-8C0ED6F6D7BD}" presName="vProcSp" presStyleCnt="0"/>
      <dgm:spPr/>
    </dgm:pt>
    <dgm:pt modelId="{D18558A6-97F5-47E4-A93A-55FAF1676507}" type="pres">
      <dgm:prSet presAssocID="{3A76D42D-2C7A-42F5-A9EB-8C0ED6F6D7BD}" presName="vSp1" presStyleCnt="0"/>
      <dgm:spPr/>
    </dgm:pt>
    <dgm:pt modelId="{A8E2ACCE-DB71-4234-918B-0069AC3C325C}" type="pres">
      <dgm:prSet presAssocID="{3A76D42D-2C7A-42F5-A9EB-8C0ED6F6D7BD}" presName="simulatedConn" presStyleLbl="solidFgAcc1" presStyleIdx="0" presStyleCnt="2"/>
      <dgm:spPr/>
    </dgm:pt>
    <dgm:pt modelId="{2DE49E65-D899-443E-91C3-BAEEA6ADDC6F}" type="pres">
      <dgm:prSet presAssocID="{3A76D42D-2C7A-42F5-A9EB-8C0ED6F6D7BD}" presName="vSp2" presStyleCnt="0"/>
      <dgm:spPr/>
    </dgm:pt>
    <dgm:pt modelId="{F20F943A-79E7-4F4A-8392-1E3FE737FFD7}" type="pres">
      <dgm:prSet presAssocID="{3A76D42D-2C7A-42F5-A9EB-8C0ED6F6D7BD}" presName="sibTrans" presStyleCnt="0"/>
      <dgm:spPr/>
    </dgm:pt>
    <dgm:pt modelId="{D953978C-2F90-4A38-8C11-3FF00FD313C0}" type="pres">
      <dgm:prSet presAssocID="{3088FBFE-5EB9-4F18-A064-70D92337C340}" presName="compositeNode" presStyleCnt="0">
        <dgm:presLayoutVars>
          <dgm:bulletEnabled val="1"/>
        </dgm:presLayoutVars>
      </dgm:prSet>
      <dgm:spPr/>
    </dgm:pt>
    <dgm:pt modelId="{85BCC1D6-6669-4AB6-AEAB-D96C70A12A83}" type="pres">
      <dgm:prSet presAssocID="{3088FBFE-5EB9-4F18-A064-70D92337C340}" presName="bgRect" presStyleLbl="node1" presStyleIdx="1" presStyleCnt="3"/>
      <dgm:spPr/>
    </dgm:pt>
    <dgm:pt modelId="{BE30D6FA-A0EA-4DBF-817E-95EDE19EF726}" type="pres">
      <dgm:prSet presAssocID="{3088FBFE-5EB9-4F18-A064-70D92337C340}" presName="parentNode" presStyleLbl="node1" presStyleIdx="1" presStyleCnt="3">
        <dgm:presLayoutVars>
          <dgm:chMax val="0"/>
          <dgm:bulletEnabled val="1"/>
        </dgm:presLayoutVars>
      </dgm:prSet>
      <dgm:spPr/>
    </dgm:pt>
    <dgm:pt modelId="{E8602DDD-BF4B-408B-B8F6-B5B13C438338}" type="pres">
      <dgm:prSet presAssocID="{3088FBFE-5EB9-4F18-A064-70D92337C340}" presName="childNode" presStyleLbl="node1" presStyleIdx="1" presStyleCnt="3">
        <dgm:presLayoutVars>
          <dgm:bulletEnabled val="1"/>
        </dgm:presLayoutVars>
      </dgm:prSet>
      <dgm:spPr/>
    </dgm:pt>
    <dgm:pt modelId="{69B11196-C3FA-4981-8607-A83D09216C1A}" type="pres">
      <dgm:prSet presAssocID="{153BCF0C-9D0F-4DF4-A058-816D90CDF19E}" presName="hSp" presStyleCnt="0"/>
      <dgm:spPr/>
    </dgm:pt>
    <dgm:pt modelId="{711AF0BB-7B25-4FDD-B25C-C9DAFAD37BDA}" type="pres">
      <dgm:prSet presAssocID="{153BCF0C-9D0F-4DF4-A058-816D90CDF19E}" presName="vProcSp" presStyleCnt="0"/>
      <dgm:spPr/>
    </dgm:pt>
    <dgm:pt modelId="{D9978300-80D1-4336-B3F5-3B88E8F62441}" type="pres">
      <dgm:prSet presAssocID="{153BCF0C-9D0F-4DF4-A058-816D90CDF19E}" presName="vSp1" presStyleCnt="0"/>
      <dgm:spPr/>
    </dgm:pt>
    <dgm:pt modelId="{0D6AE806-3CA4-4E7D-91A6-8E9FD0E3DFF1}" type="pres">
      <dgm:prSet presAssocID="{153BCF0C-9D0F-4DF4-A058-816D90CDF19E}" presName="simulatedConn" presStyleLbl="solidFgAcc1" presStyleIdx="1" presStyleCnt="2"/>
      <dgm:spPr/>
    </dgm:pt>
    <dgm:pt modelId="{682FCDE7-9437-4BC7-9A32-6BDD6B28ED2A}" type="pres">
      <dgm:prSet presAssocID="{153BCF0C-9D0F-4DF4-A058-816D90CDF19E}" presName="vSp2" presStyleCnt="0"/>
      <dgm:spPr/>
    </dgm:pt>
    <dgm:pt modelId="{39158DED-33A6-4416-9368-01D2750F07F8}" type="pres">
      <dgm:prSet presAssocID="{153BCF0C-9D0F-4DF4-A058-816D90CDF19E}" presName="sibTrans" presStyleCnt="0"/>
      <dgm:spPr/>
    </dgm:pt>
    <dgm:pt modelId="{5EEFEA2A-C28A-47A3-BFE6-960593EF74A7}" type="pres">
      <dgm:prSet presAssocID="{7CFFE073-3562-4430-BB3C-9CD3ADB74919}" presName="compositeNode" presStyleCnt="0">
        <dgm:presLayoutVars>
          <dgm:bulletEnabled val="1"/>
        </dgm:presLayoutVars>
      </dgm:prSet>
      <dgm:spPr/>
    </dgm:pt>
    <dgm:pt modelId="{64A311CE-C389-4C74-A395-4A4B3A83502A}" type="pres">
      <dgm:prSet presAssocID="{7CFFE073-3562-4430-BB3C-9CD3ADB74919}" presName="bgRect" presStyleLbl="node1" presStyleIdx="2" presStyleCnt="3"/>
      <dgm:spPr/>
    </dgm:pt>
    <dgm:pt modelId="{234300F7-007E-4479-AAD1-4905F77643A3}" type="pres">
      <dgm:prSet presAssocID="{7CFFE073-3562-4430-BB3C-9CD3ADB74919}" presName="parentNode" presStyleLbl="node1" presStyleIdx="2" presStyleCnt="3">
        <dgm:presLayoutVars>
          <dgm:chMax val="0"/>
          <dgm:bulletEnabled val="1"/>
        </dgm:presLayoutVars>
      </dgm:prSet>
      <dgm:spPr/>
    </dgm:pt>
    <dgm:pt modelId="{9C9E0344-79C2-440D-8A80-558B86B2CC82}" type="pres">
      <dgm:prSet presAssocID="{7CFFE073-3562-4430-BB3C-9CD3ADB74919}" presName="childNode" presStyleLbl="node1" presStyleIdx="2" presStyleCnt="3">
        <dgm:presLayoutVars>
          <dgm:bulletEnabled val="1"/>
        </dgm:presLayoutVars>
      </dgm:prSet>
      <dgm:spPr/>
    </dgm:pt>
  </dgm:ptLst>
  <dgm:cxnLst>
    <dgm:cxn modelId="{C91FA91F-2E6B-4462-9EC9-2B266FC64EB8}" type="presOf" srcId="{513F0B45-032A-4B41-BA09-24152FC22DFA}" destId="{36EF7ECB-3188-48CF-8707-81C119F0FEE1}" srcOrd="0" destOrd="0" presId="urn:microsoft.com/office/officeart/2005/8/layout/hProcess7"/>
    <dgm:cxn modelId="{03B26626-6E5D-44A7-8CE1-1CF2808EC936}" srcId="{513F0B45-032A-4B41-BA09-24152FC22DFA}" destId="{2DCE3516-3F07-4B9B-9086-54357F75D454}" srcOrd="0" destOrd="0" parTransId="{96543AA8-E967-460F-9BAC-FA56E3E19A4B}" sibTransId="{3A76D42D-2C7A-42F5-A9EB-8C0ED6F6D7BD}"/>
    <dgm:cxn modelId="{0771F836-6D09-4818-8D13-44DD6B2EB325}" srcId="{7CFFE073-3562-4430-BB3C-9CD3ADB74919}" destId="{C8818E3B-D26B-4688-BA0B-29D1DE7876A0}" srcOrd="0" destOrd="0" parTransId="{76048B67-9939-43B2-8F50-BAC7F70797D2}" sibTransId="{B7892230-AC79-4E72-B39B-2DEC66CEF1D2}"/>
    <dgm:cxn modelId="{FA6B6539-7B2B-4500-9747-93343E5A0F83}" type="presOf" srcId="{7CFFE073-3562-4430-BB3C-9CD3ADB74919}" destId="{64A311CE-C389-4C74-A395-4A4B3A83502A}" srcOrd="0" destOrd="0" presId="urn:microsoft.com/office/officeart/2005/8/layout/hProcess7"/>
    <dgm:cxn modelId="{983D7539-FF67-4D9B-9FBD-EAC9C6F72CA5}" srcId="{513F0B45-032A-4B41-BA09-24152FC22DFA}" destId="{3088FBFE-5EB9-4F18-A064-70D92337C340}" srcOrd="1" destOrd="0" parTransId="{A056B79F-0D6B-49F3-8BA4-F6E16301F194}" sibTransId="{153BCF0C-9D0F-4DF4-A058-816D90CDF19E}"/>
    <dgm:cxn modelId="{C3E01F3A-C499-447C-9289-D760F55E1FDC}" type="presOf" srcId="{2DCE3516-3F07-4B9B-9086-54357F75D454}" destId="{82134857-AC00-48B2-A390-759CA2FD0099}" srcOrd="1" destOrd="0" presId="urn:microsoft.com/office/officeart/2005/8/layout/hProcess7"/>
    <dgm:cxn modelId="{C667DC46-5D7B-445B-910E-2CE3C4D7C575}" type="presOf" srcId="{1CF5293A-B4C8-4EA7-8A2F-7C76D4E6A7E0}" destId="{E8602DDD-BF4B-408B-B8F6-B5B13C438338}" srcOrd="0" destOrd="0" presId="urn:microsoft.com/office/officeart/2005/8/layout/hProcess7"/>
    <dgm:cxn modelId="{0A298F4A-7AD7-4B80-9DB7-3B4B61A0C05F}" type="presOf" srcId="{3088FBFE-5EB9-4F18-A064-70D92337C340}" destId="{BE30D6FA-A0EA-4DBF-817E-95EDE19EF726}" srcOrd="1" destOrd="0" presId="urn:microsoft.com/office/officeart/2005/8/layout/hProcess7"/>
    <dgm:cxn modelId="{16D0D84B-C757-44E5-BC04-A6B4518D0451}" type="presOf" srcId="{3088FBFE-5EB9-4F18-A064-70D92337C340}" destId="{85BCC1D6-6669-4AB6-AEAB-D96C70A12A83}" srcOrd="0" destOrd="0" presId="urn:microsoft.com/office/officeart/2005/8/layout/hProcess7"/>
    <dgm:cxn modelId="{5BB8548B-F140-4CAB-AD98-7DD697388F5D}" type="presOf" srcId="{C8818E3B-D26B-4688-BA0B-29D1DE7876A0}" destId="{9C9E0344-79C2-440D-8A80-558B86B2CC82}" srcOrd="0" destOrd="0" presId="urn:microsoft.com/office/officeart/2005/8/layout/hProcess7"/>
    <dgm:cxn modelId="{7F3BBB8C-E4BE-4069-A0C4-ABF5388D63FA}" type="presOf" srcId="{7CFFE073-3562-4430-BB3C-9CD3ADB74919}" destId="{234300F7-007E-4479-AAD1-4905F77643A3}" srcOrd="1" destOrd="0" presId="urn:microsoft.com/office/officeart/2005/8/layout/hProcess7"/>
    <dgm:cxn modelId="{878052AB-9F79-4C7C-A09E-DA7B73C2AA02}" srcId="{3088FBFE-5EB9-4F18-A064-70D92337C340}" destId="{1CF5293A-B4C8-4EA7-8A2F-7C76D4E6A7E0}" srcOrd="0" destOrd="0" parTransId="{54420C79-6602-46AF-A880-C97CEEFF3ED6}" sibTransId="{582841D7-2427-4C0E-98BB-AB764B366B61}"/>
    <dgm:cxn modelId="{F62172BC-CD41-4723-A096-58E1548DF814}" type="presOf" srcId="{B8954307-EDBA-4D3A-82CF-BA49931F37B8}" destId="{A8AA0F70-4E48-4EA9-85AE-F56D4D00DEB2}" srcOrd="0" destOrd="0" presId="urn:microsoft.com/office/officeart/2005/8/layout/hProcess7"/>
    <dgm:cxn modelId="{C4E390DE-797C-4B20-8747-D84F07777632}" type="presOf" srcId="{2DCE3516-3F07-4B9B-9086-54357F75D454}" destId="{3A232B8C-E587-418B-8C06-511946C82032}" srcOrd="0" destOrd="0" presId="urn:microsoft.com/office/officeart/2005/8/layout/hProcess7"/>
    <dgm:cxn modelId="{6891BBF7-E5E7-43D5-901B-D08AF000A228}" srcId="{513F0B45-032A-4B41-BA09-24152FC22DFA}" destId="{7CFFE073-3562-4430-BB3C-9CD3ADB74919}" srcOrd="2" destOrd="0" parTransId="{95150EE2-229A-4BEB-9971-B447C40AB416}" sibTransId="{87C6C352-D2AD-488D-AA3D-95B719AE58F7}"/>
    <dgm:cxn modelId="{C0BDF1FF-B6FD-4AEA-AFB6-C09E584D41CB}" srcId="{2DCE3516-3F07-4B9B-9086-54357F75D454}" destId="{B8954307-EDBA-4D3A-82CF-BA49931F37B8}" srcOrd="0" destOrd="0" parTransId="{66C9BA8A-8497-4320-BB1B-4469F5AB8402}" sibTransId="{7DEE173D-548A-4D8F-BC2C-C87B3805874D}"/>
    <dgm:cxn modelId="{835A2FEA-78AC-42BD-B388-7D622CE84051}" type="presParOf" srcId="{36EF7ECB-3188-48CF-8707-81C119F0FEE1}" destId="{A2C6210D-CE51-4704-9B97-628A0F6F7F5F}" srcOrd="0" destOrd="0" presId="urn:microsoft.com/office/officeart/2005/8/layout/hProcess7"/>
    <dgm:cxn modelId="{6532C0EA-4555-4993-9F57-6A139FC7549B}" type="presParOf" srcId="{A2C6210D-CE51-4704-9B97-628A0F6F7F5F}" destId="{3A232B8C-E587-418B-8C06-511946C82032}" srcOrd="0" destOrd="0" presId="urn:microsoft.com/office/officeart/2005/8/layout/hProcess7"/>
    <dgm:cxn modelId="{9F86BB09-7344-43A6-B54B-BCF80A439C5B}" type="presParOf" srcId="{A2C6210D-CE51-4704-9B97-628A0F6F7F5F}" destId="{82134857-AC00-48B2-A390-759CA2FD0099}" srcOrd="1" destOrd="0" presId="urn:microsoft.com/office/officeart/2005/8/layout/hProcess7"/>
    <dgm:cxn modelId="{38C1396F-BDDB-4E20-A6F9-A5F502C39BDB}" type="presParOf" srcId="{A2C6210D-CE51-4704-9B97-628A0F6F7F5F}" destId="{A8AA0F70-4E48-4EA9-85AE-F56D4D00DEB2}" srcOrd="2" destOrd="0" presId="urn:microsoft.com/office/officeart/2005/8/layout/hProcess7"/>
    <dgm:cxn modelId="{FC583C17-AD7A-4CEA-969D-C61A711120AC}" type="presParOf" srcId="{36EF7ECB-3188-48CF-8707-81C119F0FEE1}" destId="{A1B3E9D3-F36F-4EED-8D42-2F8F4C208717}" srcOrd="1" destOrd="0" presId="urn:microsoft.com/office/officeart/2005/8/layout/hProcess7"/>
    <dgm:cxn modelId="{796EEF2C-280D-4C3E-8701-9183F8379D0F}" type="presParOf" srcId="{36EF7ECB-3188-48CF-8707-81C119F0FEE1}" destId="{4F491DDA-F340-4B7B-A045-DAF0687E1F6A}" srcOrd="2" destOrd="0" presId="urn:microsoft.com/office/officeart/2005/8/layout/hProcess7"/>
    <dgm:cxn modelId="{2B66C7A1-C181-48C2-AE90-29381E48E6D3}" type="presParOf" srcId="{4F491DDA-F340-4B7B-A045-DAF0687E1F6A}" destId="{D18558A6-97F5-47E4-A93A-55FAF1676507}" srcOrd="0" destOrd="0" presId="urn:microsoft.com/office/officeart/2005/8/layout/hProcess7"/>
    <dgm:cxn modelId="{AB7FF66C-0744-453C-9424-15CEF473B720}" type="presParOf" srcId="{4F491DDA-F340-4B7B-A045-DAF0687E1F6A}" destId="{A8E2ACCE-DB71-4234-918B-0069AC3C325C}" srcOrd="1" destOrd="0" presId="urn:microsoft.com/office/officeart/2005/8/layout/hProcess7"/>
    <dgm:cxn modelId="{EF34DE9B-261F-4B84-9415-454DDCA45F9D}" type="presParOf" srcId="{4F491DDA-F340-4B7B-A045-DAF0687E1F6A}" destId="{2DE49E65-D899-443E-91C3-BAEEA6ADDC6F}" srcOrd="2" destOrd="0" presId="urn:microsoft.com/office/officeart/2005/8/layout/hProcess7"/>
    <dgm:cxn modelId="{C12B37DE-6236-4F94-A13B-AE028F5BEA0E}" type="presParOf" srcId="{36EF7ECB-3188-48CF-8707-81C119F0FEE1}" destId="{F20F943A-79E7-4F4A-8392-1E3FE737FFD7}" srcOrd="3" destOrd="0" presId="urn:microsoft.com/office/officeart/2005/8/layout/hProcess7"/>
    <dgm:cxn modelId="{AD087054-D5A1-4058-9C64-BC3B158416D1}" type="presParOf" srcId="{36EF7ECB-3188-48CF-8707-81C119F0FEE1}" destId="{D953978C-2F90-4A38-8C11-3FF00FD313C0}" srcOrd="4" destOrd="0" presId="urn:microsoft.com/office/officeart/2005/8/layout/hProcess7"/>
    <dgm:cxn modelId="{48A2EB1D-02AC-43BA-B7D0-EB52070E8885}" type="presParOf" srcId="{D953978C-2F90-4A38-8C11-3FF00FD313C0}" destId="{85BCC1D6-6669-4AB6-AEAB-D96C70A12A83}" srcOrd="0" destOrd="0" presId="urn:microsoft.com/office/officeart/2005/8/layout/hProcess7"/>
    <dgm:cxn modelId="{1DFCC98A-0F64-4ACA-A017-6204644E133B}" type="presParOf" srcId="{D953978C-2F90-4A38-8C11-3FF00FD313C0}" destId="{BE30D6FA-A0EA-4DBF-817E-95EDE19EF726}" srcOrd="1" destOrd="0" presId="urn:microsoft.com/office/officeart/2005/8/layout/hProcess7"/>
    <dgm:cxn modelId="{FC73D716-886A-41C1-ABD9-5937A5E14E8F}" type="presParOf" srcId="{D953978C-2F90-4A38-8C11-3FF00FD313C0}" destId="{E8602DDD-BF4B-408B-B8F6-B5B13C438338}" srcOrd="2" destOrd="0" presId="urn:microsoft.com/office/officeart/2005/8/layout/hProcess7"/>
    <dgm:cxn modelId="{E4148894-BBA4-4E70-B5EA-B9AB7BC0B3E6}" type="presParOf" srcId="{36EF7ECB-3188-48CF-8707-81C119F0FEE1}" destId="{69B11196-C3FA-4981-8607-A83D09216C1A}" srcOrd="5" destOrd="0" presId="urn:microsoft.com/office/officeart/2005/8/layout/hProcess7"/>
    <dgm:cxn modelId="{F3FA9677-9EAE-4AB3-A28C-3B7A8A1FB935}" type="presParOf" srcId="{36EF7ECB-3188-48CF-8707-81C119F0FEE1}" destId="{711AF0BB-7B25-4FDD-B25C-C9DAFAD37BDA}" srcOrd="6" destOrd="0" presId="urn:microsoft.com/office/officeart/2005/8/layout/hProcess7"/>
    <dgm:cxn modelId="{37889833-E735-4149-8CC8-68D96FF9C452}" type="presParOf" srcId="{711AF0BB-7B25-4FDD-B25C-C9DAFAD37BDA}" destId="{D9978300-80D1-4336-B3F5-3B88E8F62441}" srcOrd="0" destOrd="0" presId="urn:microsoft.com/office/officeart/2005/8/layout/hProcess7"/>
    <dgm:cxn modelId="{CF377C23-FCF8-4B5F-A124-B2D061042A82}" type="presParOf" srcId="{711AF0BB-7B25-4FDD-B25C-C9DAFAD37BDA}" destId="{0D6AE806-3CA4-4E7D-91A6-8E9FD0E3DFF1}" srcOrd="1" destOrd="0" presId="urn:microsoft.com/office/officeart/2005/8/layout/hProcess7"/>
    <dgm:cxn modelId="{67A111E1-EA7B-486D-ADFB-927133175052}" type="presParOf" srcId="{711AF0BB-7B25-4FDD-B25C-C9DAFAD37BDA}" destId="{682FCDE7-9437-4BC7-9A32-6BDD6B28ED2A}" srcOrd="2" destOrd="0" presId="urn:microsoft.com/office/officeart/2005/8/layout/hProcess7"/>
    <dgm:cxn modelId="{669AEEF4-3C9A-4789-8550-2F771B536E25}" type="presParOf" srcId="{36EF7ECB-3188-48CF-8707-81C119F0FEE1}" destId="{39158DED-33A6-4416-9368-01D2750F07F8}" srcOrd="7" destOrd="0" presId="urn:microsoft.com/office/officeart/2005/8/layout/hProcess7"/>
    <dgm:cxn modelId="{10FB0125-6053-4C10-9FFC-F0AC97C0EB2B}" type="presParOf" srcId="{36EF7ECB-3188-48CF-8707-81C119F0FEE1}" destId="{5EEFEA2A-C28A-47A3-BFE6-960593EF74A7}" srcOrd="8" destOrd="0" presId="urn:microsoft.com/office/officeart/2005/8/layout/hProcess7"/>
    <dgm:cxn modelId="{3198CF03-95C0-4C4C-B8BA-3ADC4A5FCB55}" type="presParOf" srcId="{5EEFEA2A-C28A-47A3-BFE6-960593EF74A7}" destId="{64A311CE-C389-4C74-A395-4A4B3A83502A}" srcOrd="0" destOrd="0" presId="urn:microsoft.com/office/officeart/2005/8/layout/hProcess7"/>
    <dgm:cxn modelId="{34483DD1-268B-4302-AC10-D9BCE5A283E6}" type="presParOf" srcId="{5EEFEA2A-C28A-47A3-BFE6-960593EF74A7}" destId="{234300F7-007E-4479-AAD1-4905F77643A3}" srcOrd="1" destOrd="0" presId="urn:microsoft.com/office/officeart/2005/8/layout/hProcess7"/>
    <dgm:cxn modelId="{4522F184-D9F5-457F-9E38-10A19F092DA8}" type="presParOf" srcId="{5EEFEA2A-C28A-47A3-BFE6-960593EF74A7}" destId="{9C9E0344-79C2-440D-8A80-558B86B2CC82}"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D89B6C2-A611-472E-8410-4227E6EEDC8A}" type="doc">
      <dgm:prSet loTypeId="urn:microsoft.com/office/officeart/2005/8/layout/chart3" loCatId="cycle" qsTypeId="urn:microsoft.com/office/officeart/2005/8/quickstyle/simple1" qsCatId="simple" csTypeId="urn:microsoft.com/office/officeart/2005/8/colors/accent3_4" csCatId="accent3" phldr="1"/>
      <dgm:spPr/>
    </dgm:pt>
    <dgm:pt modelId="{DC9BE813-61EE-4E0F-B85B-B89EBE463121}">
      <dgm:prSet phldrT="[Text]" custT="1"/>
      <dgm:spPr/>
      <dgm:t>
        <a:bodyPr/>
        <a:lstStyle/>
        <a:p>
          <a:r>
            <a:rPr lang="de-DE" sz="1400" b="1" dirty="0"/>
            <a:t>Transporte</a:t>
          </a:r>
        </a:p>
      </dgm:t>
    </dgm:pt>
    <dgm:pt modelId="{20F32DE2-9971-417F-AE67-9FC39D5AFC4D}" type="parTrans" cxnId="{783F040E-68ED-401D-A63D-62D4CB448524}">
      <dgm:prSet/>
      <dgm:spPr/>
      <dgm:t>
        <a:bodyPr/>
        <a:lstStyle/>
        <a:p>
          <a:endParaRPr lang="de-DE" sz="2000" b="1"/>
        </a:p>
      </dgm:t>
    </dgm:pt>
    <dgm:pt modelId="{C4FD818C-9279-4B85-B2AE-0BABDA3C994D}" type="sibTrans" cxnId="{783F040E-68ED-401D-A63D-62D4CB448524}">
      <dgm:prSet/>
      <dgm:spPr/>
      <dgm:t>
        <a:bodyPr/>
        <a:lstStyle/>
        <a:p>
          <a:endParaRPr lang="de-DE" sz="2000" b="1"/>
        </a:p>
      </dgm:t>
    </dgm:pt>
    <dgm:pt modelId="{8D0A14AD-1657-4E34-9061-9F711E0EA7D5}">
      <dgm:prSet phldrT="[Text]" custT="1"/>
      <dgm:spPr/>
      <dgm:t>
        <a:bodyPr/>
        <a:lstStyle/>
        <a:p>
          <a:r>
            <a:rPr lang="es-ES" sz="1400" b="1" dirty="0"/>
            <a:t>Bosques y uso de la tierra</a:t>
          </a:r>
          <a:endParaRPr lang="de-DE" sz="1400" b="1" dirty="0"/>
        </a:p>
      </dgm:t>
    </dgm:pt>
    <dgm:pt modelId="{8FEEBB85-FCF4-4937-908F-9E303F7EA66C}" type="parTrans" cxnId="{81E8E4AD-6875-477E-B9A0-9F6B91B52DA3}">
      <dgm:prSet/>
      <dgm:spPr/>
      <dgm:t>
        <a:bodyPr/>
        <a:lstStyle/>
        <a:p>
          <a:endParaRPr lang="de-DE" sz="2000" b="1"/>
        </a:p>
      </dgm:t>
    </dgm:pt>
    <dgm:pt modelId="{AC1BCF5C-2B77-42DA-8DD3-AF684884FFD6}" type="sibTrans" cxnId="{81E8E4AD-6875-477E-B9A0-9F6B91B52DA3}">
      <dgm:prSet/>
      <dgm:spPr/>
      <dgm:t>
        <a:bodyPr/>
        <a:lstStyle/>
        <a:p>
          <a:endParaRPr lang="de-DE" sz="2000" b="1"/>
        </a:p>
      </dgm:t>
    </dgm:pt>
    <dgm:pt modelId="{5D634BF9-2AF2-4282-8829-1B7150E93AC4}">
      <dgm:prSet phldrT="[Text]" custT="1"/>
      <dgm:spPr/>
      <dgm:t>
        <a:bodyPr/>
        <a:lstStyle/>
        <a:p>
          <a:r>
            <a:rPr lang="es-ES" sz="1400" b="1" dirty="0"/>
            <a:t>Generación de energía y acceso</a:t>
          </a:r>
          <a:endParaRPr lang="de-DE" sz="1400" b="1" dirty="0"/>
        </a:p>
      </dgm:t>
    </dgm:pt>
    <dgm:pt modelId="{DF6D3702-4FFE-41DC-ADE9-C6DD53A3DE97}" type="parTrans" cxnId="{F62C55D3-E69F-473C-B367-1701968A0344}">
      <dgm:prSet/>
      <dgm:spPr/>
      <dgm:t>
        <a:bodyPr/>
        <a:lstStyle/>
        <a:p>
          <a:endParaRPr lang="de-DE" sz="2000" b="1"/>
        </a:p>
      </dgm:t>
    </dgm:pt>
    <dgm:pt modelId="{1C9864D8-5E37-498F-93CB-A3F5E12B0F27}" type="sibTrans" cxnId="{F62C55D3-E69F-473C-B367-1701968A0344}">
      <dgm:prSet/>
      <dgm:spPr/>
      <dgm:t>
        <a:bodyPr/>
        <a:lstStyle/>
        <a:p>
          <a:endParaRPr lang="de-DE" sz="2000" b="1"/>
        </a:p>
      </dgm:t>
    </dgm:pt>
    <dgm:pt modelId="{88412A70-860E-4836-8A71-7BF0F556BEFA}">
      <dgm:prSet phldrT="[Text]" custT="1"/>
      <dgm:spPr/>
      <dgm:t>
        <a:bodyPr/>
        <a:lstStyle/>
        <a:p>
          <a:r>
            <a:rPr lang="es-ES" sz="1400" b="1" dirty="0"/>
            <a:t>Construcción, ciudades, industrias y electrodomésticos</a:t>
          </a:r>
          <a:endParaRPr lang="de-DE" sz="1400" b="1" dirty="0"/>
        </a:p>
      </dgm:t>
    </dgm:pt>
    <dgm:pt modelId="{FA58FBC3-42F7-4B8C-A3D0-A1332A99BCEC}" type="parTrans" cxnId="{ACE12421-2F86-4201-8623-ADEE3F6BAC2B}">
      <dgm:prSet/>
      <dgm:spPr/>
      <dgm:t>
        <a:bodyPr/>
        <a:lstStyle/>
        <a:p>
          <a:endParaRPr lang="de-DE" sz="2000" b="1"/>
        </a:p>
      </dgm:t>
    </dgm:pt>
    <dgm:pt modelId="{A984331E-3373-4CFC-A8CD-782188AAD8D6}" type="sibTrans" cxnId="{ACE12421-2F86-4201-8623-ADEE3F6BAC2B}">
      <dgm:prSet/>
      <dgm:spPr/>
      <dgm:t>
        <a:bodyPr/>
        <a:lstStyle/>
        <a:p>
          <a:endParaRPr lang="de-DE" sz="2000" b="1"/>
        </a:p>
      </dgm:t>
    </dgm:pt>
    <dgm:pt modelId="{CAD0AA14-DBDF-42D9-99BD-76D7D3E9D8FD}" type="pres">
      <dgm:prSet presAssocID="{AD89B6C2-A611-472E-8410-4227E6EEDC8A}" presName="compositeShape" presStyleCnt="0">
        <dgm:presLayoutVars>
          <dgm:chMax val="7"/>
          <dgm:dir/>
          <dgm:resizeHandles val="exact"/>
        </dgm:presLayoutVars>
      </dgm:prSet>
      <dgm:spPr/>
    </dgm:pt>
    <dgm:pt modelId="{85B5E38A-36FA-44E4-88C6-4E50EDE48F6C}" type="pres">
      <dgm:prSet presAssocID="{AD89B6C2-A611-472E-8410-4227E6EEDC8A}" presName="wedge1" presStyleLbl="node1" presStyleIdx="0" presStyleCnt="4"/>
      <dgm:spPr/>
    </dgm:pt>
    <dgm:pt modelId="{0268E8D7-258A-46CC-BB71-A8D8D3D619C0}" type="pres">
      <dgm:prSet presAssocID="{AD89B6C2-A611-472E-8410-4227E6EEDC8A}" presName="wedge1Tx" presStyleLbl="node1" presStyleIdx="0" presStyleCnt="4">
        <dgm:presLayoutVars>
          <dgm:chMax val="0"/>
          <dgm:chPref val="0"/>
          <dgm:bulletEnabled val="1"/>
        </dgm:presLayoutVars>
      </dgm:prSet>
      <dgm:spPr/>
    </dgm:pt>
    <dgm:pt modelId="{88905467-AC9F-4ACF-98F6-71ADE57398D1}" type="pres">
      <dgm:prSet presAssocID="{AD89B6C2-A611-472E-8410-4227E6EEDC8A}" presName="wedge2" presStyleLbl="node1" presStyleIdx="1" presStyleCnt="4"/>
      <dgm:spPr/>
    </dgm:pt>
    <dgm:pt modelId="{ED9A21B3-EBA2-444B-BE09-E59FD5FE69C9}" type="pres">
      <dgm:prSet presAssocID="{AD89B6C2-A611-472E-8410-4227E6EEDC8A}" presName="wedge2Tx" presStyleLbl="node1" presStyleIdx="1" presStyleCnt="4">
        <dgm:presLayoutVars>
          <dgm:chMax val="0"/>
          <dgm:chPref val="0"/>
          <dgm:bulletEnabled val="1"/>
        </dgm:presLayoutVars>
      </dgm:prSet>
      <dgm:spPr/>
    </dgm:pt>
    <dgm:pt modelId="{9FC9D4C7-9BE2-488C-B90E-7EC4E792A160}" type="pres">
      <dgm:prSet presAssocID="{AD89B6C2-A611-472E-8410-4227E6EEDC8A}" presName="wedge3" presStyleLbl="node1" presStyleIdx="2" presStyleCnt="4"/>
      <dgm:spPr/>
    </dgm:pt>
    <dgm:pt modelId="{36C2EA64-F5CC-4459-8DB2-BE1E1E2F876F}" type="pres">
      <dgm:prSet presAssocID="{AD89B6C2-A611-472E-8410-4227E6EEDC8A}" presName="wedge3Tx" presStyleLbl="node1" presStyleIdx="2" presStyleCnt="4">
        <dgm:presLayoutVars>
          <dgm:chMax val="0"/>
          <dgm:chPref val="0"/>
          <dgm:bulletEnabled val="1"/>
        </dgm:presLayoutVars>
      </dgm:prSet>
      <dgm:spPr/>
    </dgm:pt>
    <dgm:pt modelId="{B82F1598-FAB3-4FF3-8533-688F75B781DC}" type="pres">
      <dgm:prSet presAssocID="{AD89B6C2-A611-472E-8410-4227E6EEDC8A}" presName="wedge4" presStyleLbl="node1" presStyleIdx="3" presStyleCnt="4" custLinFactNeighborX="32" custLinFactNeighborY="-339"/>
      <dgm:spPr/>
    </dgm:pt>
    <dgm:pt modelId="{260933D1-1CAD-45F2-B4AA-720E4D8E50A8}" type="pres">
      <dgm:prSet presAssocID="{AD89B6C2-A611-472E-8410-4227E6EEDC8A}" presName="wedge4Tx" presStyleLbl="node1" presStyleIdx="3" presStyleCnt="4">
        <dgm:presLayoutVars>
          <dgm:chMax val="0"/>
          <dgm:chPref val="0"/>
          <dgm:bulletEnabled val="1"/>
        </dgm:presLayoutVars>
      </dgm:prSet>
      <dgm:spPr/>
    </dgm:pt>
  </dgm:ptLst>
  <dgm:cxnLst>
    <dgm:cxn modelId="{6A74BE0A-0E18-411D-AA43-6D01A138FB8B}" type="presOf" srcId="{AD89B6C2-A611-472E-8410-4227E6EEDC8A}" destId="{CAD0AA14-DBDF-42D9-99BD-76D7D3E9D8FD}" srcOrd="0" destOrd="0" presId="urn:microsoft.com/office/officeart/2005/8/layout/chart3"/>
    <dgm:cxn modelId="{4279900D-5072-463A-8478-5E114F1A2D18}" type="presOf" srcId="{5D634BF9-2AF2-4282-8829-1B7150E93AC4}" destId="{B82F1598-FAB3-4FF3-8533-688F75B781DC}" srcOrd="0" destOrd="0" presId="urn:microsoft.com/office/officeart/2005/8/layout/chart3"/>
    <dgm:cxn modelId="{783F040E-68ED-401D-A63D-62D4CB448524}" srcId="{AD89B6C2-A611-472E-8410-4227E6EEDC8A}" destId="{DC9BE813-61EE-4E0F-B85B-B89EBE463121}" srcOrd="0" destOrd="0" parTransId="{20F32DE2-9971-417F-AE67-9FC39D5AFC4D}" sibTransId="{C4FD818C-9279-4B85-B2AE-0BABDA3C994D}"/>
    <dgm:cxn modelId="{ACE12421-2F86-4201-8623-ADEE3F6BAC2B}" srcId="{AD89B6C2-A611-472E-8410-4227E6EEDC8A}" destId="{88412A70-860E-4836-8A71-7BF0F556BEFA}" srcOrd="1" destOrd="0" parTransId="{FA58FBC3-42F7-4B8C-A3D0-A1332A99BCEC}" sibTransId="{A984331E-3373-4CFC-A8CD-782188AAD8D6}"/>
    <dgm:cxn modelId="{BDD67C32-B806-4F12-BF59-242A6CB45ACC}" type="presOf" srcId="{88412A70-860E-4836-8A71-7BF0F556BEFA}" destId="{88905467-AC9F-4ACF-98F6-71ADE57398D1}" srcOrd="0" destOrd="0" presId="urn:microsoft.com/office/officeart/2005/8/layout/chart3"/>
    <dgm:cxn modelId="{CE2EA999-67D9-42D8-BEA5-10D8C7F3E179}" type="presOf" srcId="{DC9BE813-61EE-4E0F-B85B-B89EBE463121}" destId="{85B5E38A-36FA-44E4-88C6-4E50EDE48F6C}" srcOrd="0" destOrd="0" presId="urn:microsoft.com/office/officeart/2005/8/layout/chart3"/>
    <dgm:cxn modelId="{E52FD8A3-6EAC-4DC8-A17B-3B6134823867}" type="presOf" srcId="{88412A70-860E-4836-8A71-7BF0F556BEFA}" destId="{ED9A21B3-EBA2-444B-BE09-E59FD5FE69C9}" srcOrd="1" destOrd="0" presId="urn:microsoft.com/office/officeart/2005/8/layout/chart3"/>
    <dgm:cxn modelId="{81E8E4AD-6875-477E-B9A0-9F6B91B52DA3}" srcId="{AD89B6C2-A611-472E-8410-4227E6EEDC8A}" destId="{8D0A14AD-1657-4E34-9061-9F711E0EA7D5}" srcOrd="2" destOrd="0" parTransId="{8FEEBB85-FCF4-4937-908F-9E303F7EA66C}" sibTransId="{AC1BCF5C-2B77-42DA-8DD3-AF684884FFD6}"/>
    <dgm:cxn modelId="{8EC890B4-F861-4A5F-AE65-9710CCCBE557}" type="presOf" srcId="{8D0A14AD-1657-4E34-9061-9F711E0EA7D5}" destId="{9FC9D4C7-9BE2-488C-B90E-7EC4E792A160}" srcOrd="0" destOrd="0" presId="urn:microsoft.com/office/officeart/2005/8/layout/chart3"/>
    <dgm:cxn modelId="{F62C55D3-E69F-473C-B367-1701968A0344}" srcId="{AD89B6C2-A611-472E-8410-4227E6EEDC8A}" destId="{5D634BF9-2AF2-4282-8829-1B7150E93AC4}" srcOrd="3" destOrd="0" parTransId="{DF6D3702-4FFE-41DC-ADE9-C6DD53A3DE97}" sibTransId="{1C9864D8-5E37-498F-93CB-A3F5E12B0F27}"/>
    <dgm:cxn modelId="{E53B5BD8-5022-400F-B775-BCE91D72B747}" type="presOf" srcId="{5D634BF9-2AF2-4282-8829-1B7150E93AC4}" destId="{260933D1-1CAD-45F2-B4AA-720E4D8E50A8}" srcOrd="1" destOrd="0" presId="urn:microsoft.com/office/officeart/2005/8/layout/chart3"/>
    <dgm:cxn modelId="{1EF368DE-0870-45F7-BC95-0B2DBF67F612}" type="presOf" srcId="{8D0A14AD-1657-4E34-9061-9F711E0EA7D5}" destId="{36C2EA64-F5CC-4459-8DB2-BE1E1E2F876F}" srcOrd="1" destOrd="0" presId="urn:microsoft.com/office/officeart/2005/8/layout/chart3"/>
    <dgm:cxn modelId="{BC55BAF5-EF62-4E5B-B742-EECDC7291A66}" type="presOf" srcId="{DC9BE813-61EE-4E0F-B85B-B89EBE463121}" destId="{0268E8D7-258A-46CC-BB71-A8D8D3D619C0}" srcOrd="1" destOrd="0" presId="urn:microsoft.com/office/officeart/2005/8/layout/chart3"/>
    <dgm:cxn modelId="{EFEA9577-A4F0-4C44-8B26-0A273240734F}" type="presParOf" srcId="{CAD0AA14-DBDF-42D9-99BD-76D7D3E9D8FD}" destId="{85B5E38A-36FA-44E4-88C6-4E50EDE48F6C}" srcOrd="0" destOrd="0" presId="urn:microsoft.com/office/officeart/2005/8/layout/chart3"/>
    <dgm:cxn modelId="{C726838F-A9B6-4678-817D-329D9CD2CF4C}" type="presParOf" srcId="{CAD0AA14-DBDF-42D9-99BD-76D7D3E9D8FD}" destId="{0268E8D7-258A-46CC-BB71-A8D8D3D619C0}" srcOrd="1" destOrd="0" presId="urn:microsoft.com/office/officeart/2005/8/layout/chart3"/>
    <dgm:cxn modelId="{00CF80A8-B9E5-442A-9EF7-BDC019765C76}" type="presParOf" srcId="{CAD0AA14-DBDF-42D9-99BD-76D7D3E9D8FD}" destId="{88905467-AC9F-4ACF-98F6-71ADE57398D1}" srcOrd="2" destOrd="0" presId="urn:microsoft.com/office/officeart/2005/8/layout/chart3"/>
    <dgm:cxn modelId="{9240960F-7B15-4154-8BA0-CC1FB01B98A3}" type="presParOf" srcId="{CAD0AA14-DBDF-42D9-99BD-76D7D3E9D8FD}" destId="{ED9A21B3-EBA2-444B-BE09-E59FD5FE69C9}" srcOrd="3" destOrd="0" presId="urn:microsoft.com/office/officeart/2005/8/layout/chart3"/>
    <dgm:cxn modelId="{BD7CE576-B091-4B89-A00F-24F37D33C6AE}" type="presParOf" srcId="{CAD0AA14-DBDF-42D9-99BD-76D7D3E9D8FD}" destId="{9FC9D4C7-9BE2-488C-B90E-7EC4E792A160}" srcOrd="4" destOrd="0" presId="urn:microsoft.com/office/officeart/2005/8/layout/chart3"/>
    <dgm:cxn modelId="{34004FDA-36FF-4A33-9B01-39B246D37BF8}" type="presParOf" srcId="{CAD0AA14-DBDF-42D9-99BD-76D7D3E9D8FD}" destId="{36C2EA64-F5CC-4459-8DB2-BE1E1E2F876F}" srcOrd="5" destOrd="0" presId="urn:microsoft.com/office/officeart/2005/8/layout/chart3"/>
    <dgm:cxn modelId="{668E2C24-1FA0-4D56-B1DA-4FD815186C2E}" type="presParOf" srcId="{CAD0AA14-DBDF-42D9-99BD-76D7D3E9D8FD}" destId="{B82F1598-FAB3-4FF3-8533-688F75B781DC}" srcOrd="6" destOrd="0" presId="urn:microsoft.com/office/officeart/2005/8/layout/chart3"/>
    <dgm:cxn modelId="{9A58E087-D516-4CD6-90CD-0819BFDCA23A}" type="presParOf" srcId="{CAD0AA14-DBDF-42D9-99BD-76D7D3E9D8FD}" destId="{260933D1-1CAD-45F2-B4AA-720E4D8E50A8}" srcOrd="7"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C3543-23A5-4E82-9927-E689D38EE392}">
      <dsp:nvSpPr>
        <dsp:cNvPr id="0" name=""/>
        <dsp:cNvSpPr/>
      </dsp:nvSpPr>
      <dsp:spPr>
        <a:xfrm>
          <a:off x="2185682" y="922295"/>
          <a:ext cx="171180" cy="626336"/>
        </a:xfrm>
        <a:custGeom>
          <a:avLst/>
          <a:gdLst/>
          <a:ahLst/>
          <a:cxnLst/>
          <a:rect l="0" t="0" r="0" b="0"/>
          <a:pathLst>
            <a:path>
              <a:moveTo>
                <a:pt x="171180" y="0"/>
              </a:moveTo>
              <a:lnTo>
                <a:pt x="171180" y="626336"/>
              </a:lnTo>
              <a:lnTo>
                <a:pt x="0" y="626336"/>
              </a:lnTo>
            </a:path>
          </a:pathLst>
        </a:custGeom>
        <a:noFill/>
        <a:ln w="25400" cap="flat" cmpd="sng" algn="ctr">
          <a:solidFill>
            <a:srgbClr val="019F6C"/>
          </a:solidFill>
          <a:prstDash val="solid"/>
        </a:ln>
        <a:effectLst/>
      </dsp:spPr>
      <dsp:style>
        <a:lnRef idx="2">
          <a:scrgbClr r="0" g="0" b="0"/>
        </a:lnRef>
        <a:fillRef idx="0">
          <a:scrgbClr r="0" g="0" b="0"/>
        </a:fillRef>
        <a:effectRef idx="0">
          <a:scrgbClr r="0" g="0" b="0"/>
        </a:effectRef>
        <a:fontRef idx="minor"/>
      </dsp:style>
    </dsp:sp>
    <dsp:sp modelId="{37E6BD36-323A-4EE7-A6B6-9DB5FA89A989}">
      <dsp:nvSpPr>
        <dsp:cNvPr id="0" name=""/>
        <dsp:cNvSpPr/>
      </dsp:nvSpPr>
      <dsp:spPr>
        <a:xfrm>
          <a:off x="2356862" y="922295"/>
          <a:ext cx="1583787" cy="1252672"/>
        </a:xfrm>
        <a:custGeom>
          <a:avLst/>
          <a:gdLst/>
          <a:ahLst/>
          <a:cxnLst/>
          <a:rect l="0" t="0" r="0" b="0"/>
          <a:pathLst>
            <a:path>
              <a:moveTo>
                <a:pt x="0" y="0"/>
              </a:moveTo>
              <a:lnTo>
                <a:pt x="0" y="1109704"/>
              </a:lnTo>
              <a:lnTo>
                <a:pt x="1583787" y="1109704"/>
              </a:lnTo>
              <a:lnTo>
                <a:pt x="1583787" y="1252672"/>
              </a:lnTo>
            </a:path>
          </a:pathLst>
        </a:custGeom>
        <a:noFill/>
        <a:ln w="25400" cap="flat" cmpd="sng" algn="ctr">
          <a:solidFill>
            <a:srgbClr val="019F6C"/>
          </a:solidFill>
          <a:prstDash val="solid"/>
        </a:ln>
        <a:effectLst/>
      </dsp:spPr>
      <dsp:style>
        <a:lnRef idx="2">
          <a:scrgbClr r="0" g="0" b="0"/>
        </a:lnRef>
        <a:fillRef idx="0">
          <a:scrgbClr r="0" g="0" b="0"/>
        </a:fillRef>
        <a:effectRef idx="0">
          <a:scrgbClr r="0" g="0" b="0"/>
        </a:effectRef>
        <a:fontRef idx="minor"/>
      </dsp:style>
    </dsp:sp>
    <dsp:sp modelId="{A23D024D-06FA-4806-A929-64C3BF43F016}">
      <dsp:nvSpPr>
        <dsp:cNvPr id="0" name=""/>
        <dsp:cNvSpPr/>
      </dsp:nvSpPr>
      <dsp:spPr>
        <a:xfrm>
          <a:off x="2282930" y="922295"/>
          <a:ext cx="91440" cy="1252672"/>
        </a:xfrm>
        <a:custGeom>
          <a:avLst/>
          <a:gdLst/>
          <a:ahLst/>
          <a:cxnLst/>
          <a:rect l="0" t="0" r="0" b="0"/>
          <a:pathLst>
            <a:path>
              <a:moveTo>
                <a:pt x="73932" y="0"/>
              </a:moveTo>
              <a:lnTo>
                <a:pt x="73932" y="1109704"/>
              </a:lnTo>
              <a:lnTo>
                <a:pt x="45720" y="1109704"/>
              </a:lnTo>
              <a:lnTo>
                <a:pt x="45720" y="1252672"/>
              </a:lnTo>
            </a:path>
          </a:pathLst>
        </a:custGeom>
        <a:noFill/>
        <a:ln w="25400" cap="flat" cmpd="sng" algn="ctr">
          <a:solidFill>
            <a:srgbClr val="019F6C"/>
          </a:solidFill>
          <a:prstDash val="solid"/>
        </a:ln>
        <a:effectLst/>
      </dsp:spPr>
      <dsp:style>
        <a:lnRef idx="2">
          <a:scrgbClr r="0" g="0" b="0"/>
        </a:lnRef>
        <a:fillRef idx="0">
          <a:scrgbClr r="0" g="0" b="0"/>
        </a:fillRef>
        <a:effectRef idx="0">
          <a:scrgbClr r="0" g="0" b="0"/>
        </a:effectRef>
        <a:fontRef idx="minor"/>
      </dsp:style>
    </dsp:sp>
    <dsp:sp modelId="{569435C4-DC0A-4104-AB8C-23749FCF526B}">
      <dsp:nvSpPr>
        <dsp:cNvPr id="0" name=""/>
        <dsp:cNvSpPr/>
      </dsp:nvSpPr>
      <dsp:spPr>
        <a:xfrm>
          <a:off x="136472" y="2855768"/>
          <a:ext cx="1545716" cy="727455"/>
        </a:xfrm>
        <a:custGeom>
          <a:avLst/>
          <a:gdLst/>
          <a:ahLst/>
          <a:cxnLst/>
          <a:rect l="0" t="0" r="0" b="0"/>
          <a:pathLst>
            <a:path>
              <a:moveTo>
                <a:pt x="0" y="0"/>
              </a:moveTo>
              <a:lnTo>
                <a:pt x="0" y="727455"/>
              </a:lnTo>
              <a:lnTo>
                <a:pt x="1545716" y="727455"/>
              </a:lnTo>
            </a:path>
          </a:pathLst>
        </a:custGeom>
        <a:noFill/>
        <a:ln w="25400" cap="flat" cmpd="sng" algn="ctr">
          <a:solidFill>
            <a:srgbClr val="019F6C"/>
          </a:solidFill>
          <a:prstDash val="solid"/>
        </a:ln>
        <a:effectLst/>
      </dsp:spPr>
      <dsp:style>
        <a:lnRef idx="2">
          <a:scrgbClr r="0" g="0" b="0"/>
        </a:lnRef>
        <a:fillRef idx="0">
          <a:scrgbClr r="0" g="0" b="0"/>
        </a:fillRef>
        <a:effectRef idx="0">
          <a:scrgbClr r="0" g="0" b="0"/>
        </a:effectRef>
        <a:fontRef idx="minor"/>
      </dsp:style>
    </dsp:sp>
    <dsp:sp modelId="{99D47B61-352A-4F21-AEF7-10F9588DD83F}">
      <dsp:nvSpPr>
        <dsp:cNvPr id="0" name=""/>
        <dsp:cNvSpPr/>
      </dsp:nvSpPr>
      <dsp:spPr>
        <a:xfrm>
          <a:off x="681113" y="922295"/>
          <a:ext cx="1675749" cy="1252672"/>
        </a:xfrm>
        <a:custGeom>
          <a:avLst/>
          <a:gdLst/>
          <a:ahLst/>
          <a:cxnLst/>
          <a:rect l="0" t="0" r="0" b="0"/>
          <a:pathLst>
            <a:path>
              <a:moveTo>
                <a:pt x="1675749" y="0"/>
              </a:moveTo>
              <a:lnTo>
                <a:pt x="1675749" y="1109704"/>
              </a:lnTo>
              <a:lnTo>
                <a:pt x="0" y="1109704"/>
              </a:lnTo>
              <a:lnTo>
                <a:pt x="0" y="1252672"/>
              </a:lnTo>
            </a:path>
          </a:pathLst>
        </a:custGeom>
        <a:noFill/>
        <a:ln w="25400" cap="flat" cmpd="sng" algn="ctr">
          <a:solidFill>
            <a:srgbClr val="019F6C"/>
          </a:solidFill>
          <a:prstDash val="solid"/>
        </a:ln>
        <a:effectLst/>
      </dsp:spPr>
      <dsp:style>
        <a:lnRef idx="2">
          <a:scrgbClr r="0" g="0" b="0"/>
        </a:lnRef>
        <a:fillRef idx="0">
          <a:scrgbClr r="0" g="0" b="0"/>
        </a:fillRef>
        <a:effectRef idx="0">
          <a:scrgbClr r="0" g="0" b="0"/>
        </a:effectRef>
        <a:fontRef idx="minor"/>
      </dsp:style>
    </dsp:sp>
    <dsp:sp modelId="{67C92133-1892-4EDD-A419-170EBA232FE2}">
      <dsp:nvSpPr>
        <dsp:cNvPr id="0" name=""/>
        <dsp:cNvSpPr/>
      </dsp:nvSpPr>
      <dsp:spPr>
        <a:xfrm>
          <a:off x="1676062" y="241494"/>
          <a:ext cx="1361601" cy="680800"/>
        </a:xfrm>
        <a:prstGeom prst="rect">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i="0" kern="1200" dirty="0">
              <a:latin typeface="Century Gothic" panose="020B0502020202020204" pitchFamily="34" charset="0"/>
            </a:rPr>
            <a:t>Global “</a:t>
          </a:r>
          <a:r>
            <a:rPr lang="es-ES" sz="1400" b="1" i="0" kern="1200" dirty="0" err="1">
              <a:latin typeface="Century Gothic" panose="020B0502020202020204" pitchFamily="34" charset="0"/>
            </a:rPr>
            <a:t>aims</a:t>
          </a:r>
          <a:r>
            <a:rPr lang="es-ES" sz="1400" b="1" i="0" kern="1200" dirty="0">
              <a:latin typeface="Century Gothic" panose="020B0502020202020204" pitchFamily="34" charset="0"/>
            </a:rPr>
            <a:t>”</a:t>
          </a:r>
        </a:p>
      </dsp:txBody>
      <dsp:txXfrm>
        <a:off x="1676062" y="241494"/>
        <a:ext cx="1361601" cy="680800"/>
      </dsp:txXfrm>
    </dsp:sp>
    <dsp:sp modelId="{3EF7BB38-39FE-4BE5-A15A-3E732F32C81A}">
      <dsp:nvSpPr>
        <dsp:cNvPr id="0" name=""/>
        <dsp:cNvSpPr/>
      </dsp:nvSpPr>
      <dsp:spPr>
        <a:xfrm>
          <a:off x="312" y="2174968"/>
          <a:ext cx="1361601" cy="680800"/>
        </a:xfrm>
        <a:prstGeom prst="rect">
          <a:avLst/>
        </a:prstGeom>
        <a:solidFill>
          <a:srgbClr val="7ABB9B"/>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i="0" kern="1200" dirty="0" err="1">
              <a:latin typeface="Century Gothic" panose="020B0502020202020204" pitchFamily="34" charset="0"/>
            </a:rPr>
            <a:t>Emissions</a:t>
          </a:r>
          <a:endParaRPr lang="es-ES" sz="1400" b="1" i="0" kern="1200" dirty="0">
            <a:latin typeface="Century Gothic" panose="020B0502020202020204" pitchFamily="34" charset="0"/>
          </a:endParaRPr>
        </a:p>
      </dsp:txBody>
      <dsp:txXfrm>
        <a:off x="312" y="2174968"/>
        <a:ext cx="1361601" cy="680800"/>
      </dsp:txXfrm>
    </dsp:sp>
    <dsp:sp modelId="{232AFC3F-EEB3-4E48-B036-78454BD8DF86}">
      <dsp:nvSpPr>
        <dsp:cNvPr id="0" name=""/>
        <dsp:cNvSpPr/>
      </dsp:nvSpPr>
      <dsp:spPr>
        <a:xfrm>
          <a:off x="1682189" y="3242824"/>
          <a:ext cx="1361601" cy="680800"/>
        </a:xfrm>
        <a:prstGeom prst="rect">
          <a:avLst/>
        </a:prstGeom>
        <a:solidFill>
          <a:srgbClr val="4F657D"/>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i="0" kern="1200" dirty="0" err="1">
              <a:solidFill>
                <a:schemeClr val="bg1"/>
              </a:solidFill>
              <a:latin typeface="Century Gothic" panose="020B0502020202020204" pitchFamily="34" charset="0"/>
            </a:rPr>
            <a:t>NDCs</a:t>
          </a:r>
          <a:endParaRPr lang="es-ES" sz="1400" b="1" i="0" kern="1200" dirty="0">
            <a:solidFill>
              <a:schemeClr val="bg1"/>
            </a:solidFill>
            <a:latin typeface="Century Gothic" panose="020B0502020202020204" pitchFamily="34" charset="0"/>
          </a:endParaRPr>
        </a:p>
      </dsp:txBody>
      <dsp:txXfrm>
        <a:off x="1682189" y="3242824"/>
        <a:ext cx="1361601" cy="680800"/>
      </dsp:txXfrm>
    </dsp:sp>
    <dsp:sp modelId="{465D55F9-346F-42FF-ABCC-14993FBB2E3F}">
      <dsp:nvSpPr>
        <dsp:cNvPr id="0" name=""/>
        <dsp:cNvSpPr/>
      </dsp:nvSpPr>
      <dsp:spPr>
        <a:xfrm>
          <a:off x="1647849" y="2174968"/>
          <a:ext cx="1361601" cy="680800"/>
        </a:xfrm>
        <a:prstGeom prst="rect">
          <a:avLst/>
        </a:prstGeom>
        <a:solidFill>
          <a:srgbClr val="7ABB9B"/>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i="0" kern="1200" dirty="0" err="1">
              <a:latin typeface="Century Gothic" panose="020B0502020202020204" pitchFamily="34" charset="0"/>
            </a:rPr>
            <a:t>Finance</a:t>
          </a:r>
          <a:endParaRPr lang="es-ES" sz="1400" b="1" i="0" kern="1200" dirty="0">
            <a:latin typeface="Century Gothic" panose="020B0502020202020204" pitchFamily="34" charset="0"/>
          </a:endParaRPr>
        </a:p>
      </dsp:txBody>
      <dsp:txXfrm>
        <a:off x="1647849" y="2174968"/>
        <a:ext cx="1361601" cy="680800"/>
      </dsp:txXfrm>
    </dsp:sp>
    <dsp:sp modelId="{A3911237-7122-458E-8308-7D19AD3FE300}">
      <dsp:nvSpPr>
        <dsp:cNvPr id="0" name=""/>
        <dsp:cNvSpPr/>
      </dsp:nvSpPr>
      <dsp:spPr>
        <a:xfrm>
          <a:off x="3259849" y="2174968"/>
          <a:ext cx="1361601" cy="680800"/>
        </a:xfrm>
        <a:prstGeom prst="rect">
          <a:avLst/>
        </a:prstGeom>
        <a:solidFill>
          <a:srgbClr val="7ABB9B"/>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i="0" kern="1200" dirty="0" err="1">
              <a:latin typeface="Century Gothic" panose="020B0502020202020204" pitchFamily="34" charset="0"/>
            </a:rPr>
            <a:t>Adaptation</a:t>
          </a:r>
          <a:endParaRPr lang="es-ES" sz="1400" b="1" i="0" kern="1200" dirty="0">
            <a:latin typeface="Century Gothic" panose="020B0502020202020204" pitchFamily="34" charset="0"/>
          </a:endParaRPr>
        </a:p>
      </dsp:txBody>
      <dsp:txXfrm>
        <a:off x="3259849" y="2174968"/>
        <a:ext cx="1361601" cy="680800"/>
      </dsp:txXfrm>
    </dsp:sp>
    <dsp:sp modelId="{3A0FD39B-5CD9-43F3-A657-8973998CD9AB}">
      <dsp:nvSpPr>
        <dsp:cNvPr id="0" name=""/>
        <dsp:cNvSpPr/>
      </dsp:nvSpPr>
      <dsp:spPr>
        <a:xfrm>
          <a:off x="824081" y="1208231"/>
          <a:ext cx="1361601" cy="680800"/>
        </a:xfrm>
        <a:prstGeom prst="rect">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i="0" kern="1200" dirty="0">
              <a:latin typeface="Century Gothic" panose="020B0502020202020204" pitchFamily="34" charset="0"/>
            </a:rPr>
            <a:t>Global </a:t>
          </a:r>
        </a:p>
        <a:p>
          <a:pPr marL="0" lvl="0" indent="0" algn="ctr" defTabSz="622300">
            <a:lnSpc>
              <a:spcPct val="90000"/>
            </a:lnSpc>
            <a:spcBef>
              <a:spcPct val="0"/>
            </a:spcBef>
            <a:spcAft>
              <a:spcPct val="35000"/>
            </a:spcAft>
            <a:buNone/>
          </a:pPr>
          <a:r>
            <a:rPr lang="es-ES" sz="1400" b="1" i="0" kern="1200" dirty="0" err="1">
              <a:latin typeface="Century Gothic" panose="020B0502020202020204" pitchFamily="34" charset="0"/>
            </a:rPr>
            <a:t>Stocktake</a:t>
          </a:r>
          <a:endParaRPr lang="es-ES" sz="1400" b="1" i="0" kern="1200" dirty="0">
            <a:latin typeface="Century Gothic" panose="020B0502020202020204" pitchFamily="34" charset="0"/>
          </a:endParaRPr>
        </a:p>
      </dsp:txBody>
      <dsp:txXfrm>
        <a:off x="824081" y="1208231"/>
        <a:ext cx="1361601" cy="6808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B5E38A-36FA-44E4-88C6-4E50EDE48F6C}">
      <dsp:nvSpPr>
        <dsp:cNvPr id="0" name=""/>
        <dsp:cNvSpPr/>
      </dsp:nvSpPr>
      <dsp:spPr>
        <a:xfrm>
          <a:off x="1618206" y="268075"/>
          <a:ext cx="3614496" cy="3614496"/>
        </a:xfrm>
        <a:prstGeom prst="pie">
          <a:avLst>
            <a:gd name="adj1" fmla="val 16200000"/>
            <a:gd name="adj2" fmla="val 0"/>
          </a:avLst>
        </a:prstGeom>
        <a:solidFill>
          <a:schemeClr val="accent5">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t>Medios de subsistencia de las personas y las comunidades</a:t>
          </a:r>
          <a:endParaRPr lang="de-DE" sz="1400" b="1" kern="1200" dirty="0"/>
        </a:p>
      </dsp:txBody>
      <dsp:txXfrm>
        <a:off x="3466763" y="936757"/>
        <a:ext cx="1333921" cy="1075743"/>
      </dsp:txXfrm>
    </dsp:sp>
    <dsp:sp modelId="{88905467-AC9F-4ACF-98F6-71ADE57398D1}">
      <dsp:nvSpPr>
        <dsp:cNvPr id="0" name=""/>
        <dsp:cNvSpPr/>
      </dsp:nvSpPr>
      <dsp:spPr>
        <a:xfrm>
          <a:off x="1465881" y="420400"/>
          <a:ext cx="3614496" cy="3614496"/>
        </a:xfrm>
        <a:prstGeom prst="pie">
          <a:avLst>
            <a:gd name="adj1" fmla="val 0"/>
            <a:gd name="adj2" fmla="val 5400000"/>
          </a:avLst>
        </a:prstGeom>
        <a:solidFill>
          <a:schemeClr val="accent5">
            <a:shade val="50000"/>
            <a:hueOff val="126486"/>
            <a:satOff val="-2798"/>
            <a:lumOff val="209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b="1" kern="1200" dirty="0" err="1"/>
            <a:t>Infraestructura</a:t>
          </a:r>
          <a:r>
            <a:rPr lang="de-DE" sz="1400" b="1" kern="1200" dirty="0"/>
            <a:t> y </a:t>
          </a:r>
          <a:r>
            <a:rPr lang="de-DE" sz="1400" b="1" kern="1200" dirty="0" err="1"/>
            <a:t>entorno</a:t>
          </a:r>
          <a:r>
            <a:rPr lang="de-DE" sz="1400" b="1" kern="1200" dirty="0"/>
            <a:t> </a:t>
          </a:r>
          <a:r>
            <a:rPr lang="de-DE" sz="1400" b="1" kern="1200" dirty="0" err="1"/>
            <a:t>construido</a:t>
          </a:r>
          <a:endParaRPr lang="de-DE" sz="1400" b="1" kern="1200" dirty="0"/>
        </a:p>
      </dsp:txBody>
      <dsp:txXfrm>
        <a:off x="3337674" y="2292193"/>
        <a:ext cx="1333921" cy="1075743"/>
      </dsp:txXfrm>
    </dsp:sp>
    <dsp:sp modelId="{9FC9D4C7-9BE2-488C-B90E-7EC4E792A160}">
      <dsp:nvSpPr>
        <dsp:cNvPr id="0" name=""/>
        <dsp:cNvSpPr/>
      </dsp:nvSpPr>
      <dsp:spPr>
        <a:xfrm>
          <a:off x="1465881" y="420400"/>
          <a:ext cx="3614496" cy="3614496"/>
        </a:xfrm>
        <a:prstGeom prst="pie">
          <a:avLst>
            <a:gd name="adj1" fmla="val 5400000"/>
            <a:gd name="adj2" fmla="val 10800000"/>
          </a:avLst>
        </a:prstGeom>
        <a:solidFill>
          <a:schemeClr val="accent5">
            <a:shade val="50000"/>
            <a:hueOff val="252972"/>
            <a:satOff val="-5595"/>
            <a:lumOff val="419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b="1" kern="1200" dirty="0" err="1"/>
            <a:t>Ecosistemas</a:t>
          </a:r>
          <a:r>
            <a:rPr lang="de-DE" sz="1400" b="1" kern="1200" dirty="0"/>
            <a:t> y </a:t>
          </a:r>
          <a:r>
            <a:rPr lang="de-DE" sz="1400" b="1" kern="1200" dirty="0" err="1"/>
            <a:t>servicios</a:t>
          </a:r>
          <a:r>
            <a:rPr lang="de-DE" sz="1400" b="1" kern="1200" dirty="0"/>
            <a:t> </a:t>
          </a:r>
          <a:r>
            <a:rPr lang="de-DE" sz="1400" b="1" kern="1200" dirty="0" err="1"/>
            <a:t>ecosistémicos</a:t>
          </a:r>
          <a:endParaRPr lang="de-DE" sz="1400" b="1" kern="1200" dirty="0"/>
        </a:p>
      </dsp:txBody>
      <dsp:txXfrm>
        <a:off x="1874663" y="2292193"/>
        <a:ext cx="1333921" cy="1075743"/>
      </dsp:txXfrm>
    </dsp:sp>
    <dsp:sp modelId="{B82F1598-FAB3-4FF3-8533-688F75B781DC}">
      <dsp:nvSpPr>
        <dsp:cNvPr id="0" name=""/>
        <dsp:cNvSpPr/>
      </dsp:nvSpPr>
      <dsp:spPr>
        <a:xfrm>
          <a:off x="1465881" y="420400"/>
          <a:ext cx="3614496" cy="3614496"/>
        </a:xfrm>
        <a:prstGeom prst="pie">
          <a:avLst>
            <a:gd name="adj1" fmla="val 10800000"/>
            <a:gd name="adj2" fmla="val 16200000"/>
          </a:avLst>
        </a:prstGeom>
        <a:solidFill>
          <a:schemeClr val="accent5">
            <a:shade val="50000"/>
            <a:hueOff val="126486"/>
            <a:satOff val="-2798"/>
            <a:lumOff val="209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t>Salud, seguridad alimentaria y del agua</a:t>
          </a:r>
          <a:endParaRPr lang="de-DE" sz="1400" b="1" kern="1200" dirty="0"/>
        </a:p>
      </dsp:txBody>
      <dsp:txXfrm>
        <a:off x="1874663" y="1087361"/>
        <a:ext cx="1333921" cy="107574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6F4AF-231B-4AE1-AC7A-4750DFD55912}">
      <dsp:nvSpPr>
        <dsp:cNvPr id="0" name=""/>
        <dsp:cNvSpPr/>
      </dsp:nvSpPr>
      <dsp:spPr>
        <a:xfrm rot="10800000">
          <a:off x="0" y="0"/>
          <a:ext cx="5472608" cy="983187"/>
        </a:xfrm>
        <a:prstGeom prst="trapezoid">
          <a:avLst>
            <a:gd name="adj" fmla="val 69577"/>
          </a:avLst>
        </a:prstGeom>
        <a:solidFill>
          <a:schemeClr val="accent3">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kern="1200">
              <a:solidFill>
                <a:schemeClr val="tx1"/>
              </a:solidFill>
            </a:rPr>
            <a:t>Green Climate Fund</a:t>
          </a:r>
          <a:endParaRPr lang="de-DE" sz="1400" kern="1200" dirty="0">
            <a:solidFill>
              <a:schemeClr val="tx1"/>
            </a:solidFill>
          </a:endParaRPr>
        </a:p>
      </dsp:txBody>
      <dsp:txXfrm rot="-10800000">
        <a:off x="957706" y="0"/>
        <a:ext cx="3557195" cy="983187"/>
      </dsp:txXfrm>
    </dsp:sp>
    <dsp:sp modelId="{32106882-EF83-4C09-9010-A3AE8741DFCB}">
      <dsp:nvSpPr>
        <dsp:cNvPr id="0" name=""/>
        <dsp:cNvSpPr/>
      </dsp:nvSpPr>
      <dsp:spPr>
        <a:xfrm rot="10800000">
          <a:off x="684076" y="983187"/>
          <a:ext cx="4104456" cy="983187"/>
        </a:xfrm>
        <a:prstGeom prst="trapezoid">
          <a:avLst>
            <a:gd name="adj" fmla="val 69577"/>
          </a:avLst>
        </a:prstGeom>
        <a:solidFill>
          <a:schemeClr val="accent3">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kern="1200" dirty="0" err="1">
              <a:solidFill>
                <a:schemeClr val="tx1"/>
              </a:solidFill>
            </a:rPr>
            <a:t>Entidades</a:t>
          </a:r>
          <a:r>
            <a:rPr lang="de-DE" sz="1400" kern="1200" dirty="0">
              <a:solidFill>
                <a:schemeClr val="tx1"/>
              </a:solidFill>
            </a:rPr>
            <a:t> </a:t>
          </a:r>
          <a:r>
            <a:rPr lang="de-DE" sz="1400" kern="1200" dirty="0" err="1">
              <a:solidFill>
                <a:schemeClr val="tx1"/>
              </a:solidFill>
            </a:rPr>
            <a:t>acreditadas</a:t>
          </a:r>
          <a:endParaRPr lang="de-DE" sz="1400" kern="1200" dirty="0">
            <a:solidFill>
              <a:schemeClr val="tx1"/>
            </a:solidFill>
          </a:endParaRPr>
        </a:p>
      </dsp:txBody>
      <dsp:txXfrm rot="-10800000">
        <a:off x="1402355" y="983187"/>
        <a:ext cx="2667896" cy="983187"/>
      </dsp:txXfrm>
    </dsp:sp>
    <dsp:sp modelId="{021D8D27-B00C-49C2-A553-0E47433460A6}">
      <dsp:nvSpPr>
        <dsp:cNvPr id="0" name=""/>
        <dsp:cNvSpPr/>
      </dsp:nvSpPr>
      <dsp:spPr>
        <a:xfrm rot="10800000">
          <a:off x="1368152" y="1966375"/>
          <a:ext cx="2736304" cy="983187"/>
        </a:xfrm>
        <a:prstGeom prst="trapezoid">
          <a:avLst>
            <a:gd name="adj" fmla="val 69577"/>
          </a:avLst>
        </a:prstGeom>
        <a:solidFill>
          <a:schemeClr val="accent3">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kern="1200" dirty="0" err="1">
              <a:solidFill>
                <a:schemeClr val="tx1"/>
              </a:solidFill>
            </a:rPr>
            <a:t>Entidades</a:t>
          </a:r>
          <a:r>
            <a:rPr lang="de-DE" sz="1400" kern="1200" dirty="0">
              <a:solidFill>
                <a:schemeClr val="tx1"/>
              </a:solidFill>
            </a:rPr>
            <a:t> </a:t>
          </a:r>
          <a:r>
            <a:rPr lang="de-DE" sz="1400" kern="1200" dirty="0" err="1">
              <a:solidFill>
                <a:schemeClr val="tx1"/>
              </a:solidFill>
            </a:rPr>
            <a:t>ejecutoras</a:t>
          </a:r>
          <a:endParaRPr lang="de-DE" sz="1400" kern="1200" dirty="0">
            <a:solidFill>
              <a:schemeClr val="tx1"/>
            </a:solidFill>
          </a:endParaRPr>
        </a:p>
      </dsp:txBody>
      <dsp:txXfrm rot="-10800000">
        <a:off x="1847005" y="1966375"/>
        <a:ext cx="1778597" cy="983187"/>
      </dsp:txXfrm>
    </dsp:sp>
    <dsp:sp modelId="{0E1AD308-597B-4040-9E25-49E6DC6D81DF}">
      <dsp:nvSpPr>
        <dsp:cNvPr id="0" name=""/>
        <dsp:cNvSpPr/>
      </dsp:nvSpPr>
      <dsp:spPr>
        <a:xfrm rot="10800000">
          <a:off x="2052228" y="2949562"/>
          <a:ext cx="1368152" cy="983187"/>
        </a:xfrm>
        <a:prstGeom prst="trapezoid">
          <a:avLst>
            <a:gd name="adj" fmla="val 69577"/>
          </a:avLst>
        </a:prstGeom>
        <a:solidFill>
          <a:schemeClr val="accent3">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kern="1200" dirty="0" err="1">
              <a:solidFill>
                <a:schemeClr val="tx1"/>
              </a:solidFill>
            </a:rPr>
            <a:t>Programas</a:t>
          </a:r>
          <a:r>
            <a:rPr lang="de-DE" sz="1400" kern="1200" dirty="0">
              <a:solidFill>
                <a:schemeClr val="tx1"/>
              </a:solidFill>
            </a:rPr>
            <a:t> y </a:t>
          </a:r>
          <a:r>
            <a:rPr lang="de-DE" sz="1400" kern="1200" dirty="0" err="1">
              <a:solidFill>
                <a:schemeClr val="tx1"/>
              </a:solidFill>
            </a:rPr>
            <a:t>proyectos</a:t>
          </a:r>
          <a:endParaRPr lang="de-DE" sz="1400" kern="1200" dirty="0">
            <a:solidFill>
              <a:schemeClr val="tx1"/>
            </a:solidFill>
          </a:endParaRPr>
        </a:p>
      </dsp:txBody>
      <dsp:txXfrm rot="-10800000">
        <a:off x="2052228" y="2949562"/>
        <a:ext cx="1368152" cy="98318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A51F1F-71D7-4B5E-B29A-9F4C3887BF25}">
      <dsp:nvSpPr>
        <dsp:cNvPr id="0" name=""/>
        <dsp:cNvSpPr/>
      </dsp:nvSpPr>
      <dsp:spPr>
        <a:xfrm>
          <a:off x="2266701" y="3147"/>
          <a:ext cx="1278434" cy="83098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b="1" kern="1200" dirty="0" err="1">
              <a:latin typeface="+mj-lt"/>
            </a:rPr>
            <a:t>Identificación</a:t>
          </a:r>
          <a:endParaRPr lang="de-DE" sz="1400" b="1" kern="1200" dirty="0">
            <a:latin typeface="+mj-lt"/>
          </a:endParaRPr>
        </a:p>
      </dsp:txBody>
      <dsp:txXfrm>
        <a:off x="2307266" y="43712"/>
        <a:ext cx="1197304" cy="749852"/>
      </dsp:txXfrm>
    </dsp:sp>
    <dsp:sp modelId="{80BDDE2C-4F14-4798-A90D-CA6644F875EC}">
      <dsp:nvSpPr>
        <dsp:cNvPr id="0" name=""/>
        <dsp:cNvSpPr/>
      </dsp:nvSpPr>
      <dsp:spPr>
        <a:xfrm>
          <a:off x="949305" y="418639"/>
          <a:ext cx="3913227" cy="3913227"/>
        </a:xfrm>
        <a:custGeom>
          <a:avLst/>
          <a:gdLst/>
          <a:ahLst/>
          <a:cxnLst/>
          <a:rect l="0" t="0" r="0" b="0"/>
          <a:pathLst>
            <a:path>
              <a:moveTo>
                <a:pt x="2756410" y="170931"/>
              </a:moveTo>
              <a:arcTo wR="1956613" hR="1956613" stAng="17647640" swAng="923224"/>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E85B0F7-83DE-4287-9E3E-95581555E75A}">
      <dsp:nvSpPr>
        <dsp:cNvPr id="0" name=""/>
        <dsp:cNvSpPr/>
      </dsp:nvSpPr>
      <dsp:spPr>
        <a:xfrm>
          <a:off x="3961179" y="981454"/>
          <a:ext cx="1278434" cy="83098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Preparacion</a:t>
          </a:r>
          <a:endParaRPr lang="de-DE" sz="1600" b="1" kern="1200" dirty="0"/>
        </a:p>
      </dsp:txBody>
      <dsp:txXfrm>
        <a:off x="4001744" y="1022019"/>
        <a:ext cx="1197304" cy="749852"/>
      </dsp:txXfrm>
    </dsp:sp>
    <dsp:sp modelId="{1FE5302E-5AFD-467B-B73E-E6633BF4F059}">
      <dsp:nvSpPr>
        <dsp:cNvPr id="0" name=""/>
        <dsp:cNvSpPr/>
      </dsp:nvSpPr>
      <dsp:spPr>
        <a:xfrm>
          <a:off x="949305" y="418639"/>
          <a:ext cx="3913227" cy="3913227"/>
        </a:xfrm>
        <a:custGeom>
          <a:avLst/>
          <a:gdLst/>
          <a:ahLst/>
          <a:cxnLst/>
          <a:rect l="0" t="0" r="0" b="0"/>
          <a:pathLst>
            <a:path>
              <a:moveTo>
                <a:pt x="3882757" y="1612655"/>
              </a:moveTo>
              <a:arcTo wR="1956613" hR="1956613" stAng="20992513" swAng="1214974"/>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6F7520C-0B21-4047-BDF6-A20D03BCA0F2}">
      <dsp:nvSpPr>
        <dsp:cNvPr id="0" name=""/>
        <dsp:cNvSpPr/>
      </dsp:nvSpPr>
      <dsp:spPr>
        <a:xfrm>
          <a:off x="3961179" y="2938068"/>
          <a:ext cx="1278434" cy="83098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err="1"/>
            <a:t>Evaluación</a:t>
          </a:r>
          <a:endParaRPr lang="de-DE" sz="1800" b="1" kern="1200" dirty="0"/>
        </a:p>
      </dsp:txBody>
      <dsp:txXfrm>
        <a:off x="4001744" y="2978633"/>
        <a:ext cx="1197304" cy="749852"/>
      </dsp:txXfrm>
    </dsp:sp>
    <dsp:sp modelId="{B246276F-BBCF-43B0-964D-9A7DEB641624}">
      <dsp:nvSpPr>
        <dsp:cNvPr id="0" name=""/>
        <dsp:cNvSpPr/>
      </dsp:nvSpPr>
      <dsp:spPr>
        <a:xfrm>
          <a:off x="949305" y="418639"/>
          <a:ext cx="3913227" cy="3913227"/>
        </a:xfrm>
        <a:custGeom>
          <a:avLst/>
          <a:gdLst/>
          <a:ahLst/>
          <a:cxnLst/>
          <a:rect l="0" t="0" r="0" b="0"/>
          <a:pathLst>
            <a:path>
              <a:moveTo>
                <a:pt x="3201552" y="3466072"/>
              </a:moveTo>
              <a:arcTo wR="1956613" hR="1956613" stAng="3029137" swAng="923224"/>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1E882AB-89D8-4DD5-842B-3F573C12A348}">
      <dsp:nvSpPr>
        <dsp:cNvPr id="0" name=""/>
        <dsp:cNvSpPr/>
      </dsp:nvSpPr>
      <dsp:spPr>
        <a:xfrm>
          <a:off x="2266701" y="3916375"/>
          <a:ext cx="1278434" cy="83098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b="1" kern="1200" dirty="0" err="1"/>
            <a:t>Aprobación</a:t>
          </a:r>
          <a:endParaRPr lang="de-DE" sz="1700" b="1" kern="1200" dirty="0"/>
        </a:p>
      </dsp:txBody>
      <dsp:txXfrm>
        <a:off x="2307266" y="3956940"/>
        <a:ext cx="1197304" cy="749852"/>
      </dsp:txXfrm>
    </dsp:sp>
    <dsp:sp modelId="{1B8C1DFE-08D2-4E05-9426-A319979AD015}">
      <dsp:nvSpPr>
        <dsp:cNvPr id="0" name=""/>
        <dsp:cNvSpPr/>
      </dsp:nvSpPr>
      <dsp:spPr>
        <a:xfrm>
          <a:off x="949305" y="418639"/>
          <a:ext cx="3913227" cy="3913227"/>
        </a:xfrm>
        <a:custGeom>
          <a:avLst/>
          <a:gdLst/>
          <a:ahLst/>
          <a:cxnLst/>
          <a:rect l="0" t="0" r="0" b="0"/>
          <a:pathLst>
            <a:path>
              <a:moveTo>
                <a:pt x="1156817" y="3742296"/>
              </a:moveTo>
              <a:arcTo wR="1956613" hR="1956613" stAng="6847640" swAng="923224"/>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9D91A46-F9B7-4BC0-9401-654D21FA6EFC}">
      <dsp:nvSpPr>
        <dsp:cNvPr id="0" name=""/>
        <dsp:cNvSpPr/>
      </dsp:nvSpPr>
      <dsp:spPr>
        <a:xfrm>
          <a:off x="572224" y="2938068"/>
          <a:ext cx="1278434" cy="83098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b="1" kern="1200" dirty="0" err="1"/>
            <a:t>Implementación</a:t>
          </a:r>
          <a:endParaRPr lang="de-DE" sz="1200" b="1" kern="1200" dirty="0"/>
        </a:p>
      </dsp:txBody>
      <dsp:txXfrm>
        <a:off x="612789" y="2978633"/>
        <a:ext cx="1197304" cy="749852"/>
      </dsp:txXfrm>
    </dsp:sp>
    <dsp:sp modelId="{896DFF43-A8E6-4969-8467-4D4839A61130}">
      <dsp:nvSpPr>
        <dsp:cNvPr id="0" name=""/>
        <dsp:cNvSpPr/>
      </dsp:nvSpPr>
      <dsp:spPr>
        <a:xfrm>
          <a:off x="949305" y="418639"/>
          <a:ext cx="3913227" cy="3913227"/>
        </a:xfrm>
        <a:custGeom>
          <a:avLst/>
          <a:gdLst/>
          <a:ahLst/>
          <a:cxnLst/>
          <a:rect l="0" t="0" r="0" b="0"/>
          <a:pathLst>
            <a:path>
              <a:moveTo>
                <a:pt x="30469" y="2300572"/>
              </a:moveTo>
              <a:arcTo wR="1956613" hR="1956613" stAng="10192513" swAng="1214974"/>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06B99C7-E874-4C3D-B04D-50B6965DC6A0}">
      <dsp:nvSpPr>
        <dsp:cNvPr id="0" name=""/>
        <dsp:cNvSpPr/>
      </dsp:nvSpPr>
      <dsp:spPr>
        <a:xfrm>
          <a:off x="572224" y="981454"/>
          <a:ext cx="1278434" cy="830982"/>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err="1"/>
            <a:t>Evaluación</a:t>
          </a:r>
          <a:endParaRPr lang="de-DE" sz="1800" b="1" kern="1200" dirty="0"/>
        </a:p>
      </dsp:txBody>
      <dsp:txXfrm>
        <a:off x="612789" y="1022019"/>
        <a:ext cx="1197304" cy="749852"/>
      </dsp:txXfrm>
    </dsp:sp>
    <dsp:sp modelId="{3B6BC9A0-1CA6-4DC4-86D5-E3C85DD79B24}">
      <dsp:nvSpPr>
        <dsp:cNvPr id="0" name=""/>
        <dsp:cNvSpPr/>
      </dsp:nvSpPr>
      <dsp:spPr>
        <a:xfrm>
          <a:off x="949305" y="418639"/>
          <a:ext cx="3913227" cy="3913227"/>
        </a:xfrm>
        <a:custGeom>
          <a:avLst/>
          <a:gdLst/>
          <a:ahLst/>
          <a:cxnLst/>
          <a:rect l="0" t="0" r="0" b="0"/>
          <a:pathLst>
            <a:path>
              <a:moveTo>
                <a:pt x="711675" y="447155"/>
              </a:moveTo>
              <a:arcTo wR="1956613" hR="1956613" stAng="13829137" swAng="923224"/>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6B9B26-652C-4E51-B516-8EE0811BB466}">
      <dsp:nvSpPr>
        <dsp:cNvPr id="0" name=""/>
        <dsp:cNvSpPr/>
      </dsp:nvSpPr>
      <dsp:spPr>
        <a:xfrm>
          <a:off x="-5749685" y="-880051"/>
          <a:ext cx="6845288" cy="6845288"/>
        </a:xfrm>
        <a:prstGeom prst="blockArc">
          <a:avLst>
            <a:gd name="adj1" fmla="val 18900000"/>
            <a:gd name="adj2" fmla="val 2700000"/>
            <a:gd name="adj3" fmla="val 316"/>
          </a:avLst>
        </a:prstGeom>
        <a:noFill/>
        <a:ln w="2540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C62A04-26F5-4F41-BACA-565B3EA45B98}">
      <dsp:nvSpPr>
        <dsp:cNvPr id="0" name=""/>
        <dsp:cNvSpPr/>
      </dsp:nvSpPr>
      <dsp:spPr>
        <a:xfrm>
          <a:off x="408217" y="267785"/>
          <a:ext cx="3768939" cy="535368"/>
        </a:xfrm>
        <a:prstGeom prst="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4949"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noProof="0" dirty="0">
              <a:solidFill>
                <a:schemeClr val="bg1"/>
              </a:solidFill>
              <a:latin typeface="Century Gothic" panose="020B0502020202020204" pitchFamily="34" charset="0"/>
            </a:rPr>
            <a:t>Potencial de impacto</a:t>
          </a:r>
        </a:p>
      </dsp:txBody>
      <dsp:txXfrm>
        <a:off x="408217" y="267785"/>
        <a:ext cx="3768939" cy="535368"/>
      </dsp:txXfrm>
    </dsp:sp>
    <dsp:sp modelId="{83F68253-2A51-4036-9817-D90A8DD13BD7}">
      <dsp:nvSpPr>
        <dsp:cNvPr id="0" name=""/>
        <dsp:cNvSpPr/>
      </dsp:nvSpPr>
      <dsp:spPr>
        <a:xfrm>
          <a:off x="73612" y="200864"/>
          <a:ext cx="669210" cy="669210"/>
        </a:xfrm>
        <a:prstGeom prst="ellipse">
          <a:avLst/>
        </a:prstGeom>
        <a:solidFill>
          <a:schemeClr val="lt1">
            <a:hueOff val="0"/>
            <a:satOff val="0"/>
            <a:lumOff val="0"/>
            <a:alphaOff val="0"/>
          </a:schemeClr>
        </a:solidFill>
        <a:ln w="2540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6CD21B-DB31-4EC0-8492-7DD8E3D700D2}">
      <dsp:nvSpPr>
        <dsp:cNvPr id="0" name=""/>
        <dsp:cNvSpPr/>
      </dsp:nvSpPr>
      <dsp:spPr>
        <a:xfrm>
          <a:off x="848594" y="1070736"/>
          <a:ext cx="3328562" cy="535368"/>
        </a:xfrm>
        <a:prstGeom prst="rect">
          <a:avLst/>
        </a:prstGeom>
        <a:solidFill>
          <a:schemeClr val="accent3">
            <a:shade val="50000"/>
            <a:hueOff val="89185"/>
            <a:satOff val="-1423"/>
            <a:lumOff val="137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4949"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dirty="0" err="1">
              <a:solidFill>
                <a:schemeClr val="bg1"/>
              </a:solidFill>
              <a:latin typeface="Century Gothic" panose="020B0502020202020204" pitchFamily="34" charset="0"/>
            </a:rPr>
            <a:t>Potencial</a:t>
          </a:r>
          <a:r>
            <a:rPr lang="de-DE" sz="1400" kern="1200" dirty="0">
              <a:solidFill>
                <a:schemeClr val="bg1"/>
              </a:solidFill>
              <a:latin typeface="Century Gothic" panose="020B0502020202020204" pitchFamily="34" charset="0"/>
            </a:rPr>
            <a:t> de </a:t>
          </a:r>
          <a:r>
            <a:rPr lang="de-DE" sz="1400" kern="1200" dirty="0" err="1">
              <a:solidFill>
                <a:schemeClr val="bg1"/>
              </a:solidFill>
              <a:latin typeface="Century Gothic" panose="020B0502020202020204" pitchFamily="34" charset="0"/>
            </a:rPr>
            <a:t>cambio</a:t>
          </a:r>
          <a:r>
            <a:rPr lang="de-DE" sz="1400" kern="1200" dirty="0">
              <a:solidFill>
                <a:schemeClr val="bg1"/>
              </a:solidFill>
              <a:latin typeface="Century Gothic" panose="020B0502020202020204" pitchFamily="34" charset="0"/>
            </a:rPr>
            <a:t> de </a:t>
          </a:r>
          <a:r>
            <a:rPr lang="de-DE" sz="1400" kern="1200" dirty="0" err="1">
              <a:solidFill>
                <a:schemeClr val="bg1"/>
              </a:solidFill>
              <a:latin typeface="Century Gothic" panose="020B0502020202020204" pitchFamily="34" charset="0"/>
            </a:rPr>
            <a:t>paradigma</a:t>
          </a:r>
          <a:endParaRPr lang="de-DE" sz="1400" kern="1200" dirty="0">
            <a:solidFill>
              <a:schemeClr val="bg1"/>
            </a:solidFill>
            <a:latin typeface="Century Gothic" panose="020B0502020202020204" pitchFamily="34" charset="0"/>
          </a:endParaRPr>
        </a:p>
      </dsp:txBody>
      <dsp:txXfrm>
        <a:off x="848594" y="1070736"/>
        <a:ext cx="3328562" cy="535368"/>
      </dsp:txXfrm>
    </dsp:sp>
    <dsp:sp modelId="{AA7F3AAC-C4C4-46A9-AD14-44D1A4E6920F}">
      <dsp:nvSpPr>
        <dsp:cNvPr id="0" name=""/>
        <dsp:cNvSpPr/>
      </dsp:nvSpPr>
      <dsp:spPr>
        <a:xfrm>
          <a:off x="513989" y="1003815"/>
          <a:ext cx="669210" cy="669210"/>
        </a:xfrm>
        <a:prstGeom prst="ellipse">
          <a:avLst/>
        </a:prstGeom>
        <a:solidFill>
          <a:schemeClr val="lt1">
            <a:hueOff val="0"/>
            <a:satOff val="0"/>
            <a:lumOff val="0"/>
            <a:alphaOff val="0"/>
          </a:schemeClr>
        </a:solidFill>
        <a:ln w="25400" cap="flat" cmpd="sng" algn="ctr">
          <a:solidFill>
            <a:schemeClr val="accent3">
              <a:shade val="50000"/>
              <a:hueOff val="89185"/>
              <a:satOff val="-1423"/>
              <a:lumOff val="13702"/>
              <a:alphaOff val="0"/>
            </a:schemeClr>
          </a:solidFill>
          <a:prstDash val="solid"/>
        </a:ln>
        <a:effectLst/>
      </dsp:spPr>
      <dsp:style>
        <a:lnRef idx="2">
          <a:scrgbClr r="0" g="0" b="0"/>
        </a:lnRef>
        <a:fillRef idx="1">
          <a:scrgbClr r="0" g="0" b="0"/>
        </a:fillRef>
        <a:effectRef idx="0">
          <a:scrgbClr r="0" g="0" b="0"/>
        </a:effectRef>
        <a:fontRef idx="minor"/>
      </dsp:style>
    </dsp:sp>
    <dsp:sp modelId="{96909915-C232-438D-8A7E-2ECD9BD2BEFB}">
      <dsp:nvSpPr>
        <dsp:cNvPr id="0" name=""/>
        <dsp:cNvSpPr/>
      </dsp:nvSpPr>
      <dsp:spPr>
        <a:xfrm>
          <a:off x="1049968" y="1873687"/>
          <a:ext cx="3127188" cy="535368"/>
        </a:xfrm>
        <a:prstGeom prst="rect">
          <a:avLst/>
        </a:prstGeom>
        <a:solidFill>
          <a:schemeClr val="accent3">
            <a:shade val="50000"/>
            <a:hueOff val="178371"/>
            <a:satOff val="-2846"/>
            <a:lumOff val="274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4949"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dirty="0" err="1">
              <a:solidFill>
                <a:schemeClr val="bg1"/>
              </a:solidFill>
              <a:latin typeface="Century Gothic" panose="020B0502020202020204" pitchFamily="34" charset="0"/>
            </a:rPr>
            <a:t>Potencial</a:t>
          </a:r>
          <a:r>
            <a:rPr lang="de-DE" sz="1400" kern="1200" dirty="0">
              <a:solidFill>
                <a:schemeClr val="bg1"/>
              </a:solidFill>
              <a:latin typeface="Century Gothic" panose="020B0502020202020204" pitchFamily="34" charset="0"/>
            </a:rPr>
            <a:t> de </a:t>
          </a:r>
          <a:r>
            <a:rPr lang="de-DE" sz="1400" kern="1200" dirty="0" err="1">
              <a:solidFill>
                <a:schemeClr val="bg1"/>
              </a:solidFill>
              <a:latin typeface="Century Gothic" panose="020B0502020202020204" pitchFamily="34" charset="0"/>
            </a:rPr>
            <a:t>desarrollo</a:t>
          </a:r>
          <a:r>
            <a:rPr lang="de-DE" sz="1400" kern="1200" dirty="0">
              <a:solidFill>
                <a:schemeClr val="bg1"/>
              </a:solidFill>
              <a:latin typeface="Century Gothic" panose="020B0502020202020204" pitchFamily="34" charset="0"/>
            </a:rPr>
            <a:t> </a:t>
          </a:r>
          <a:r>
            <a:rPr lang="de-DE" sz="1400" kern="1200" dirty="0" err="1">
              <a:solidFill>
                <a:schemeClr val="bg1"/>
              </a:solidFill>
              <a:latin typeface="Century Gothic" panose="020B0502020202020204" pitchFamily="34" charset="0"/>
            </a:rPr>
            <a:t>sostenible</a:t>
          </a:r>
          <a:endParaRPr lang="de-DE" sz="1400" kern="1200" dirty="0">
            <a:solidFill>
              <a:schemeClr val="bg1"/>
            </a:solidFill>
            <a:latin typeface="Century Gothic" panose="020B0502020202020204" pitchFamily="34" charset="0"/>
          </a:endParaRPr>
        </a:p>
      </dsp:txBody>
      <dsp:txXfrm>
        <a:off x="1049968" y="1873687"/>
        <a:ext cx="3127188" cy="535368"/>
      </dsp:txXfrm>
    </dsp:sp>
    <dsp:sp modelId="{BD6ACA77-E596-4ADC-A312-9C3660DC67D9}">
      <dsp:nvSpPr>
        <dsp:cNvPr id="0" name=""/>
        <dsp:cNvSpPr/>
      </dsp:nvSpPr>
      <dsp:spPr>
        <a:xfrm>
          <a:off x="715363" y="1806766"/>
          <a:ext cx="669210" cy="669210"/>
        </a:xfrm>
        <a:prstGeom prst="ellipse">
          <a:avLst/>
        </a:prstGeom>
        <a:solidFill>
          <a:schemeClr val="lt1">
            <a:hueOff val="0"/>
            <a:satOff val="0"/>
            <a:lumOff val="0"/>
            <a:alphaOff val="0"/>
          </a:schemeClr>
        </a:solidFill>
        <a:ln w="25400" cap="flat" cmpd="sng" algn="ctr">
          <a:solidFill>
            <a:schemeClr val="accent3">
              <a:shade val="50000"/>
              <a:hueOff val="178371"/>
              <a:satOff val="-2846"/>
              <a:lumOff val="27405"/>
              <a:alphaOff val="0"/>
            </a:schemeClr>
          </a:solidFill>
          <a:prstDash val="solid"/>
        </a:ln>
        <a:effectLst/>
      </dsp:spPr>
      <dsp:style>
        <a:lnRef idx="2">
          <a:scrgbClr r="0" g="0" b="0"/>
        </a:lnRef>
        <a:fillRef idx="1">
          <a:scrgbClr r="0" g="0" b="0"/>
        </a:fillRef>
        <a:effectRef idx="0">
          <a:scrgbClr r="0" g="0" b="0"/>
        </a:effectRef>
        <a:fontRef idx="minor"/>
      </dsp:style>
    </dsp:sp>
    <dsp:sp modelId="{F328523B-2E4E-4946-A6E0-6D8C44DACC2B}">
      <dsp:nvSpPr>
        <dsp:cNvPr id="0" name=""/>
        <dsp:cNvSpPr/>
      </dsp:nvSpPr>
      <dsp:spPr>
        <a:xfrm>
          <a:off x="1049968" y="2676129"/>
          <a:ext cx="3127188" cy="535368"/>
        </a:xfrm>
        <a:prstGeom prst="rect">
          <a:avLst/>
        </a:prstGeom>
        <a:solidFill>
          <a:schemeClr val="accent3">
            <a:shade val="50000"/>
            <a:hueOff val="267556"/>
            <a:satOff val="-4269"/>
            <a:lumOff val="411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4949"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solidFill>
                <a:schemeClr val="bg1"/>
              </a:solidFill>
              <a:latin typeface="Century Gothic" panose="020B0502020202020204" pitchFamily="34" charset="0"/>
            </a:rPr>
            <a:t>Responder a las necesidades de los destinatarios</a:t>
          </a:r>
          <a:endParaRPr lang="de-DE" sz="1400" kern="1200" dirty="0">
            <a:solidFill>
              <a:schemeClr val="bg1"/>
            </a:solidFill>
            <a:latin typeface="Century Gothic" panose="020B0502020202020204" pitchFamily="34" charset="0"/>
          </a:endParaRPr>
        </a:p>
      </dsp:txBody>
      <dsp:txXfrm>
        <a:off x="1049968" y="2676129"/>
        <a:ext cx="3127188" cy="535368"/>
      </dsp:txXfrm>
    </dsp:sp>
    <dsp:sp modelId="{6F6D5076-E537-48E1-B623-66AD7FE18550}">
      <dsp:nvSpPr>
        <dsp:cNvPr id="0" name=""/>
        <dsp:cNvSpPr/>
      </dsp:nvSpPr>
      <dsp:spPr>
        <a:xfrm>
          <a:off x="715363" y="2609208"/>
          <a:ext cx="669210" cy="669210"/>
        </a:xfrm>
        <a:prstGeom prst="ellipse">
          <a:avLst/>
        </a:prstGeom>
        <a:solidFill>
          <a:schemeClr val="lt1">
            <a:hueOff val="0"/>
            <a:satOff val="0"/>
            <a:lumOff val="0"/>
            <a:alphaOff val="0"/>
          </a:schemeClr>
        </a:solidFill>
        <a:ln w="25400" cap="flat" cmpd="sng" algn="ctr">
          <a:solidFill>
            <a:schemeClr val="accent3">
              <a:shade val="50000"/>
              <a:hueOff val="267556"/>
              <a:satOff val="-4269"/>
              <a:lumOff val="41107"/>
              <a:alphaOff val="0"/>
            </a:schemeClr>
          </a:solidFill>
          <a:prstDash val="solid"/>
        </a:ln>
        <a:effectLst/>
      </dsp:spPr>
      <dsp:style>
        <a:lnRef idx="2">
          <a:scrgbClr r="0" g="0" b="0"/>
        </a:lnRef>
        <a:fillRef idx="1">
          <a:scrgbClr r="0" g="0" b="0"/>
        </a:fillRef>
        <a:effectRef idx="0">
          <a:scrgbClr r="0" g="0" b="0"/>
        </a:effectRef>
        <a:fontRef idx="minor"/>
      </dsp:style>
    </dsp:sp>
    <dsp:sp modelId="{CD19BC54-42E2-4EA8-90D8-1E69801E35BD}">
      <dsp:nvSpPr>
        <dsp:cNvPr id="0" name=""/>
        <dsp:cNvSpPr/>
      </dsp:nvSpPr>
      <dsp:spPr>
        <a:xfrm>
          <a:off x="848594" y="3479080"/>
          <a:ext cx="3328562" cy="535368"/>
        </a:xfrm>
        <a:prstGeom prst="rect">
          <a:avLst/>
        </a:prstGeom>
        <a:solidFill>
          <a:schemeClr val="accent3">
            <a:shade val="50000"/>
            <a:hueOff val="178371"/>
            <a:satOff val="-2846"/>
            <a:lumOff val="274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4949" tIns="35560" rIns="35560" bIns="35560" numCol="1" spcCol="1270" anchor="ctr" anchorCtr="0">
          <a:noAutofit/>
        </a:bodyPr>
        <a:lstStyle/>
        <a:p>
          <a:pPr marL="0" lvl="0" indent="0" algn="l" defTabSz="622300">
            <a:lnSpc>
              <a:spcPct val="90000"/>
            </a:lnSpc>
            <a:spcBef>
              <a:spcPct val="0"/>
            </a:spcBef>
            <a:spcAft>
              <a:spcPct val="35000"/>
            </a:spcAft>
            <a:buNone/>
          </a:pPr>
          <a:r>
            <a:rPr lang="es-ES" sz="1400" kern="1200" dirty="0">
              <a:latin typeface="Century Gothic" panose="020B0502020202020204" pitchFamily="34" charset="0"/>
            </a:rPr>
            <a:t>Promover la propiedad del país</a:t>
          </a:r>
          <a:endParaRPr lang="de-DE" sz="1400" kern="1200" dirty="0">
            <a:latin typeface="Century Gothic" panose="020B0502020202020204" pitchFamily="34" charset="0"/>
          </a:endParaRPr>
        </a:p>
      </dsp:txBody>
      <dsp:txXfrm>
        <a:off x="848594" y="3479080"/>
        <a:ext cx="3328562" cy="535368"/>
      </dsp:txXfrm>
    </dsp:sp>
    <dsp:sp modelId="{8114FC5C-CD0B-45AA-AF71-8095802554CE}">
      <dsp:nvSpPr>
        <dsp:cNvPr id="0" name=""/>
        <dsp:cNvSpPr/>
      </dsp:nvSpPr>
      <dsp:spPr>
        <a:xfrm>
          <a:off x="513989" y="3412159"/>
          <a:ext cx="669210" cy="669210"/>
        </a:xfrm>
        <a:prstGeom prst="ellipse">
          <a:avLst/>
        </a:prstGeom>
        <a:solidFill>
          <a:schemeClr val="lt1">
            <a:hueOff val="0"/>
            <a:satOff val="0"/>
            <a:lumOff val="0"/>
            <a:alphaOff val="0"/>
          </a:schemeClr>
        </a:solidFill>
        <a:ln w="25400" cap="flat" cmpd="sng" algn="ctr">
          <a:solidFill>
            <a:schemeClr val="accent3">
              <a:shade val="50000"/>
              <a:hueOff val="178371"/>
              <a:satOff val="-2846"/>
              <a:lumOff val="27405"/>
              <a:alphaOff val="0"/>
            </a:schemeClr>
          </a:solidFill>
          <a:prstDash val="solid"/>
        </a:ln>
        <a:effectLst/>
      </dsp:spPr>
      <dsp:style>
        <a:lnRef idx="2">
          <a:scrgbClr r="0" g="0" b="0"/>
        </a:lnRef>
        <a:fillRef idx="1">
          <a:scrgbClr r="0" g="0" b="0"/>
        </a:fillRef>
        <a:effectRef idx="0">
          <a:scrgbClr r="0" g="0" b="0"/>
        </a:effectRef>
        <a:fontRef idx="minor"/>
      </dsp:style>
    </dsp:sp>
    <dsp:sp modelId="{38F7875D-8BA5-4B9B-A761-953F7921A2C1}">
      <dsp:nvSpPr>
        <dsp:cNvPr id="0" name=""/>
        <dsp:cNvSpPr/>
      </dsp:nvSpPr>
      <dsp:spPr>
        <a:xfrm>
          <a:off x="408217" y="4282030"/>
          <a:ext cx="3768939" cy="535368"/>
        </a:xfrm>
        <a:prstGeom prst="rect">
          <a:avLst/>
        </a:prstGeom>
        <a:solidFill>
          <a:schemeClr val="accent3">
            <a:shade val="50000"/>
            <a:hueOff val="89185"/>
            <a:satOff val="-1423"/>
            <a:lumOff val="137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4949"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dirty="0" err="1">
              <a:latin typeface="Century Gothic" panose="020B0502020202020204" pitchFamily="34" charset="0"/>
            </a:rPr>
            <a:t>Eficiencia</a:t>
          </a:r>
          <a:r>
            <a:rPr lang="de-DE" sz="1400" kern="1200" dirty="0">
              <a:latin typeface="Century Gothic" panose="020B0502020202020204" pitchFamily="34" charset="0"/>
            </a:rPr>
            <a:t> y </a:t>
          </a:r>
          <a:r>
            <a:rPr lang="de-DE" sz="1400" kern="1200" dirty="0" err="1">
              <a:latin typeface="Century Gothic" panose="020B0502020202020204" pitchFamily="34" charset="0"/>
            </a:rPr>
            <a:t>efectividad</a:t>
          </a:r>
          <a:endParaRPr lang="de-DE" sz="1400" kern="1200" dirty="0">
            <a:latin typeface="Century Gothic" panose="020B0502020202020204" pitchFamily="34" charset="0"/>
          </a:endParaRPr>
        </a:p>
      </dsp:txBody>
      <dsp:txXfrm>
        <a:off x="408217" y="4282030"/>
        <a:ext cx="3768939" cy="535368"/>
      </dsp:txXfrm>
    </dsp:sp>
    <dsp:sp modelId="{F0212C9C-3765-4098-B75C-C9D0C7B77A56}">
      <dsp:nvSpPr>
        <dsp:cNvPr id="0" name=""/>
        <dsp:cNvSpPr/>
      </dsp:nvSpPr>
      <dsp:spPr>
        <a:xfrm>
          <a:off x="73612" y="4215109"/>
          <a:ext cx="669210" cy="669210"/>
        </a:xfrm>
        <a:prstGeom prst="ellipse">
          <a:avLst/>
        </a:prstGeom>
        <a:solidFill>
          <a:schemeClr val="lt1">
            <a:hueOff val="0"/>
            <a:satOff val="0"/>
            <a:lumOff val="0"/>
            <a:alphaOff val="0"/>
          </a:schemeClr>
        </a:solidFill>
        <a:ln w="25400" cap="flat" cmpd="sng" algn="ctr">
          <a:solidFill>
            <a:schemeClr val="accent3">
              <a:shade val="50000"/>
              <a:hueOff val="89185"/>
              <a:satOff val="-1423"/>
              <a:lumOff val="13702"/>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C3543-23A5-4E82-9927-E689D38EE392}">
      <dsp:nvSpPr>
        <dsp:cNvPr id="0" name=""/>
        <dsp:cNvSpPr/>
      </dsp:nvSpPr>
      <dsp:spPr>
        <a:xfrm>
          <a:off x="3258170" y="772947"/>
          <a:ext cx="162209" cy="710630"/>
        </a:xfrm>
        <a:custGeom>
          <a:avLst/>
          <a:gdLst/>
          <a:ahLst/>
          <a:cxnLst/>
          <a:rect l="0" t="0" r="0" b="0"/>
          <a:pathLst>
            <a:path>
              <a:moveTo>
                <a:pt x="162209" y="0"/>
              </a:moveTo>
              <a:lnTo>
                <a:pt x="162209" y="710630"/>
              </a:lnTo>
              <a:lnTo>
                <a:pt x="0" y="7106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E6BD36-323A-4EE7-A6B6-9DB5FA89A989}">
      <dsp:nvSpPr>
        <dsp:cNvPr id="0" name=""/>
        <dsp:cNvSpPr/>
      </dsp:nvSpPr>
      <dsp:spPr>
        <a:xfrm>
          <a:off x="3420380" y="772947"/>
          <a:ext cx="1869267" cy="1421261"/>
        </a:xfrm>
        <a:custGeom>
          <a:avLst/>
          <a:gdLst/>
          <a:ahLst/>
          <a:cxnLst/>
          <a:rect l="0" t="0" r="0" b="0"/>
          <a:pathLst>
            <a:path>
              <a:moveTo>
                <a:pt x="0" y="0"/>
              </a:moveTo>
              <a:lnTo>
                <a:pt x="0" y="1259052"/>
              </a:lnTo>
              <a:lnTo>
                <a:pt x="1869267" y="1259052"/>
              </a:lnTo>
              <a:lnTo>
                <a:pt x="1869267"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3D024D-06FA-4806-A929-64C3BF43F016}">
      <dsp:nvSpPr>
        <dsp:cNvPr id="0" name=""/>
        <dsp:cNvSpPr/>
      </dsp:nvSpPr>
      <dsp:spPr>
        <a:xfrm>
          <a:off x="3374660" y="772947"/>
          <a:ext cx="91440" cy="1421261"/>
        </a:xfrm>
        <a:custGeom>
          <a:avLst/>
          <a:gdLst/>
          <a:ahLst/>
          <a:cxnLst/>
          <a:rect l="0" t="0" r="0" b="0"/>
          <a:pathLst>
            <a:path>
              <a:moveTo>
                <a:pt x="45720" y="0"/>
              </a:moveTo>
              <a:lnTo>
                <a:pt x="4572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9435C4-DC0A-4104-AB8C-23749FCF526B}">
      <dsp:nvSpPr>
        <dsp:cNvPr id="0" name=""/>
        <dsp:cNvSpPr/>
      </dsp:nvSpPr>
      <dsp:spPr>
        <a:xfrm>
          <a:off x="933172" y="2966633"/>
          <a:ext cx="1753743" cy="711153"/>
        </a:xfrm>
        <a:custGeom>
          <a:avLst/>
          <a:gdLst/>
          <a:ahLst/>
          <a:cxnLst/>
          <a:rect l="0" t="0" r="0" b="0"/>
          <a:pathLst>
            <a:path>
              <a:moveTo>
                <a:pt x="0" y="0"/>
              </a:moveTo>
              <a:lnTo>
                <a:pt x="0" y="711153"/>
              </a:lnTo>
              <a:lnTo>
                <a:pt x="1753743" y="711153"/>
              </a:lnTo>
            </a:path>
          </a:pathLst>
        </a:custGeom>
        <a:noFill/>
        <a:ln w="25400" cap="flat" cmpd="sng" algn="ctr">
          <a:solidFill>
            <a:schemeClr val="accent3"/>
          </a:solidFill>
          <a:prstDash val="solid"/>
        </a:ln>
        <a:effectLst/>
      </dsp:spPr>
      <dsp:style>
        <a:lnRef idx="2">
          <a:scrgbClr r="0" g="0" b="0"/>
        </a:lnRef>
        <a:fillRef idx="0">
          <a:scrgbClr r="0" g="0" b="0"/>
        </a:fillRef>
        <a:effectRef idx="0">
          <a:scrgbClr r="0" g="0" b="0"/>
        </a:effectRef>
        <a:fontRef idx="minor"/>
      </dsp:style>
    </dsp:sp>
    <dsp:sp modelId="{99D47B61-352A-4F21-AEF7-10F9588DD83F}">
      <dsp:nvSpPr>
        <dsp:cNvPr id="0" name=""/>
        <dsp:cNvSpPr/>
      </dsp:nvSpPr>
      <dsp:spPr>
        <a:xfrm>
          <a:off x="1551112" y="772947"/>
          <a:ext cx="1869267" cy="1421261"/>
        </a:xfrm>
        <a:custGeom>
          <a:avLst/>
          <a:gdLst/>
          <a:ahLst/>
          <a:cxnLst/>
          <a:rect l="0" t="0" r="0" b="0"/>
          <a:pathLst>
            <a:path>
              <a:moveTo>
                <a:pt x="1869267" y="0"/>
              </a:moveTo>
              <a:lnTo>
                <a:pt x="1869267" y="1259052"/>
              </a:lnTo>
              <a:lnTo>
                <a:pt x="0" y="1259052"/>
              </a:lnTo>
              <a:lnTo>
                <a:pt x="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C92133-1892-4EDD-A419-170EBA232FE2}">
      <dsp:nvSpPr>
        <dsp:cNvPr id="0" name=""/>
        <dsp:cNvSpPr/>
      </dsp:nvSpPr>
      <dsp:spPr>
        <a:xfrm>
          <a:off x="2647955" y="523"/>
          <a:ext cx="1544849" cy="772424"/>
        </a:xfrm>
        <a:prstGeom prst="rect">
          <a:avLst/>
        </a:prstGeom>
        <a:solidFill>
          <a:schemeClr val="tx1">
            <a:lumMod val="75000"/>
            <a:lumOff val="2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r>
            <a:rPr lang="es-ES" sz="1600" i="0" kern="1200" dirty="0" err="1"/>
            <a:t>aims</a:t>
          </a:r>
          <a:r>
            <a:rPr lang="es-ES" sz="1600" i="0" kern="1200" dirty="0"/>
            <a:t>”</a:t>
          </a:r>
        </a:p>
      </dsp:txBody>
      <dsp:txXfrm>
        <a:off x="2647955" y="523"/>
        <a:ext cx="1544849" cy="772424"/>
      </dsp:txXfrm>
    </dsp:sp>
    <dsp:sp modelId="{3EF7BB38-39FE-4BE5-A15A-3E732F32C81A}">
      <dsp:nvSpPr>
        <dsp:cNvPr id="0" name=""/>
        <dsp:cNvSpPr/>
      </dsp:nvSpPr>
      <dsp:spPr>
        <a:xfrm>
          <a:off x="778687"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Emissions</a:t>
          </a:r>
          <a:endParaRPr lang="es-ES" sz="1600" i="0" kern="1200" dirty="0"/>
        </a:p>
      </dsp:txBody>
      <dsp:txXfrm>
        <a:off x="778687" y="2194209"/>
        <a:ext cx="1544849" cy="772424"/>
      </dsp:txXfrm>
    </dsp:sp>
    <dsp:sp modelId="{232AFC3F-EEB3-4E48-B036-78454BD8DF86}">
      <dsp:nvSpPr>
        <dsp:cNvPr id="0" name=""/>
        <dsp:cNvSpPr/>
      </dsp:nvSpPr>
      <dsp:spPr>
        <a:xfrm>
          <a:off x="2686916" y="3291575"/>
          <a:ext cx="1544849" cy="772424"/>
        </a:xfrm>
        <a:prstGeom prst="rect">
          <a:avLst/>
        </a:prstGeom>
        <a:solidFill>
          <a:schemeClr val="accent3">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solidFill>
                <a:schemeClr val="tx1"/>
              </a:solidFill>
              <a:latin typeface="Century Gothic" panose="020B0502020202020204" pitchFamily="34" charset="0"/>
            </a:rPr>
            <a:t>NDCs</a:t>
          </a:r>
          <a:endParaRPr lang="es-ES" sz="1600" i="0" kern="1200" dirty="0">
            <a:solidFill>
              <a:schemeClr val="tx1"/>
            </a:solidFill>
            <a:latin typeface="Century Gothic" panose="020B0502020202020204" pitchFamily="34" charset="0"/>
          </a:endParaRPr>
        </a:p>
      </dsp:txBody>
      <dsp:txXfrm>
        <a:off x="2686916" y="3291575"/>
        <a:ext cx="1544849" cy="772424"/>
      </dsp:txXfrm>
    </dsp:sp>
    <dsp:sp modelId="{465D55F9-346F-42FF-ABCC-14993FBB2E3F}">
      <dsp:nvSpPr>
        <dsp:cNvPr id="0" name=""/>
        <dsp:cNvSpPr/>
      </dsp:nvSpPr>
      <dsp:spPr>
        <a:xfrm>
          <a:off x="2647955"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Finance</a:t>
          </a:r>
          <a:endParaRPr lang="es-ES" sz="1600" i="0" kern="1200" dirty="0"/>
        </a:p>
      </dsp:txBody>
      <dsp:txXfrm>
        <a:off x="2647955" y="2194209"/>
        <a:ext cx="1544849" cy="772424"/>
      </dsp:txXfrm>
    </dsp:sp>
    <dsp:sp modelId="{A3911237-7122-458E-8308-7D19AD3FE300}">
      <dsp:nvSpPr>
        <dsp:cNvPr id="0" name=""/>
        <dsp:cNvSpPr/>
      </dsp:nvSpPr>
      <dsp:spPr>
        <a:xfrm>
          <a:off x="4517223"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Adaptation</a:t>
          </a:r>
          <a:endParaRPr lang="es-ES" sz="1600" i="0" kern="1200" dirty="0"/>
        </a:p>
      </dsp:txBody>
      <dsp:txXfrm>
        <a:off x="4517223" y="2194209"/>
        <a:ext cx="1544849" cy="772424"/>
      </dsp:txXfrm>
    </dsp:sp>
    <dsp:sp modelId="{3A0FD39B-5CD9-43F3-A657-8973998CD9AB}">
      <dsp:nvSpPr>
        <dsp:cNvPr id="0" name=""/>
        <dsp:cNvSpPr/>
      </dsp:nvSpPr>
      <dsp:spPr>
        <a:xfrm>
          <a:off x="1713321" y="1097366"/>
          <a:ext cx="1544849" cy="772424"/>
        </a:xfrm>
        <a:prstGeom prst="rect">
          <a:avLst/>
        </a:prstGeom>
        <a:solidFill>
          <a:srgbClr val="1F640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p>
        <a:p>
          <a:pPr marL="0" lvl="0" indent="0" algn="ctr" defTabSz="711200">
            <a:lnSpc>
              <a:spcPct val="90000"/>
            </a:lnSpc>
            <a:spcBef>
              <a:spcPct val="0"/>
            </a:spcBef>
            <a:spcAft>
              <a:spcPct val="35000"/>
            </a:spcAft>
            <a:buNone/>
          </a:pPr>
          <a:r>
            <a:rPr lang="es-ES" sz="1600" i="0" kern="1200" dirty="0" err="1"/>
            <a:t>Stocktake</a:t>
          </a:r>
          <a:endParaRPr lang="es-ES" sz="1600" i="0" kern="1200" dirty="0"/>
        </a:p>
      </dsp:txBody>
      <dsp:txXfrm>
        <a:off x="1713321" y="1097366"/>
        <a:ext cx="1544849" cy="7724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C3543-23A5-4E82-9927-E689D38EE392}">
      <dsp:nvSpPr>
        <dsp:cNvPr id="0" name=""/>
        <dsp:cNvSpPr/>
      </dsp:nvSpPr>
      <dsp:spPr>
        <a:xfrm>
          <a:off x="3258170" y="772947"/>
          <a:ext cx="162209" cy="710630"/>
        </a:xfrm>
        <a:custGeom>
          <a:avLst/>
          <a:gdLst/>
          <a:ahLst/>
          <a:cxnLst/>
          <a:rect l="0" t="0" r="0" b="0"/>
          <a:pathLst>
            <a:path>
              <a:moveTo>
                <a:pt x="162209" y="0"/>
              </a:moveTo>
              <a:lnTo>
                <a:pt x="162209" y="710630"/>
              </a:lnTo>
              <a:lnTo>
                <a:pt x="0" y="7106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E6BD36-323A-4EE7-A6B6-9DB5FA89A989}">
      <dsp:nvSpPr>
        <dsp:cNvPr id="0" name=""/>
        <dsp:cNvSpPr/>
      </dsp:nvSpPr>
      <dsp:spPr>
        <a:xfrm>
          <a:off x="3420380" y="772947"/>
          <a:ext cx="1869267" cy="1421261"/>
        </a:xfrm>
        <a:custGeom>
          <a:avLst/>
          <a:gdLst/>
          <a:ahLst/>
          <a:cxnLst/>
          <a:rect l="0" t="0" r="0" b="0"/>
          <a:pathLst>
            <a:path>
              <a:moveTo>
                <a:pt x="0" y="0"/>
              </a:moveTo>
              <a:lnTo>
                <a:pt x="0" y="1259052"/>
              </a:lnTo>
              <a:lnTo>
                <a:pt x="1869267" y="1259052"/>
              </a:lnTo>
              <a:lnTo>
                <a:pt x="1869267"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3D024D-06FA-4806-A929-64C3BF43F016}">
      <dsp:nvSpPr>
        <dsp:cNvPr id="0" name=""/>
        <dsp:cNvSpPr/>
      </dsp:nvSpPr>
      <dsp:spPr>
        <a:xfrm>
          <a:off x="3374660" y="772947"/>
          <a:ext cx="91440" cy="1421261"/>
        </a:xfrm>
        <a:custGeom>
          <a:avLst/>
          <a:gdLst/>
          <a:ahLst/>
          <a:cxnLst/>
          <a:rect l="0" t="0" r="0" b="0"/>
          <a:pathLst>
            <a:path>
              <a:moveTo>
                <a:pt x="45720" y="0"/>
              </a:moveTo>
              <a:lnTo>
                <a:pt x="4572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9435C4-DC0A-4104-AB8C-23749FCF526B}">
      <dsp:nvSpPr>
        <dsp:cNvPr id="0" name=""/>
        <dsp:cNvSpPr/>
      </dsp:nvSpPr>
      <dsp:spPr>
        <a:xfrm>
          <a:off x="933172" y="2966633"/>
          <a:ext cx="1753743" cy="711153"/>
        </a:xfrm>
        <a:custGeom>
          <a:avLst/>
          <a:gdLst/>
          <a:ahLst/>
          <a:cxnLst/>
          <a:rect l="0" t="0" r="0" b="0"/>
          <a:pathLst>
            <a:path>
              <a:moveTo>
                <a:pt x="0" y="0"/>
              </a:moveTo>
              <a:lnTo>
                <a:pt x="0" y="711153"/>
              </a:lnTo>
              <a:lnTo>
                <a:pt x="1753743" y="711153"/>
              </a:lnTo>
            </a:path>
          </a:pathLst>
        </a:custGeom>
        <a:noFill/>
        <a:ln w="25400" cap="flat" cmpd="sng" algn="ctr">
          <a:solidFill>
            <a:schemeClr val="accent3"/>
          </a:solidFill>
          <a:prstDash val="solid"/>
        </a:ln>
        <a:effectLst/>
      </dsp:spPr>
      <dsp:style>
        <a:lnRef idx="2">
          <a:scrgbClr r="0" g="0" b="0"/>
        </a:lnRef>
        <a:fillRef idx="0">
          <a:scrgbClr r="0" g="0" b="0"/>
        </a:fillRef>
        <a:effectRef idx="0">
          <a:scrgbClr r="0" g="0" b="0"/>
        </a:effectRef>
        <a:fontRef idx="minor"/>
      </dsp:style>
    </dsp:sp>
    <dsp:sp modelId="{99D47B61-352A-4F21-AEF7-10F9588DD83F}">
      <dsp:nvSpPr>
        <dsp:cNvPr id="0" name=""/>
        <dsp:cNvSpPr/>
      </dsp:nvSpPr>
      <dsp:spPr>
        <a:xfrm>
          <a:off x="1551112" y="772947"/>
          <a:ext cx="1869267" cy="1421261"/>
        </a:xfrm>
        <a:custGeom>
          <a:avLst/>
          <a:gdLst/>
          <a:ahLst/>
          <a:cxnLst/>
          <a:rect l="0" t="0" r="0" b="0"/>
          <a:pathLst>
            <a:path>
              <a:moveTo>
                <a:pt x="1869267" y="0"/>
              </a:moveTo>
              <a:lnTo>
                <a:pt x="1869267" y="1259052"/>
              </a:lnTo>
              <a:lnTo>
                <a:pt x="0" y="1259052"/>
              </a:lnTo>
              <a:lnTo>
                <a:pt x="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C92133-1892-4EDD-A419-170EBA232FE2}">
      <dsp:nvSpPr>
        <dsp:cNvPr id="0" name=""/>
        <dsp:cNvSpPr/>
      </dsp:nvSpPr>
      <dsp:spPr>
        <a:xfrm>
          <a:off x="2647955" y="523"/>
          <a:ext cx="1544849" cy="772424"/>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r>
            <a:rPr lang="es-ES" sz="1600" i="0" kern="1200" dirty="0" err="1"/>
            <a:t>aims</a:t>
          </a:r>
          <a:r>
            <a:rPr lang="es-ES" sz="1600" i="0" kern="1200" dirty="0"/>
            <a:t>”</a:t>
          </a:r>
        </a:p>
      </dsp:txBody>
      <dsp:txXfrm>
        <a:off x="2647955" y="523"/>
        <a:ext cx="1544849" cy="772424"/>
      </dsp:txXfrm>
    </dsp:sp>
    <dsp:sp modelId="{3EF7BB38-39FE-4BE5-A15A-3E732F32C81A}">
      <dsp:nvSpPr>
        <dsp:cNvPr id="0" name=""/>
        <dsp:cNvSpPr/>
      </dsp:nvSpPr>
      <dsp:spPr>
        <a:xfrm>
          <a:off x="778687"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Emissions</a:t>
          </a:r>
          <a:endParaRPr lang="es-ES" sz="1600" i="0" kern="1200" dirty="0"/>
        </a:p>
      </dsp:txBody>
      <dsp:txXfrm>
        <a:off x="778687" y="2194209"/>
        <a:ext cx="1544849" cy="772424"/>
      </dsp:txXfrm>
    </dsp:sp>
    <dsp:sp modelId="{232AFC3F-EEB3-4E48-B036-78454BD8DF86}">
      <dsp:nvSpPr>
        <dsp:cNvPr id="0" name=""/>
        <dsp:cNvSpPr/>
      </dsp:nvSpPr>
      <dsp:spPr>
        <a:xfrm>
          <a:off x="2686916" y="3291575"/>
          <a:ext cx="1544849" cy="772424"/>
        </a:xfrm>
        <a:prstGeom prst="rect">
          <a:avLst/>
        </a:prstGeom>
        <a:solidFill>
          <a:schemeClr val="accent3">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solidFill>
                <a:schemeClr val="tx1"/>
              </a:solidFill>
              <a:latin typeface="Century Gothic" panose="020B0502020202020204" pitchFamily="34" charset="0"/>
            </a:rPr>
            <a:t>NDCs</a:t>
          </a:r>
          <a:endParaRPr lang="es-ES" sz="1600" i="0" kern="1200" dirty="0">
            <a:solidFill>
              <a:schemeClr val="tx1"/>
            </a:solidFill>
            <a:latin typeface="Century Gothic" panose="020B0502020202020204" pitchFamily="34" charset="0"/>
          </a:endParaRPr>
        </a:p>
      </dsp:txBody>
      <dsp:txXfrm>
        <a:off x="2686916" y="3291575"/>
        <a:ext cx="1544849" cy="772424"/>
      </dsp:txXfrm>
    </dsp:sp>
    <dsp:sp modelId="{465D55F9-346F-42FF-ABCC-14993FBB2E3F}">
      <dsp:nvSpPr>
        <dsp:cNvPr id="0" name=""/>
        <dsp:cNvSpPr/>
      </dsp:nvSpPr>
      <dsp:spPr>
        <a:xfrm>
          <a:off x="2647955"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Finance</a:t>
          </a:r>
          <a:endParaRPr lang="es-ES" sz="1600" i="0" kern="1200" dirty="0"/>
        </a:p>
      </dsp:txBody>
      <dsp:txXfrm>
        <a:off x="2647955" y="2194209"/>
        <a:ext cx="1544849" cy="772424"/>
      </dsp:txXfrm>
    </dsp:sp>
    <dsp:sp modelId="{A3911237-7122-458E-8308-7D19AD3FE300}">
      <dsp:nvSpPr>
        <dsp:cNvPr id="0" name=""/>
        <dsp:cNvSpPr/>
      </dsp:nvSpPr>
      <dsp:spPr>
        <a:xfrm>
          <a:off x="4517223"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Adaptation</a:t>
          </a:r>
          <a:endParaRPr lang="es-ES" sz="1600" i="0" kern="1200" dirty="0"/>
        </a:p>
      </dsp:txBody>
      <dsp:txXfrm>
        <a:off x="4517223" y="2194209"/>
        <a:ext cx="1544849" cy="772424"/>
      </dsp:txXfrm>
    </dsp:sp>
    <dsp:sp modelId="{3A0FD39B-5CD9-43F3-A657-8973998CD9AB}">
      <dsp:nvSpPr>
        <dsp:cNvPr id="0" name=""/>
        <dsp:cNvSpPr/>
      </dsp:nvSpPr>
      <dsp:spPr>
        <a:xfrm>
          <a:off x="1713321" y="1097366"/>
          <a:ext cx="1544849" cy="772424"/>
        </a:xfrm>
        <a:prstGeom prst="rect">
          <a:avLst/>
        </a:prstGeom>
        <a:solidFill>
          <a:srgbClr val="1F640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p>
        <a:p>
          <a:pPr marL="0" lvl="0" indent="0" algn="ctr" defTabSz="711200">
            <a:lnSpc>
              <a:spcPct val="90000"/>
            </a:lnSpc>
            <a:spcBef>
              <a:spcPct val="0"/>
            </a:spcBef>
            <a:spcAft>
              <a:spcPct val="35000"/>
            </a:spcAft>
            <a:buNone/>
          </a:pPr>
          <a:r>
            <a:rPr lang="es-ES" sz="1600" i="0" kern="1200" dirty="0" err="1"/>
            <a:t>Stocktake</a:t>
          </a:r>
          <a:endParaRPr lang="es-ES" sz="1600" i="0" kern="1200" dirty="0"/>
        </a:p>
      </dsp:txBody>
      <dsp:txXfrm>
        <a:off x="1713321" y="1097366"/>
        <a:ext cx="1544849" cy="7724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C3543-23A5-4E82-9927-E689D38EE392}">
      <dsp:nvSpPr>
        <dsp:cNvPr id="0" name=""/>
        <dsp:cNvSpPr/>
      </dsp:nvSpPr>
      <dsp:spPr>
        <a:xfrm>
          <a:off x="3258170" y="772947"/>
          <a:ext cx="162209" cy="710630"/>
        </a:xfrm>
        <a:custGeom>
          <a:avLst/>
          <a:gdLst/>
          <a:ahLst/>
          <a:cxnLst/>
          <a:rect l="0" t="0" r="0" b="0"/>
          <a:pathLst>
            <a:path>
              <a:moveTo>
                <a:pt x="162209" y="0"/>
              </a:moveTo>
              <a:lnTo>
                <a:pt x="162209" y="710630"/>
              </a:lnTo>
              <a:lnTo>
                <a:pt x="0" y="7106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E6BD36-323A-4EE7-A6B6-9DB5FA89A989}">
      <dsp:nvSpPr>
        <dsp:cNvPr id="0" name=""/>
        <dsp:cNvSpPr/>
      </dsp:nvSpPr>
      <dsp:spPr>
        <a:xfrm>
          <a:off x="3420380" y="772947"/>
          <a:ext cx="1869267" cy="1421261"/>
        </a:xfrm>
        <a:custGeom>
          <a:avLst/>
          <a:gdLst/>
          <a:ahLst/>
          <a:cxnLst/>
          <a:rect l="0" t="0" r="0" b="0"/>
          <a:pathLst>
            <a:path>
              <a:moveTo>
                <a:pt x="0" y="0"/>
              </a:moveTo>
              <a:lnTo>
                <a:pt x="0" y="1259052"/>
              </a:lnTo>
              <a:lnTo>
                <a:pt x="1869267" y="1259052"/>
              </a:lnTo>
              <a:lnTo>
                <a:pt x="1869267"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3D024D-06FA-4806-A929-64C3BF43F016}">
      <dsp:nvSpPr>
        <dsp:cNvPr id="0" name=""/>
        <dsp:cNvSpPr/>
      </dsp:nvSpPr>
      <dsp:spPr>
        <a:xfrm>
          <a:off x="3374660" y="772947"/>
          <a:ext cx="91440" cy="1421261"/>
        </a:xfrm>
        <a:custGeom>
          <a:avLst/>
          <a:gdLst/>
          <a:ahLst/>
          <a:cxnLst/>
          <a:rect l="0" t="0" r="0" b="0"/>
          <a:pathLst>
            <a:path>
              <a:moveTo>
                <a:pt x="45720" y="0"/>
              </a:moveTo>
              <a:lnTo>
                <a:pt x="4572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9435C4-DC0A-4104-AB8C-23749FCF526B}">
      <dsp:nvSpPr>
        <dsp:cNvPr id="0" name=""/>
        <dsp:cNvSpPr/>
      </dsp:nvSpPr>
      <dsp:spPr>
        <a:xfrm>
          <a:off x="933172" y="2966633"/>
          <a:ext cx="1753743" cy="711153"/>
        </a:xfrm>
        <a:custGeom>
          <a:avLst/>
          <a:gdLst/>
          <a:ahLst/>
          <a:cxnLst/>
          <a:rect l="0" t="0" r="0" b="0"/>
          <a:pathLst>
            <a:path>
              <a:moveTo>
                <a:pt x="0" y="0"/>
              </a:moveTo>
              <a:lnTo>
                <a:pt x="0" y="711153"/>
              </a:lnTo>
              <a:lnTo>
                <a:pt x="1753743" y="711153"/>
              </a:lnTo>
            </a:path>
          </a:pathLst>
        </a:custGeom>
        <a:noFill/>
        <a:ln w="25400" cap="flat" cmpd="sng" algn="ctr">
          <a:solidFill>
            <a:schemeClr val="accent3"/>
          </a:solidFill>
          <a:prstDash val="solid"/>
        </a:ln>
        <a:effectLst/>
      </dsp:spPr>
      <dsp:style>
        <a:lnRef idx="2">
          <a:scrgbClr r="0" g="0" b="0"/>
        </a:lnRef>
        <a:fillRef idx="0">
          <a:scrgbClr r="0" g="0" b="0"/>
        </a:fillRef>
        <a:effectRef idx="0">
          <a:scrgbClr r="0" g="0" b="0"/>
        </a:effectRef>
        <a:fontRef idx="minor"/>
      </dsp:style>
    </dsp:sp>
    <dsp:sp modelId="{99D47B61-352A-4F21-AEF7-10F9588DD83F}">
      <dsp:nvSpPr>
        <dsp:cNvPr id="0" name=""/>
        <dsp:cNvSpPr/>
      </dsp:nvSpPr>
      <dsp:spPr>
        <a:xfrm>
          <a:off x="1551112" y="772947"/>
          <a:ext cx="1869267" cy="1421261"/>
        </a:xfrm>
        <a:custGeom>
          <a:avLst/>
          <a:gdLst/>
          <a:ahLst/>
          <a:cxnLst/>
          <a:rect l="0" t="0" r="0" b="0"/>
          <a:pathLst>
            <a:path>
              <a:moveTo>
                <a:pt x="1869267" y="0"/>
              </a:moveTo>
              <a:lnTo>
                <a:pt x="1869267" y="1259052"/>
              </a:lnTo>
              <a:lnTo>
                <a:pt x="0" y="1259052"/>
              </a:lnTo>
              <a:lnTo>
                <a:pt x="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C92133-1892-4EDD-A419-170EBA232FE2}">
      <dsp:nvSpPr>
        <dsp:cNvPr id="0" name=""/>
        <dsp:cNvSpPr/>
      </dsp:nvSpPr>
      <dsp:spPr>
        <a:xfrm>
          <a:off x="2647955" y="523"/>
          <a:ext cx="1544849" cy="772424"/>
        </a:xfrm>
        <a:prstGeom prst="rect">
          <a:avLst/>
        </a:prstGeom>
        <a:solidFill>
          <a:schemeClr val="tx1">
            <a:lumMod val="75000"/>
            <a:lumOff val="2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r>
            <a:rPr lang="es-ES" sz="1600" i="0" kern="1200" dirty="0" err="1"/>
            <a:t>aims</a:t>
          </a:r>
          <a:r>
            <a:rPr lang="es-ES" sz="1600" i="0" kern="1200" dirty="0"/>
            <a:t>”</a:t>
          </a:r>
        </a:p>
      </dsp:txBody>
      <dsp:txXfrm>
        <a:off x="2647955" y="523"/>
        <a:ext cx="1544849" cy="772424"/>
      </dsp:txXfrm>
    </dsp:sp>
    <dsp:sp modelId="{3EF7BB38-39FE-4BE5-A15A-3E732F32C81A}">
      <dsp:nvSpPr>
        <dsp:cNvPr id="0" name=""/>
        <dsp:cNvSpPr/>
      </dsp:nvSpPr>
      <dsp:spPr>
        <a:xfrm>
          <a:off x="778687"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Emissions</a:t>
          </a:r>
          <a:endParaRPr lang="es-ES" sz="1600" i="0" kern="1200" dirty="0"/>
        </a:p>
      </dsp:txBody>
      <dsp:txXfrm>
        <a:off x="778687" y="2194209"/>
        <a:ext cx="1544849" cy="772424"/>
      </dsp:txXfrm>
    </dsp:sp>
    <dsp:sp modelId="{232AFC3F-EEB3-4E48-B036-78454BD8DF86}">
      <dsp:nvSpPr>
        <dsp:cNvPr id="0" name=""/>
        <dsp:cNvSpPr/>
      </dsp:nvSpPr>
      <dsp:spPr>
        <a:xfrm>
          <a:off x="2686916" y="3291575"/>
          <a:ext cx="1544849" cy="772424"/>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solidFill>
                <a:schemeClr val="bg1"/>
              </a:solidFill>
              <a:latin typeface="Century Gothic" panose="020B0502020202020204" pitchFamily="34" charset="0"/>
            </a:rPr>
            <a:t>NDCs</a:t>
          </a:r>
          <a:endParaRPr lang="es-ES" sz="1600" i="0" kern="1200" dirty="0">
            <a:solidFill>
              <a:schemeClr val="bg1"/>
            </a:solidFill>
            <a:latin typeface="Century Gothic" panose="020B0502020202020204" pitchFamily="34" charset="0"/>
          </a:endParaRPr>
        </a:p>
      </dsp:txBody>
      <dsp:txXfrm>
        <a:off x="2686916" y="3291575"/>
        <a:ext cx="1544849" cy="772424"/>
      </dsp:txXfrm>
    </dsp:sp>
    <dsp:sp modelId="{465D55F9-346F-42FF-ABCC-14993FBB2E3F}">
      <dsp:nvSpPr>
        <dsp:cNvPr id="0" name=""/>
        <dsp:cNvSpPr/>
      </dsp:nvSpPr>
      <dsp:spPr>
        <a:xfrm>
          <a:off x="2647955"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Finance</a:t>
          </a:r>
          <a:endParaRPr lang="es-ES" sz="1600" i="0" kern="1200" dirty="0"/>
        </a:p>
      </dsp:txBody>
      <dsp:txXfrm>
        <a:off x="2647955" y="2194209"/>
        <a:ext cx="1544849" cy="772424"/>
      </dsp:txXfrm>
    </dsp:sp>
    <dsp:sp modelId="{A3911237-7122-458E-8308-7D19AD3FE300}">
      <dsp:nvSpPr>
        <dsp:cNvPr id="0" name=""/>
        <dsp:cNvSpPr/>
      </dsp:nvSpPr>
      <dsp:spPr>
        <a:xfrm>
          <a:off x="4517223"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Adaptation</a:t>
          </a:r>
          <a:endParaRPr lang="es-ES" sz="1600" i="0" kern="1200" dirty="0"/>
        </a:p>
      </dsp:txBody>
      <dsp:txXfrm>
        <a:off x="4517223" y="2194209"/>
        <a:ext cx="1544849" cy="772424"/>
      </dsp:txXfrm>
    </dsp:sp>
    <dsp:sp modelId="{3A0FD39B-5CD9-43F3-A657-8973998CD9AB}">
      <dsp:nvSpPr>
        <dsp:cNvPr id="0" name=""/>
        <dsp:cNvSpPr/>
      </dsp:nvSpPr>
      <dsp:spPr>
        <a:xfrm>
          <a:off x="1713321" y="1097366"/>
          <a:ext cx="1544849" cy="772424"/>
        </a:xfrm>
        <a:prstGeom prst="rect">
          <a:avLst/>
        </a:prstGeom>
        <a:solidFill>
          <a:srgbClr val="1F640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p>
        <a:p>
          <a:pPr marL="0" lvl="0" indent="0" algn="ctr" defTabSz="711200">
            <a:lnSpc>
              <a:spcPct val="90000"/>
            </a:lnSpc>
            <a:spcBef>
              <a:spcPct val="0"/>
            </a:spcBef>
            <a:spcAft>
              <a:spcPct val="35000"/>
            </a:spcAft>
            <a:buNone/>
          </a:pPr>
          <a:r>
            <a:rPr lang="es-ES" sz="1600" i="0" kern="1200" dirty="0" err="1"/>
            <a:t>Stocktake</a:t>
          </a:r>
          <a:endParaRPr lang="es-ES" sz="1600" i="0" kern="1200" dirty="0"/>
        </a:p>
      </dsp:txBody>
      <dsp:txXfrm>
        <a:off x="1713321" y="1097366"/>
        <a:ext cx="1544849" cy="7724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C3543-23A5-4E82-9927-E689D38EE392}">
      <dsp:nvSpPr>
        <dsp:cNvPr id="0" name=""/>
        <dsp:cNvSpPr/>
      </dsp:nvSpPr>
      <dsp:spPr>
        <a:xfrm>
          <a:off x="3258170" y="772947"/>
          <a:ext cx="162209" cy="710630"/>
        </a:xfrm>
        <a:custGeom>
          <a:avLst/>
          <a:gdLst/>
          <a:ahLst/>
          <a:cxnLst/>
          <a:rect l="0" t="0" r="0" b="0"/>
          <a:pathLst>
            <a:path>
              <a:moveTo>
                <a:pt x="162209" y="0"/>
              </a:moveTo>
              <a:lnTo>
                <a:pt x="162209" y="710630"/>
              </a:lnTo>
              <a:lnTo>
                <a:pt x="0" y="7106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E6BD36-323A-4EE7-A6B6-9DB5FA89A989}">
      <dsp:nvSpPr>
        <dsp:cNvPr id="0" name=""/>
        <dsp:cNvSpPr/>
      </dsp:nvSpPr>
      <dsp:spPr>
        <a:xfrm>
          <a:off x="3420380" y="772947"/>
          <a:ext cx="1869267" cy="1421261"/>
        </a:xfrm>
        <a:custGeom>
          <a:avLst/>
          <a:gdLst/>
          <a:ahLst/>
          <a:cxnLst/>
          <a:rect l="0" t="0" r="0" b="0"/>
          <a:pathLst>
            <a:path>
              <a:moveTo>
                <a:pt x="0" y="0"/>
              </a:moveTo>
              <a:lnTo>
                <a:pt x="0" y="1259052"/>
              </a:lnTo>
              <a:lnTo>
                <a:pt x="1869267" y="1259052"/>
              </a:lnTo>
              <a:lnTo>
                <a:pt x="1869267"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3D024D-06FA-4806-A929-64C3BF43F016}">
      <dsp:nvSpPr>
        <dsp:cNvPr id="0" name=""/>
        <dsp:cNvSpPr/>
      </dsp:nvSpPr>
      <dsp:spPr>
        <a:xfrm>
          <a:off x="3374660" y="772947"/>
          <a:ext cx="91440" cy="1421261"/>
        </a:xfrm>
        <a:custGeom>
          <a:avLst/>
          <a:gdLst/>
          <a:ahLst/>
          <a:cxnLst/>
          <a:rect l="0" t="0" r="0" b="0"/>
          <a:pathLst>
            <a:path>
              <a:moveTo>
                <a:pt x="45720" y="0"/>
              </a:moveTo>
              <a:lnTo>
                <a:pt x="4572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9435C4-DC0A-4104-AB8C-23749FCF526B}">
      <dsp:nvSpPr>
        <dsp:cNvPr id="0" name=""/>
        <dsp:cNvSpPr/>
      </dsp:nvSpPr>
      <dsp:spPr>
        <a:xfrm>
          <a:off x="933172" y="2966633"/>
          <a:ext cx="1753743" cy="711153"/>
        </a:xfrm>
        <a:custGeom>
          <a:avLst/>
          <a:gdLst/>
          <a:ahLst/>
          <a:cxnLst/>
          <a:rect l="0" t="0" r="0" b="0"/>
          <a:pathLst>
            <a:path>
              <a:moveTo>
                <a:pt x="0" y="0"/>
              </a:moveTo>
              <a:lnTo>
                <a:pt x="0" y="711153"/>
              </a:lnTo>
              <a:lnTo>
                <a:pt x="1753743" y="711153"/>
              </a:lnTo>
            </a:path>
          </a:pathLst>
        </a:custGeom>
        <a:noFill/>
        <a:ln w="25400" cap="flat" cmpd="sng" algn="ctr">
          <a:solidFill>
            <a:schemeClr val="accent3"/>
          </a:solidFill>
          <a:prstDash val="solid"/>
        </a:ln>
        <a:effectLst/>
      </dsp:spPr>
      <dsp:style>
        <a:lnRef idx="2">
          <a:scrgbClr r="0" g="0" b="0"/>
        </a:lnRef>
        <a:fillRef idx="0">
          <a:scrgbClr r="0" g="0" b="0"/>
        </a:fillRef>
        <a:effectRef idx="0">
          <a:scrgbClr r="0" g="0" b="0"/>
        </a:effectRef>
        <a:fontRef idx="minor"/>
      </dsp:style>
    </dsp:sp>
    <dsp:sp modelId="{99D47B61-352A-4F21-AEF7-10F9588DD83F}">
      <dsp:nvSpPr>
        <dsp:cNvPr id="0" name=""/>
        <dsp:cNvSpPr/>
      </dsp:nvSpPr>
      <dsp:spPr>
        <a:xfrm>
          <a:off x="1551112" y="772947"/>
          <a:ext cx="1869267" cy="1421261"/>
        </a:xfrm>
        <a:custGeom>
          <a:avLst/>
          <a:gdLst/>
          <a:ahLst/>
          <a:cxnLst/>
          <a:rect l="0" t="0" r="0" b="0"/>
          <a:pathLst>
            <a:path>
              <a:moveTo>
                <a:pt x="1869267" y="0"/>
              </a:moveTo>
              <a:lnTo>
                <a:pt x="1869267" y="1259052"/>
              </a:lnTo>
              <a:lnTo>
                <a:pt x="0" y="1259052"/>
              </a:lnTo>
              <a:lnTo>
                <a:pt x="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C92133-1892-4EDD-A419-170EBA232FE2}">
      <dsp:nvSpPr>
        <dsp:cNvPr id="0" name=""/>
        <dsp:cNvSpPr/>
      </dsp:nvSpPr>
      <dsp:spPr>
        <a:xfrm>
          <a:off x="2647955" y="523"/>
          <a:ext cx="1544849" cy="772424"/>
        </a:xfrm>
        <a:prstGeom prst="rect">
          <a:avLst/>
        </a:prstGeom>
        <a:solidFill>
          <a:schemeClr val="tx1">
            <a:lumMod val="75000"/>
            <a:lumOff val="2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r>
            <a:rPr lang="es-ES" sz="1600" i="0" kern="1200" dirty="0" err="1"/>
            <a:t>aims</a:t>
          </a:r>
          <a:r>
            <a:rPr lang="es-ES" sz="1600" i="0" kern="1200" dirty="0"/>
            <a:t>”</a:t>
          </a:r>
        </a:p>
      </dsp:txBody>
      <dsp:txXfrm>
        <a:off x="2647955" y="523"/>
        <a:ext cx="1544849" cy="772424"/>
      </dsp:txXfrm>
    </dsp:sp>
    <dsp:sp modelId="{3EF7BB38-39FE-4BE5-A15A-3E732F32C81A}">
      <dsp:nvSpPr>
        <dsp:cNvPr id="0" name=""/>
        <dsp:cNvSpPr/>
      </dsp:nvSpPr>
      <dsp:spPr>
        <a:xfrm>
          <a:off x="778687"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Emissions</a:t>
          </a:r>
          <a:endParaRPr lang="es-ES" sz="1600" i="0" kern="1200" dirty="0"/>
        </a:p>
      </dsp:txBody>
      <dsp:txXfrm>
        <a:off x="778687" y="2194209"/>
        <a:ext cx="1544849" cy="772424"/>
      </dsp:txXfrm>
    </dsp:sp>
    <dsp:sp modelId="{232AFC3F-EEB3-4E48-B036-78454BD8DF86}">
      <dsp:nvSpPr>
        <dsp:cNvPr id="0" name=""/>
        <dsp:cNvSpPr/>
      </dsp:nvSpPr>
      <dsp:spPr>
        <a:xfrm>
          <a:off x="2686916" y="3291575"/>
          <a:ext cx="1544849" cy="772424"/>
        </a:xfrm>
        <a:prstGeom prst="rect">
          <a:avLst/>
        </a:prstGeom>
        <a:solidFill>
          <a:schemeClr val="accent3">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solidFill>
                <a:schemeClr val="tx1"/>
              </a:solidFill>
              <a:latin typeface="Century Gothic" panose="020B0502020202020204" pitchFamily="34" charset="0"/>
            </a:rPr>
            <a:t>NDCs</a:t>
          </a:r>
          <a:endParaRPr lang="es-ES" sz="1600" i="0" kern="1200" dirty="0">
            <a:solidFill>
              <a:schemeClr val="tx1"/>
            </a:solidFill>
            <a:latin typeface="Century Gothic" panose="020B0502020202020204" pitchFamily="34" charset="0"/>
          </a:endParaRPr>
        </a:p>
      </dsp:txBody>
      <dsp:txXfrm>
        <a:off x="2686916" y="3291575"/>
        <a:ext cx="1544849" cy="772424"/>
      </dsp:txXfrm>
    </dsp:sp>
    <dsp:sp modelId="{465D55F9-346F-42FF-ABCC-14993FBB2E3F}">
      <dsp:nvSpPr>
        <dsp:cNvPr id="0" name=""/>
        <dsp:cNvSpPr/>
      </dsp:nvSpPr>
      <dsp:spPr>
        <a:xfrm>
          <a:off x="2647955" y="2194209"/>
          <a:ext cx="1544849" cy="772424"/>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Finance</a:t>
          </a:r>
          <a:endParaRPr lang="es-ES" sz="1600" i="0" kern="1200" dirty="0"/>
        </a:p>
      </dsp:txBody>
      <dsp:txXfrm>
        <a:off x="2647955" y="2194209"/>
        <a:ext cx="1544849" cy="772424"/>
      </dsp:txXfrm>
    </dsp:sp>
    <dsp:sp modelId="{A3911237-7122-458E-8308-7D19AD3FE300}">
      <dsp:nvSpPr>
        <dsp:cNvPr id="0" name=""/>
        <dsp:cNvSpPr/>
      </dsp:nvSpPr>
      <dsp:spPr>
        <a:xfrm>
          <a:off x="4517223"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Adaptation</a:t>
          </a:r>
          <a:endParaRPr lang="es-ES" sz="1600" i="0" kern="1200" dirty="0"/>
        </a:p>
      </dsp:txBody>
      <dsp:txXfrm>
        <a:off x="4517223" y="2194209"/>
        <a:ext cx="1544849" cy="772424"/>
      </dsp:txXfrm>
    </dsp:sp>
    <dsp:sp modelId="{3A0FD39B-5CD9-43F3-A657-8973998CD9AB}">
      <dsp:nvSpPr>
        <dsp:cNvPr id="0" name=""/>
        <dsp:cNvSpPr/>
      </dsp:nvSpPr>
      <dsp:spPr>
        <a:xfrm>
          <a:off x="1713321" y="1097366"/>
          <a:ext cx="1544849" cy="772424"/>
        </a:xfrm>
        <a:prstGeom prst="rect">
          <a:avLst/>
        </a:prstGeom>
        <a:solidFill>
          <a:srgbClr val="1F640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p>
        <a:p>
          <a:pPr marL="0" lvl="0" indent="0" algn="ctr" defTabSz="711200">
            <a:lnSpc>
              <a:spcPct val="90000"/>
            </a:lnSpc>
            <a:spcBef>
              <a:spcPct val="0"/>
            </a:spcBef>
            <a:spcAft>
              <a:spcPct val="35000"/>
            </a:spcAft>
            <a:buNone/>
          </a:pPr>
          <a:r>
            <a:rPr lang="es-ES" sz="1600" i="0" kern="1200" dirty="0" err="1"/>
            <a:t>StockTake</a:t>
          </a:r>
          <a:endParaRPr lang="es-ES" sz="1600" i="0" kern="1200" dirty="0"/>
        </a:p>
      </dsp:txBody>
      <dsp:txXfrm>
        <a:off x="1713321" y="1097366"/>
        <a:ext cx="1544849" cy="7724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C3543-23A5-4E82-9927-E689D38EE392}">
      <dsp:nvSpPr>
        <dsp:cNvPr id="0" name=""/>
        <dsp:cNvSpPr/>
      </dsp:nvSpPr>
      <dsp:spPr>
        <a:xfrm>
          <a:off x="3258170" y="772947"/>
          <a:ext cx="162209" cy="710630"/>
        </a:xfrm>
        <a:custGeom>
          <a:avLst/>
          <a:gdLst/>
          <a:ahLst/>
          <a:cxnLst/>
          <a:rect l="0" t="0" r="0" b="0"/>
          <a:pathLst>
            <a:path>
              <a:moveTo>
                <a:pt x="162209" y="0"/>
              </a:moveTo>
              <a:lnTo>
                <a:pt x="162209" y="710630"/>
              </a:lnTo>
              <a:lnTo>
                <a:pt x="0" y="71063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E6BD36-323A-4EE7-A6B6-9DB5FA89A989}">
      <dsp:nvSpPr>
        <dsp:cNvPr id="0" name=""/>
        <dsp:cNvSpPr/>
      </dsp:nvSpPr>
      <dsp:spPr>
        <a:xfrm>
          <a:off x="3420380" y="772947"/>
          <a:ext cx="1869267" cy="1421261"/>
        </a:xfrm>
        <a:custGeom>
          <a:avLst/>
          <a:gdLst/>
          <a:ahLst/>
          <a:cxnLst/>
          <a:rect l="0" t="0" r="0" b="0"/>
          <a:pathLst>
            <a:path>
              <a:moveTo>
                <a:pt x="0" y="0"/>
              </a:moveTo>
              <a:lnTo>
                <a:pt x="0" y="1259052"/>
              </a:lnTo>
              <a:lnTo>
                <a:pt x="1869267" y="1259052"/>
              </a:lnTo>
              <a:lnTo>
                <a:pt x="1869267"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3D024D-06FA-4806-A929-64C3BF43F016}">
      <dsp:nvSpPr>
        <dsp:cNvPr id="0" name=""/>
        <dsp:cNvSpPr/>
      </dsp:nvSpPr>
      <dsp:spPr>
        <a:xfrm>
          <a:off x="3374660" y="772947"/>
          <a:ext cx="91440" cy="1421261"/>
        </a:xfrm>
        <a:custGeom>
          <a:avLst/>
          <a:gdLst/>
          <a:ahLst/>
          <a:cxnLst/>
          <a:rect l="0" t="0" r="0" b="0"/>
          <a:pathLst>
            <a:path>
              <a:moveTo>
                <a:pt x="45720" y="0"/>
              </a:moveTo>
              <a:lnTo>
                <a:pt x="4572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9435C4-DC0A-4104-AB8C-23749FCF526B}">
      <dsp:nvSpPr>
        <dsp:cNvPr id="0" name=""/>
        <dsp:cNvSpPr/>
      </dsp:nvSpPr>
      <dsp:spPr>
        <a:xfrm>
          <a:off x="933172" y="2966633"/>
          <a:ext cx="1753743" cy="711153"/>
        </a:xfrm>
        <a:custGeom>
          <a:avLst/>
          <a:gdLst/>
          <a:ahLst/>
          <a:cxnLst/>
          <a:rect l="0" t="0" r="0" b="0"/>
          <a:pathLst>
            <a:path>
              <a:moveTo>
                <a:pt x="0" y="0"/>
              </a:moveTo>
              <a:lnTo>
                <a:pt x="0" y="711153"/>
              </a:lnTo>
              <a:lnTo>
                <a:pt x="1753743" y="711153"/>
              </a:lnTo>
            </a:path>
          </a:pathLst>
        </a:custGeom>
        <a:noFill/>
        <a:ln w="25400" cap="flat" cmpd="sng" algn="ctr">
          <a:solidFill>
            <a:schemeClr val="accent3"/>
          </a:solidFill>
          <a:prstDash val="solid"/>
        </a:ln>
        <a:effectLst/>
      </dsp:spPr>
      <dsp:style>
        <a:lnRef idx="2">
          <a:scrgbClr r="0" g="0" b="0"/>
        </a:lnRef>
        <a:fillRef idx="0">
          <a:scrgbClr r="0" g="0" b="0"/>
        </a:fillRef>
        <a:effectRef idx="0">
          <a:scrgbClr r="0" g="0" b="0"/>
        </a:effectRef>
        <a:fontRef idx="minor"/>
      </dsp:style>
    </dsp:sp>
    <dsp:sp modelId="{99D47B61-352A-4F21-AEF7-10F9588DD83F}">
      <dsp:nvSpPr>
        <dsp:cNvPr id="0" name=""/>
        <dsp:cNvSpPr/>
      </dsp:nvSpPr>
      <dsp:spPr>
        <a:xfrm>
          <a:off x="1551112" y="772947"/>
          <a:ext cx="1869267" cy="1421261"/>
        </a:xfrm>
        <a:custGeom>
          <a:avLst/>
          <a:gdLst/>
          <a:ahLst/>
          <a:cxnLst/>
          <a:rect l="0" t="0" r="0" b="0"/>
          <a:pathLst>
            <a:path>
              <a:moveTo>
                <a:pt x="1869267" y="0"/>
              </a:moveTo>
              <a:lnTo>
                <a:pt x="1869267" y="1259052"/>
              </a:lnTo>
              <a:lnTo>
                <a:pt x="0" y="1259052"/>
              </a:lnTo>
              <a:lnTo>
                <a:pt x="0" y="142126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C92133-1892-4EDD-A419-170EBA232FE2}">
      <dsp:nvSpPr>
        <dsp:cNvPr id="0" name=""/>
        <dsp:cNvSpPr/>
      </dsp:nvSpPr>
      <dsp:spPr>
        <a:xfrm>
          <a:off x="2647955" y="523"/>
          <a:ext cx="1544849" cy="772424"/>
        </a:xfrm>
        <a:prstGeom prst="rect">
          <a:avLst/>
        </a:prstGeom>
        <a:solidFill>
          <a:schemeClr val="tx1">
            <a:lumMod val="75000"/>
            <a:lumOff val="2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r>
            <a:rPr lang="es-ES" sz="1600" i="0" kern="1200" dirty="0" err="1"/>
            <a:t>aims</a:t>
          </a:r>
          <a:r>
            <a:rPr lang="es-ES" sz="1600" i="0" kern="1200" dirty="0"/>
            <a:t>”</a:t>
          </a:r>
        </a:p>
      </dsp:txBody>
      <dsp:txXfrm>
        <a:off x="2647955" y="523"/>
        <a:ext cx="1544849" cy="772424"/>
      </dsp:txXfrm>
    </dsp:sp>
    <dsp:sp modelId="{3EF7BB38-39FE-4BE5-A15A-3E732F32C81A}">
      <dsp:nvSpPr>
        <dsp:cNvPr id="0" name=""/>
        <dsp:cNvSpPr/>
      </dsp:nvSpPr>
      <dsp:spPr>
        <a:xfrm>
          <a:off x="778687"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Emissions</a:t>
          </a:r>
          <a:endParaRPr lang="es-ES" sz="1600" i="0" kern="1200" dirty="0"/>
        </a:p>
      </dsp:txBody>
      <dsp:txXfrm>
        <a:off x="778687" y="2194209"/>
        <a:ext cx="1544849" cy="772424"/>
      </dsp:txXfrm>
    </dsp:sp>
    <dsp:sp modelId="{232AFC3F-EEB3-4E48-B036-78454BD8DF86}">
      <dsp:nvSpPr>
        <dsp:cNvPr id="0" name=""/>
        <dsp:cNvSpPr/>
      </dsp:nvSpPr>
      <dsp:spPr>
        <a:xfrm>
          <a:off x="2686916" y="3291575"/>
          <a:ext cx="1544849" cy="772424"/>
        </a:xfrm>
        <a:prstGeom prst="rect">
          <a:avLst/>
        </a:prstGeom>
        <a:solidFill>
          <a:schemeClr val="accent3">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solidFill>
                <a:schemeClr val="tx1"/>
              </a:solidFill>
              <a:latin typeface="Century Gothic" panose="020B0502020202020204" pitchFamily="34" charset="0"/>
            </a:rPr>
            <a:t>NDCs</a:t>
          </a:r>
          <a:endParaRPr lang="es-ES" sz="1600" i="0" kern="1200" dirty="0">
            <a:solidFill>
              <a:schemeClr val="tx1"/>
            </a:solidFill>
            <a:latin typeface="Century Gothic" panose="020B0502020202020204" pitchFamily="34" charset="0"/>
          </a:endParaRPr>
        </a:p>
      </dsp:txBody>
      <dsp:txXfrm>
        <a:off x="2686916" y="3291575"/>
        <a:ext cx="1544849" cy="772424"/>
      </dsp:txXfrm>
    </dsp:sp>
    <dsp:sp modelId="{465D55F9-346F-42FF-ABCC-14993FBB2E3F}">
      <dsp:nvSpPr>
        <dsp:cNvPr id="0" name=""/>
        <dsp:cNvSpPr/>
      </dsp:nvSpPr>
      <dsp:spPr>
        <a:xfrm>
          <a:off x="2647955"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Finance</a:t>
          </a:r>
          <a:endParaRPr lang="es-ES" sz="1600" i="0" kern="1200" dirty="0"/>
        </a:p>
      </dsp:txBody>
      <dsp:txXfrm>
        <a:off x="2647955" y="2194209"/>
        <a:ext cx="1544849" cy="772424"/>
      </dsp:txXfrm>
    </dsp:sp>
    <dsp:sp modelId="{A3911237-7122-458E-8308-7D19AD3FE300}">
      <dsp:nvSpPr>
        <dsp:cNvPr id="0" name=""/>
        <dsp:cNvSpPr/>
      </dsp:nvSpPr>
      <dsp:spPr>
        <a:xfrm>
          <a:off x="4517223" y="2194209"/>
          <a:ext cx="1544849" cy="772424"/>
        </a:xfrm>
        <a:prstGeom prst="rect">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err="1"/>
            <a:t>Adaptation</a:t>
          </a:r>
          <a:endParaRPr lang="es-ES" sz="1600" i="0" kern="1200" dirty="0"/>
        </a:p>
      </dsp:txBody>
      <dsp:txXfrm>
        <a:off x="4517223" y="2194209"/>
        <a:ext cx="1544849" cy="772424"/>
      </dsp:txXfrm>
    </dsp:sp>
    <dsp:sp modelId="{3A0FD39B-5CD9-43F3-A657-8973998CD9AB}">
      <dsp:nvSpPr>
        <dsp:cNvPr id="0" name=""/>
        <dsp:cNvSpPr/>
      </dsp:nvSpPr>
      <dsp:spPr>
        <a:xfrm>
          <a:off x="1713321" y="1097366"/>
          <a:ext cx="1544849" cy="772424"/>
        </a:xfrm>
        <a:prstGeom prst="rect">
          <a:avLst/>
        </a:prstGeom>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i="0" kern="1200" dirty="0"/>
            <a:t>Global </a:t>
          </a:r>
        </a:p>
        <a:p>
          <a:pPr marL="0" lvl="0" indent="0" algn="ctr" defTabSz="711200">
            <a:lnSpc>
              <a:spcPct val="90000"/>
            </a:lnSpc>
            <a:spcBef>
              <a:spcPct val="0"/>
            </a:spcBef>
            <a:spcAft>
              <a:spcPct val="35000"/>
            </a:spcAft>
            <a:buNone/>
          </a:pPr>
          <a:r>
            <a:rPr lang="es-ES" sz="1600" i="0" kern="1200" dirty="0" err="1"/>
            <a:t>Stocktake</a:t>
          </a:r>
          <a:endParaRPr lang="es-ES" sz="1600" i="0" kern="1200" dirty="0"/>
        </a:p>
      </dsp:txBody>
      <dsp:txXfrm>
        <a:off x="1713321" y="1097366"/>
        <a:ext cx="1544849" cy="7724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232B8C-E587-418B-8C06-511946C82032}">
      <dsp:nvSpPr>
        <dsp:cNvPr id="0" name=""/>
        <dsp:cNvSpPr/>
      </dsp:nvSpPr>
      <dsp:spPr>
        <a:xfrm>
          <a:off x="0" y="47998"/>
          <a:ext cx="1313302" cy="1575962"/>
        </a:xfrm>
        <a:prstGeom prst="roundRect">
          <a:avLst>
            <a:gd name="adj" fmla="val 5000"/>
          </a:avLst>
        </a:prstGeom>
        <a:gradFill rotWithShape="0">
          <a:gsLst>
            <a:gs pos="0">
              <a:schemeClr val="accent3">
                <a:shade val="80000"/>
                <a:hueOff val="0"/>
                <a:satOff val="0"/>
                <a:lumOff val="0"/>
                <a:alphaOff val="0"/>
                <a:shade val="51000"/>
                <a:satMod val="130000"/>
              </a:schemeClr>
            </a:gs>
            <a:gs pos="80000">
              <a:schemeClr val="accent3">
                <a:shade val="80000"/>
                <a:hueOff val="0"/>
                <a:satOff val="0"/>
                <a:lumOff val="0"/>
                <a:alphaOff val="0"/>
                <a:shade val="93000"/>
                <a:satMod val="130000"/>
              </a:schemeClr>
            </a:gs>
            <a:gs pos="100000">
              <a:schemeClr val="accent3">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51435" rIns="66675" bIns="0" numCol="1" spcCol="1270" anchor="t" anchorCtr="0">
          <a:noAutofit/>
        </a:bodyPr>
        <a:lstStyle/>
        <a:p>
          <a:pPr marL="0" lvl="0" indent="0" algn="r" defTabSz="666750">
            <a:lnSpc>
              <a:spcPct val="90000"/>
            </a:lnSpc>
            <a:spcBef>
              <a:spcPct val="0"/>
            </a:spcBef>
            <a:spcAft>
              <a:spcPct val="35000"/>
            </a:spcAft>
            <a:buNone/>
          </a:pPr>
          <a:r>
            <a:rPr lang="es-ES" sz="1500" kern="1200" dirty="0">
              <a:latin typeface="Century Gothic" panose="020B0502020202020204" pitchFamily="34" charset="0"/>
            </a:rPr>
            <a:t>2010-2012</a:t>
          </a:r>
        </a:p>
      </dsp:txBody>
      <dsp:txXfrm rot="16200000">
        <a:off x="-514814" y="562813"/>
        <a:ext cx="1292289" cy="262660"/>
      </dsp:txXfrm>
    </dsp:sp>
    <dsp:sp modelId="{A8AA0F70-4E48-4EA9-85AE-F56D4D00DEB2}">
      <dsp:nvSpPr>
        <dsp:cNvPr id="0" name=""/>
        <dsp:cNvSpPr/>
      </dsp:nvSpPr>
      <dsp:spPr>
        <a:xfrm>
          <a:off x="262660" y="47998"/>
          <a:ext cx="978410" cy="1575962"/>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es-ES" sz="2100" kern="1200" dirty="0">
              <a:latin typeface="Century Gothic" panose="020B0502020202020204" pitchFamily="34" charset="0"/>
            </a:rPr>
            <a:t>USD 10.000 M / año </a:t>
          </a:r>
        </a:p>
      </dsp:txBody>
      <dsp:txXfrm>
        <a:off x="262660" y="47998"/>
        <a:ext cx="978410" cy="1575962"/>
      </dsp:txXfrm>
    </dsp:sp>
    <dsp:sp modelId="{85BCC1D6-6669-4AB6-AEAB-D96C70A12A83}">
      <dsp:nvSpPr>
        <dsp:cNvPr id="0" name=""/>
        <dsp:cNvSpPr/>
      </dsp:nvSpPr>
      <dsp:spPr>
        <a:xfrm>
          <a:off x="1359572" y="47998"/>
          <a:ext cx="1313302" cy="1575962"/>
        </a:xfrm>
        <a:prstGeom prst="roundRect">
          <a:avLst>
            <a:gd name="adj" fmla="val 5000"/>
          </a:avLst>
        </a:prstGeom>
        <a:gradFill rotWithShape="0">
          <a:gsLst>
            <a:gs pos="0">
              <a:schemeClr val="accent3">
                <a:shade val="80000"/>
                <a:hueOff val="109454"/>
                <a:satOff val="-716"/>
                <a:lumOff val="12277"/>
                <a:alphaOff val="0"/>
                <a:shade val="51000"/>
                <a:satMod val="130000"/>
              </a:schemeClr>
            </a:gs>
            <a:gs pos="80000">
              <a:schemeClr val="accent3">
                <a:shade val="80000"/>
                <a:hueOff val="109454"/>
                <a:satOff val="-716"/>
                <a:lumOff val="12277"/>
                <a:alphaOff val="0"/>
                <a:shade val="93000"/>
                <a:satMod val="130000"/>
              </a:schemeClr>
            </a:gs>
            <a:gs pos="100000">
              <a:schemeClr val="accent3">
                <a:shade val="80000"/>
                <a:hueOff val="109454"/>
                <a:satOff val="-716"/>
                <a:lumOff val="1227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51435" rIns="66675" bIns="0" numCol="1" spcCol="1270" anchor="t" anchorCtr="0">
          <a:noAutofit/>
        </a:bodyPr>
        <a:lstStyle/>
        <a:p>
          <a:pPr marL="0" lvl="0" indent="0" algn="r" defTabSz="666750">
            <a:lnSpc>
              <a:spcPct val="90000"/>
            </a:lnSpc>
            <a:spcBef>
              <a:spcPct val="0"/>
            </a:spcBef>
            <a:spcAft>
              <a:spcPct val="35000"/>
            </a:spcAft>
            <a:buNone/>
          </a:pPr>
          <a:r>
            <a:rPr lang="es-ES" sz="1500" kern="1200" dirty="0">
              <a:latin typeface="Century Gothic" panose="020B0502020202020204" pitchFamily="34" charset="0"/>
            </a:rPr>
            <a:t>2013-2019</a:t>
          </a:r>
        </a:p>
      </dsp:txBody>
      <dsp:txXfrm rot="16200000">
        <a:off x="844758" y="562813"/>
        <a:ext cx="1292289" cy="262660"/>
      </dsp:txXfrm>
    </dsp:sp>
    <dsp:sp modelId="{A8E2ACCE-DB71-4234-918B-0069AC3C325C}">
      <dsp:nvSpPr>
        <dsp:cNvPr id="0" name=""/>
        <dsp:cNvSpPr/>
      </dsp:nvSpPr>
      <dsp:spPr>
        <a:xfrm rot="5400000">
          <a:off x="1250354" y="1300321"/>
          <a:ext cx="231569" cy="196995"/>
        </a:xfrm>
        <a:prstGeom prst="flowChartExtract">
          <a:avLst/>
        </a:prstGeom>
        <a:solidFill>
          <a:schemeClr val="lt1">
            <a:hueOff val="0"/>
            <a:satOff val="0"/>
            <a:lumOff val="0"/>
            <a:alphaOff val="0"/>
          </a:schemeClr>
        </a:solidFill>
        <a:ln w="9525" cap="flat" cmpd="sng" algn="ctr">
          <a:solidFill>
            <a:schemeClr val="accent3">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8602DDD-BF4B-408B-B8F6-B5B13C438338}">
      <dsp:nvSpPr>
        <dsp:cNvPr id="0" name=""/>
        <dsp:cNvSpPr/>
      </dsp:nvSpPr>
      <dsp:spPr>
        <a:xfrm>
          <a:off x="1622233" y="47998"/>
          <a:ext cx="978410" cy="1575962"/>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es-ES" sz="2100" kern="1200" dirty="0">
              <a:latin typeface="Century Gothic" panose="020B0502020202020204" pitchFamily="34" charset="0"/>
            </a:rPr>
            <a:t>USD ¿? M</a:t>
          </a:r>
        </a:p>
      </dsp:txBody>
      <dsp:txXfrm>
        <a:off x="1622233" y="47998"/>
        <a:ext cx="978410" cy="1575962"/>
      </dsp:txXfrm>
    </dsp:sp>
    <dsp:sp modelId="{64A311CE-C389-4C74-A395-4A4B3A83502A}">
      <dsp:nvSpPr>
        <dsp:cNvPr id="0" name=""/>
        <dsp:cNvSpPr/>
      </dsp:nvSpPr>
      <dsp:spPr>
        <a:xfrm>
          <a:off x="2718840" y="47998"/>
          <a:ext cx="1313302" cy="1575962"/>
        </a:xfrm>
        <a:prstGeom prst="roundRect">
          <a:avLst>
            <a:gd name="adj" fmla="val 5000"/>
          </a:avLst>
        </a:prstGeom>
        <a:gradFill rotWithShape="0">
          <a:gsLst>
            <a:gs pos="0">
              <a:schemeClr val="accent3">
                <a:shade val="80000"/>
                <a:hueOff val="218907"/>
                <a:satOff val="-1431"/>
                <a:lumOff val="24554"/>
                <a:alphaOff val="0"/>
                <a:shade val="51000"/>
                <a:satMod val="130000"/>
              </a:schemeClr>
            </a:gs>
            <a:gs pos="80000">
              <a:schemeClr val="accent3">
                <a:shade val="80000"/>
                <a:hueOff val="218907"/>
                <a:satOff val="-1431"/>
                <a:lumOff val="24554"/>
                <a:alphaOff val="0"/>
                <a:shade val="93000"/>
                <a:satMod val="130000"/>
              </a:schemeClr>
            </a:gs>
            <a:gs pos="100000">
              <a:schemeClr val="accent3">
                <a:shade val="80000"/>
                <a:hueOff val="218907"/>
                <a:satOff val="-1431"/>
                <a:lumOff val="2455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51435" rIns="66675" bIns="0" numCol="1" spcCol="1270" anchor="t" anchorCtr="0">
          <a:noAutofit/>
        </a:bodyPr>
        <a:lstStyle/>
        <a:p>
          <a:pPr marL="0" lvl="0" indent="0" algn="r" defTabSz="666750">
            <a:lnSpc>
              <a:spcPct val="90000"/>
            </a:lnSpc>
            <a:spcBef>
              <a:spcPct val="0"/>
            </a:spcBef>
            <a:spcAft>
              <a:spcPct val="35000"/>
            </a:spcAft>
            <a:buNone/>
          </a:pPr>
          <a:r>
            <a:rPr lang="es-ES" sz="1500" kern="1200" dirty="0">
              <a:latin typeface="Century Gothic" panose="020B0502020202020204" pitchFamily="34" charset="0"/>
            </a:rPr>
            <a:t>2020</a:t>
          </a:r>
        </a:p>
      </dsp:txBody>
      <dsp:txXfrm rot="16200000">
        <a:off x="2204026" y="562813"/>
        <a:ext cx="1292289" cy="262660"/>
      </dsp:txXfrm>
    </dsp:sp>
    <dsp:sp modelId="{0D6AE806-3CA4-4E7D-91A6-8E9FD0E3DFF1}">
      <dsp:nvSpPr>
        <dsp:cNvPr id="0" name=""/>
        <dsp:cNvSpPr/>
      </dsp:nvSpPr>
      <dsp:spPr>
        <a:xfrm rot="5400000">
          <a:off x="2609622" y="1300321"/>
          <a:ext cx="231569" cy="196995"/>
        </a:xfrm>
        <a:prstGeom prst="flowChartExtract">
          <a:avLst/>
        </a:prstGeom>
        <a:solidFill>
          <a:schemeClr val="lt1">
            <a:hueOff val="0"/>
            <a:satOff val="0"/>
            <a:lumOff val="0"/>
            <a:alphaOff val="0"/>
          </a:schemeClr>
        </a:solidFill>
        <a:ln w="9525" cap="flat" cmpd="sng" algn="ctr">
          <a:solidFill>
            <a:schemeClr val="accent3">
              <a:shade val="80000"/>
              <a:hueOff val="218907"/>
              <a:satOff val="-1431"/>
              <a:lumOff val="24554"/>
              <a:alphaOff val="0"/>
            </a:schemeClr>
          </a:solidFill>
          <a:prstDash val="solid"/>
        </a:ln>
        <a:effectLst/>
      </dsp:spPr>
      <dsp:style>
        <a:lnRef idx="1">
          <a:scrgbClr r="0" g="0" b="0"/>
        </a:lnRef>
        <a:fillRef idx="1">
          <a:scrgbClr r="0" g="0" b="0"/>
        </a:fillRef>
        <a:effectRef idx="0">
          <a:scrgbClr r="0" g="0" b="0"/>
        </a:effectRef>
        <a:fontRef idx="minor"/>
      </dsp:style>
    </dsp:sp>
    <dsp:sp modelId="{9C9E0344-79C2-440D-8A80-558B86B2CC82}">
      <dsp:nvSpPr>
        <dsp:cNvPr id="0" name=""/>
        <dsp:cNvSpPr/>
      </dsp:nvSpPr>
      <dsp:spPr>
        <a:xfrm>
          <a:off x="2981501" y="47998"/>
          <a:ext cx="978410" cy="1575962"/>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72009" rIns="0" bIns="0" numCol="1" spcCol="1270" anchor="t" anchorCtr="0">
          <a:noAutofit/>
        </a:bodyPr>
        <a:lstStyle/>
        <a:p>
          <a:pPr marL="0" lvl="0" indent="0" algn="l" defTabSz="933450">
            <a:lnSpc>
              <a:spcPct val="90000"/>
            </a:lnSpc>
            <a:spcBef>
              <a:spcPct val="0"/>
            </a:spcBef>
            <a:spcAft>
              <a:spcPct val="35000"/>
            </a:spcAft>
            <a:buNone/>
          </a:pPr>
          <a:r>
            <a:rPr lang="es-ES" sz="2100" kern="1200" dirty="0">
              <a:latin typeface="Century Gothic" panose="020B0502020202020204" pitchFamily="34" charset="0"/>
            </a:rPr>
            <a:t>USD 100.000 M / año</a:t>
          </a:r>
        </a:p>
      </dsp:txBody>
      <dsp:txXfrm>
        <a:off x="2981501" y="47998"/>
        <a:ext cx="978410" cy="15759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232B8C-E587-418B-8C06-511946C82032}">
      <dsp:nvSpPr>
        <dsp:cNvPr id="0" name=""/>
        <dsp:cNvSpPr/>
      </dsp:nvSpPr>
      <dsp:spPr>
        <a:xfrm>
          <a:off x="272" y="132790"/>
          <a:ext cx="1171981" cy="1406378"/>
        </a:xfrm>
        <a:prstGeom prst="roundRect">
          <a:avLst>
            <a:gd name="adj" fmla="val 5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44577" rIns="57785" bIns="0" numCol="1" spcCol="1270" anchor="t" anchorCtr="0">
          <a:noAutofit/>
        </a:bodyPr>
        <a:lstStyle/>
        <a:p>
          <a:pPr marL="0" lvl="0" indent="0" algn="r" defTabSz="577850">
            <a:lnSpc>
              <a:spcPct val="90000"/>
            </a:lnSpc>
            <a:spcBef>
              <a:spcPct val="0"/>
            </a:spcBef>
            <a:spcAft>
              <a:spcPct val="35000"/>
            </a:spcAft>
            <a:buNone/>
          </a:pPr>
          <a:r>
            <a:rPr lang="es-ES" sz="1300" kern="1200" dirty="0">
              <a:latin typeface="Century Gothic" panose="020B0502020202020204" pitchFamily="34" charset="0"/>
            </a:rPr>
            <a:t>Objetivo</a:t>
          </a:r>
        </a:p>
      </dsp:txBody>
      <dsp:txXfrm rot="16200000">
        <a:off x="-459144" y="592207"/>
        <a:ext cx="1153230" cy="234396"/>
      </dsp:txXfrm>
    </dsp:sp>
    <dsp:sp modelId="{A8AA0F70-4E48-4EA9-85AE-F56D4D00DEB2}">
      <dsp:nvSpPr>
        <dsp:cNvPr id="0" name=""/>
        <dsp:cNvSpPr/>
      </dsp:nvSpPr>
      <dsp:spPr>
        <a:xfrm>
          <a:off x="234668" y="132790"/>
          <a:ext cx="873126" cy="1406378"/>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65151" rIns="0" bIns="0" numCol="1" spcCol="1270" anchor="t" anchorCtr="0">
          <a:noAutofit/>
        </a:bodyPr>
        <a:lstStyle/>
        <a:p>
          <a:pPr marL="0" lvl="0" indent="0" algn="l" defTabSz="844550">
            <a:lnSpc>
              <a:spcPct val="90000"/>
            </a:lnSpc>
            <a:spcBef>
              <a:spcPct val="0"/>
            </a:spcBef>
            <a:spcAft>
              <a:spcPct val="35000"/>
            </a:spcAft>
            <a:buNone/>
          </a:pPr>
          <a:r>
            <a:rPr lang="es-ES" sz="1900" kern="1200" dirty="0">
              <a:latin typeface="Century Gothic" panose="020B0502020202020204" pitchFamily="34" charset="0"/>
            </a:rPr>
            <a:t>USD 100.000 M / año </a:t>
          </a:r>
        </a:p>
      </dsp:txBody>
      <dsp:txXfrm>
        <a:off x="234668" y="132790"/>
        <a:ext cx="873126" cy="1406378"/>
      </dsp:txXfrm>
    </dsp:sp>
    <dsp:sp modelId="{85BCC1D6-6669-4AB6-AEAB-D96C70A12A83}">
      <dsp:nvSpPr>
        <dsp:cNvPr id="0" name=""/>
        <dsp:cNvSpPr/>
      </dsp:nvSpPr>
      <dsp:spPr>
        <a:xfrm>
          <a:off x="1213273" y="132790"/>
          <a:ext cx="1171981" cy="1406378"/>
        </a:xfrm>
        <a:prstGeom prst="roundRect">
          <a:avLst>
            <a:gd name="adj" fmla="val 500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44577" rIns="57785" bIns="0" numCol="1" spcCol="1270" anchor="t" anchorCtr="0">
          <a:noAutofit/>
        </a:bodyPr>
        <a:lstStyle/>
        <a:p>
          <a:pPr marL="0" lvl="0" indent="0" algn="r" defTabSz="577850">
            <a:lnSpc>
              <a:spcPct val="90000"/>
            </a:lnSpc>
            <a:spcBef>
              <a:spcPct val="0"/>
            </a:spcBef>
            <a:spcAft>
              <a:spcPct val="35000"/>
            </a:spcAft>
            <a:buNone/>
          </a:pPr>
          <a:r>
            <a:rPr lang="es-ES" sz="1300" kern="1200" dirty="0">
              <a:latin typeface="Century Gothic" panose="020B0502020202020204" pitchFamily="34" charset="0"/>
            </a:rPr>
            <a:t>Acordado</a:t>
          </a:r>
        </a:p>
      </dsp:txBody>
      <dsp:txXfrm rot="16200000">
        <a:off x="753856" y="592207"/>
        <a:ext cx="1153230" cy="234396"/>
      </dsp:txXfrm>
    </dsp:sp>
    <dsp:sp modelId="{A8E2ACCE-DB71-4234-918B-0069AC3C325C}">
      <dsp:nvSpPr>
        <dsp:cNvPr id="0" name=""/>
        <dsp:cNvSpPr/>
      </dsp:nvSpPr>
      <dsp:spPr>
        <a:xfrm rot="5400000">
          <a:off x="1115743" y="1251111"/>
          <a:ext cx="206780" cy="175797"/>
        </a:xfrm>
        <a:prstGeom prst="flowChartExtra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8602DDD-BF4B-408B-B8F6-B5B13C438338}">
      <dsp:nvSpPr>
        <dsp:cNvPr id="0" name=""/>
        <dsp:cNvSpPr/>
      </dsp:nvSpPr>
      <dsp:spPr>
        <a:xfrm>
          <a:off x="1447669" y="132790"/>
          <a:ext cx="873126" cy="1406378"/>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65151" rIns="0" bIns="0" numCol="1" spcCol="1270" anchor="t" anchorCtr="0">
          <a:noAutofit/>
        </a:bodyPr>
        <a:lstStyle/>
        <a:p>
          <a:pPr marL="0" lvl="0" indent="0" algn="l" defTabSz="844550">
            <a:lnSpc>
              <a:spcPct val="90000"/>
            </a:lnSpc>
            <a:spcBef>
              <a:spcPct val="0"/>
            </a:spcBef>
            <a:spcAft>
              <a:spcPct val="35000"/>
            </a:spcAft>
            <a:buNone/>
          </a:pPr>
          <a:r>
            <a:rPr lang="es-ES" sz="1900" kern="1200" dirty="0">
              <a:latin typeface="Century Gothic" panose="020B0502020202020204" pitchFamily="34" charset="0"/>
            </a:rPr>
            <a:t>USD 10.200 M</a:t>
          </a:r>
        </a:p>
      </dsp:txBody>
      <dsp:txXfrm>
        <a:off x="1447669" y="132790"/>
        <a:ext cx="873126" cy="1406378"/>
      </dsp:txXfrm>
    </dsp:sp>
    <dsp:sp modelId="{64A311CE-C389-4C74-A395-4A4B3A83502A}">
      <dsp:nvSpPr>
        <dsp:cNvPr id="0" name=""/>
        <dsp:cNvSpPr/>
      </dsp:nvSpPr>
      <dsp:spPr>
        <a:xfrm>
          <a:off x="2426274" y="132790"/>
          <a:ext cx="1171981" cy="1406378"/>
        </a:xfrm>
        <a:prstGeom prst="roundRect">
          <a:avLst>
            <a:gd name="adj" fmla="val 5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44577" rIns="57785" bIns="0" numCol="1" spcCol="1270" anchor="t" anchorCtr="0">
          <a:noAutofit/>
        </a:bodyPr>
        <a:lstStyle/>
        <a:p>
          <a:pPr marL="0" lvl="0" indent="0" algn="r" defTabSz="577850">
            <a:lnSpc>
              <a:spcPct val="90000"/>
            </a:lnSpc>
            <a:spcBef>
              <a:spcPct val="0"/>
            </a:spcBef>
            <a:spcAft>
              <a:spcPct val="35000"/>
            </a:spcAft>
            <a:buNone/>
          </a:pPr>
          <a:r>
            <a:rPr lang="es-ES" sz="1300" kern="1200" dirty="0">
              <a:latin typeface="Century Gothic" panose="020B0502020202020204" pitchFamily="34" charset="0"/>
            </a:rPr>
            <a:t>Depositado</a:t>
          </a:r>
        </a:p>
      </dsp:txBody>
      <dsp:txXfrm rot="16200000">
        <a:off x="1966857" y="592207"/>
        <a:ext cx="1153230" cy="234396"/>
      </dsp:txXfrm>
    </dsp:sp>
    <dsp:sp modelId="{0D6AE806-3CA4-4E7D-91A6-8E9FD0E3DFF1}">
      <dsp:nvSpPr>
        <dsp:cNvPr id="0" name=""/>
        <dsp:cNvSpPr/>
      </dsp:nvSpPr>
      <dsp:spPr>
        <a:xfrm rot="5400000">
          <a:off x="2328744" y="1251111"/>
          <a:ext cx="206780" cy="175797"/>
        </a:xfrm>
        <a:prstGeom prst="flowChartExtract">
          <a:avLst/>
        </a:prstGeom>
        <a:solidFill>
          <a:schemeClr val="lt1">
            <a:hueOff val="0"/>
            <a:satOff val="0"/>
            <a:lumOff val="0"/>
            <a:alphaOff val="0"/>
          </a:schemeClr>
        </a:solidFill>
        <a:ln w="9525" cap="flat" cmpd="sng" algn="ctr">
          <a:solidFill>
            <a:schemeClr val="accent4">
              <a:hueOff val="-4464770"/>
              <a:satOff val="26899"/>
              <a:lumOff val="2156"/>
              <a:alphaOff val="0"/>
            </a:schemeClr>
          </a:solidFill>
          <a:prstDash val="solid"/>
        </a:ln>
        <a:effectLst/>
      </dsp:spPr>
      <dsp:style>
        <a:lnRef idx="1">
          <a:scrgbClr r="0" g="0" b="0"/>
        </a:lnRef>
        <a:fillRef idx="1">
          <a:scrgbClr r="0" g="0" b="0"/>
        </a:fillRef>
        <a:effectRef idx="0">
          <a:scrgbClr r="0" g="0" b="0"/>
        </a:effectRef>
        <a:fontRef idx="minor"/>
      </dsp:style>
    </dsp:sp>
    <dsp:sp modelId="{9C9E0344-79C2-440D-8A80-558B86B2CC82}">
      <dsp:nvSpPr>
        <dsp:cNvPr id="0" name=""/>
        <dsp:cNvSpPr/>
      </dsp:nvSpPr>
      <dsp:spPr>
        <a:xfrm>
          <a:off x="2660671" y="132790"/>
          <a:ext cx="873126" cy="1406378"/>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65151" rIns="0" bIns="0" numCol="1" spcCol="1270" anchor="t" anchorCtr="0">
          <a:noAutofit/>
        </a:bodyPr>
        <a:lstStyle/>
        <a:p>
          <a:pPr marL="0" lvl="0" indent="0" algn="l" defTabSz="844550">
            <a:lnSpc>
              <a:spcPct val="90000"/>
            </a:lnSpc>
            <a:spcBef>
              <a:spcPct val="0"/>
            </a:spcBef>
            <a:spcAft>
              <a:spcPct val="35000"/>
            </a:spcAft>
            <a:buNone/>
          </a:pPr>
          <a:r>
            <a:rPr lang="es-ES" sz="1900" kern="1200" dirty="0">
              <a:latin typeface="Century Gothic" panose="020B0502020202020204" pitchFamily="34" charset="0"/>
            </a:rPr>
            <a:t>USD 900 M</a:t>
          </a:r>
        </a:p>
      </dsp:txBody>
      <dsp:txXfrm>
        <a:off x="2660671" y="132790"/>
        <a:ext cx="873126" cy="140637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B5E38A-36FA-44E4-88C6-4E50EDE48F6C}">
      <dsp:nvSpPr>
        <dsp:cNvPr id="0" name=""/>
        <dsp:cNvSpPr/>
      </dsp:nvSpPr>
      <dsp:spPr>
        <a:xfrm>
          <a:off x="1618206" y="268075"/>
          <a:ext cx="3614496" cy="3614496"/>
        </a:xfrm>
        <a:prstGeom prst="pie">
          <a:avLst>
            <a:gd name="adj1" fmla="val 16200000"/>
            <a:gd name="adj2" fmla="val 0"/>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de-DE" sz="1400" b="1" kern="1200" dirty="0"/>
            <a:t>Transporte</a:t>
          </a:r>
        </a:p>
      </dsp:txBody>
      <dsp:txXfrm>
        <a:off x="3466763" y="936757"/>
        <a:ext cx="1333921" cy="1075743"/>
      </dsp:txXfrm>
    </dsp:sp>
    <dsp:sp modelId="{88905467-AC9F-4ACF-98F6-71ADE57398D1}">
      <dsp:nvSpPr>
        <dsp:cNvPr id="0" name=""/>
        <dsp:cNvSpPr/>
      </dsp:nvSpPr>
      <dsp:spPr>
        <a:xfrm>
          <a:off x="1465881" y="420400"/>
          <a:ext cx="3614496" cy="3614496"/>
        </a:xfrm>
        <a:prstGeom prst="pie">
          <a:avLst>
            <a:gd name="adj1" fmla="val 0"/>
            <a:gd name="adj2" fmla="val 5400000"/>
          </a:avLst>
        </a:prstGeom>
        <a:solidFill>
          <a:schemeClr val="accent3">
            <a:shade val="50000"/>
            <a:hueOff val="133778"/>
            <a:satOff val="-2135"/>
            <a:lumOff val="205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t>Construcción, ciudades, industrias y electrodomésticos</a:t>
          </a:r>
          <a:endParaRPr lang="de-DE" sz="1400" b="1" kern="1200" dirty="0"/>
        </a:p>
      </dsp:txBody>
      <dsp:txXfrm>
        <a:off x="3337674" y="2292193"/>
        <a:ext cx="1333921" cy="1075743"/>
      </dsp:txXfrm>
    </dsp:sp>
    <dsp:sp modelId="{9FC9D4C7-9BE2-488C-B90E-7EC4E792A160}">
      <dsp:nvSpPr>
        <dsp:cNvPr id="0" name=""/>
        <dsp:cNvSpPr/>
      </dsp:nvSpPr>
      <dsp:spPr>
        <a:xfrm>
          <a:off x="1465881" y="420400"/>
          <a:ext cx="3614496" cy="3614496"/>
        </a:xfrm>
        <a:prstGeom prst="pie">
          <a:avLst>
            <a:gd name="adj1" fmla="val 5400000"/>
            <a:gd name="adj2" fmla="val 10800000"/>
          </a:avLst>
        </a:prstGeom>
        <a:solidFill>
          <a:schemeClr val="accent3">
            <a:shade val="50000"/>
            <a:hueOff val="267556"/>
            <a:satOff val="-4269"/>
            <a:lumOff val="411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t>Bosques y uso de la tierra</a:t>
          </a:r>
          <a:endParaRPr lang="de-DE" sz="1400" b="1" kern="1200" dirty="0"/>
        </a:p>
      </dsp:txBody>
      <dsp:txXfrm>
        <a:off x="1874663" y="2292193"/>
        <a:ext cx="1333921" cy="1075743"/>
      </dsp:txXfrm>
    </dsp:sp>
    <dsp:sp modelId="{B82F1598-FAB3-4FF3-8533-688F75B781DC}">
      <dsp:nvSpPr>
        <dsp:cNvPr id="0" name=""/>
        <dsp:cNvSpPr/>
      </dsp:nvSpPr>
      <dsp:spPr>
        <a:xfrm>
          <a:off x="1467038" y="408147"/>
          <a:ext cx="3614496" cy="3614496"/>
        </a:xfrm>
        <a:prstGeom prst="pie">
          <a:avLst>
            <a:gd name="adj1" fmla="val 10800000"/>
            <a:gd name="adj2" fmla="val 16200000"/>
          </a:avLst>
        </a:prstGeom>
        <a:solidFill>
          <a:schemeClr val="accent3">
            <a:shade val="50000"/>
            <a:hueOff val="133778"/>
            <a:satOff val="-2135"/>
            <a:lumOff val="205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t>Generación de energía y acceso</a:t>
          </a:r>
          <a:endParaRPr lang="de-DE" sz="1400" b="1" kern="1200" dirty="0"/>
        </a:p>
      </dsp:txBody>
      <dsp:txXfrm>
        <a:off x="1875820" y="1075107"/>
        <a:ext cx="1333921" cy="107574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1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7088" cy="496967"/>
          </a:xfrm>
          <a:prstGeom prst="rect">
            <a:avLst/>
          </a:prstGeom>
        </p:spPr>
        <p:txBody>
          <a:bodyPr vert="horz" lIns="91449" tIns="45725" rIns="91449" bIns="45725" rtlCol="0"/>
          <a:lstStyle>
            <a:lvl1pPr algn="l">
              <a:defRPr sz="1200"/>
            </a:lvl1pPr>
          </a:lstStyle>
          <a:p>
            <a:endParaRPr lang="es-ES"/>
          </a:p>
        </p:txBody>
      </p:sp>
      <p:sp>
        <p:nvSpPr>
          <p:cNvPr id="3" name="2 Marcador de fecha"/>
          <p:cNvSpPr>
            <a:spLocks noGrp="1"/>
          </p:cNvSpPr>
          <p:nvPr>
            <p:ph type="dt" sz="quarter" idx="1"/>
          </p:nvPr>
        </p:nvSpPr>
        <p:spPr>
          <a:xfrm>
            <a:off x="3850587" y="0"/>
            <a:ext cx="2947088" cy="496967"/>
          </a:xfrm>
          <a:prstGeom prst="rect">
            <a:avLst/>
          </a:prstGeom>
        </p:spPr>
        <p:txBody>
          <a:bodyPr vert="horz" lIns="91449" tIns="45725" rIns="91449" bIns="45725" rtlCol="0"/>
          <a:lstStyle>
            <a:lvl1pPr algn="r">
              <a:defRPr sz="1200"/>
            </a:lvl1pPr>
          </a:lstStyle>
          <a:p>
            <a:fld id="{150F855F-A095-473B-A335-3B1A960301C0}" type="datetimeFigureOut">
              <a:rPr lang="es-ES" smtClean="0"/>
              <a:pPr/>
              <a:t>04/12/2018</a:t>
            </a:fld>
            <a:endParaRPr lang="es-ES"/>
          </a:p>
        </p:txBody>
      </p:sp>
      <p:sp>
        <p:nvSpPr>
          <p:cNvPr id="4" name="3 Marcador de pie de página"/>
          <p:cNvSpPr>
            <a:spLocks noGrp="1"/>
          </p:cNvSpPr>
          <p:nvPr>
            <p:ph type="ftr" sz="quarter" idx="2"/>
          </p:nvPr>
        </p:nvSpPr>
        <p:spPr>
          <a:xfrm>
            <a:off x="0" y="9431259"/>
            <a:ext cx="2947088" cy="496967"/>
          </a:xfrm>
          <a:prstGeom prst="rect">
            <a:avLst/>
          </a:prstGeom>
        </p:spPr>
        <p:txBody>
          <a:bodyPr vert="horz" lIns="91449" tIns="45725" rIns="91449" bIns="45725"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50587" y="9431259"/>
            <a:ext cx="2947088" cy="496967"/>
          </a:xfrm>
          <a:prstGeom prst="rect">
            <a:avLst/>
          </a:prstGeom>
        </p:spPr>
        <p:txBody>
          <a:bodyPr vert="horz" lIns="91449" tIns="45725" rIns="91449" bIns="45725" rtlCol="0" anchor="b"/>
          <a:lstStyle>
            <a:lvl1pPr algn="r">
              <a:defRPr sz="1200"/>
            </a:lvl1pPr>
          </a:lstStyle>
          <a:p>
            <a:fld id="{D3B11A98-7839-4A6F-A508-857F0413FD3A}" type="slidenum">
              <a:rPr lang="es-ES" smtClean="0"/>
              <a:pPr/>
              <a:t>‹Nº›</a:t>
            </a:fld>
            <a:endParaRPr lang="es-ES"/>
          </a:p>
        </p:txBody>
      </p:sp>
    </p:spTree>
    <p:extLst>
      <p:ext uri="{BB962C8B-B14F-4D97-AF65-F5344CB8AC3E}">
        <p14:creationId xmlns:p14="http://schemas.microsoft.com/office/powerpoint/2010/main" val="796611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1" y="1"/>
            <a:ext cx="2946347" cy="496490"/>
          </a:xfrm>
          <a:prstGeom prst="rect">
            <a:avLst/>
          </a:prstGeom>
        </p:spPr>
        <p:txBody>
          <a:bodyPr vert="horz" lIns="91449" tIns="45725" rIns="91449" bIns="45725" rtlCol="0"/>
          <a:lstStyle>
            <a:lvl1pPr algn="l">
              <a:defRPr sz="1200"/>
            </a:lvl1pPr>
          </a:lstStyle>
          <a:p>
            <a:endParaRPr lang="es-ES"/>
          </a:p>
        </p:txBody>
      </p:sp>
      <p:sp>
        <p:nvSpPr>
          <p:cNvPr id="3" name="2 Marcador de fecha"/>
          <p:cNvSpPr>
            <a:spLocks noGrp="1"/>
          </p:cNvSpPr>
          <p:nvPr>
            <p:ph type="dt" idx="1"/>
          </p:nvPr>
        </p:nvSpPr>
        <p:spPr>
          <a:xfrm>
            <a:off x="3851343" y="1"/>
            <a:ext cx="2946347" cy="496490"/>
          </a:xfrm>
          <a:prstGeom prst="rect">
            <a:avLst/>
          </a:prstGeom>
        </p:spPr>
        <p:txBody>
          <a:bodyPr vert="horz" lIns="91449" tIns="45725" rIns="91449" bIns="45725" rtlCol="0"/>
          <a:lstStyle>
            <a:lvl1pPr algn="r">
              <a:defRPr sz="1200"/>
            </a:lvl1pPr>
          </a:lstStyle>
          <a:p>
            <a:fld id="{D2A5A0DA-69B1-4873-985F-4DD3B38E94D5}" type="datetimeFigureOut">
              <a:rPr lang="es-ES" smtClean="0"/>
              <a:pPr/>
              <a:t>04/12/2018</a:t>
            </a:fld>
            <a:endParaRPr lang="es-ES"/>
          </a:p>
        </p:txBody>
      </p:sp>
      <p:sp>
        <p:nvSpPr>
          <p:cNvPr id="4" name="3 Marcador de imagen de diapositiva"/>
          <p:cNvSpPr>
            <a:spLocks noGrp="1" noRot="1" noChangeAspect="1"/>
          </p:cNvSpPr>
          <p:nvPr>
            <p:ph type="sldImg" idx="2"/>
          </p:nvPr>
        </p:nvSpPr>
        <p:spPr>
          <a:xfrm>
            <a:off x="917575" y="744538"/>
            <a:ext cx="4964113" cy="3722687"/>
          </a:xfrm>
          <a:prstGeom prst="rect">
            <a:avLst/>
          </a:prstGeom>
          <a:noFill/>
          <a:ln w="12700">
            <a:solidFill>
              <a:prstClr val="black"/>
            </a:solidFill>
          </a:ln>
        </p:spPr>
        <p:txBody>
          <a:bodyPr vert="horz" lIns="91449" tIns="45725" rIns="91449" bIns="45725" rtlCol="0" anchor="ctr"/>
          <a:lstStyle/>
          <a:p>
            <a:endParaRPr lang="es-ES"/>
          </a:p>
        </p:txBody>
      </p:sp>
      <p:sp>
        <p:nvSpPr>
          <p:cNvPr id="5" name="4 Marcador de notas"/>
          <p:cNvSpPr>
            <a:spLocks noGrp="1"/>
          </p:cNvSpPr>
          <p:nvPr>
            <p:ph type="body" sz="quarter" idx="3"/>
          </p:nvPr>
        </p:nvSpPr>
        <p:spPr>
          <a:xfrm>
            <a:off x="679927" y="4716662"/>
            <a:ext cx="5439410" cy="4468416"/>
          </a:xfrm>
          <a:prstGeom prst="rect">
            <a:avLst/>
          </a:prstGeom>
        </p:spPr>
        <p:txBody>
          <a:bodyPr vert="horz" lIns="91449" tIns="45725" rIns="91449" bIns="45725"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1" y="9431600"/>
            <a:ext cx="2946347" cy="496490"/>
          </a:xfrm>
          <a:prstGeom prst="rect">
            <a:avLst/>
          </a:prstGeom>
        </p:spPr>
        <p:txBody>
          <a:bodyPr vert="horz" lIns="91449" tIns="45725" rIns="91449" bIns="45725"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1343" y="9431600"/>
            <a:ext cx="2946347" cy="496490"/>
          </a:xfrm>
          <a:prstGeom prst="rect">
            <a:avLst/>
          </a:prstGeom>
        </p:spPr>
        <p:txBody>
          <a:bodyPr vert="horz" lIns="91449" tIns="45725" rIns="91449" bIns="45725" rtlCol="0" anchor="b"/>
          <a:lstStyle>
            <a:lvl1pPr algn="r">
              <a:defRPr sz="1200"/>
            </a:lvl1pPr>
          </a:lstStyle>
          <a:p>
            <a:fld id="{C60C14C4-04C2-42AD-8146-4229100E0A0D}" type="slidenum">
              <a:rPr lang="es-ES" smtClean="0"/>
              <a:pPr/>
              <a:t>‹Nº›</a:t>
            </a:fld>
            <a:endParaRPr lang="es-ES"/>
          </a:p>
        </p:txBody>
      </p:sp>
    </p:spTree>
    <p:extLst>
      <p:ext uri="{BB962C8B-B14F-4D97-AF65-F5344CB8AC3E}">
        <p14:creationId xmlns:p14="http://schemas.microsoft.com/office/powerpoint/2010/main" val="3866579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A77E7C5-DC45-4597-9757-29A0096C01D4}" type="slidenum">
              <a:rPr lang="da-DK" smtClean="0"/>
              <a:t>5</a:t>
            </a:fld>
            <a:endParaRPr lang="da-DK"/>
          </a:p>
        </p:txBody>
      </p:sp>
    </p:spTree>
    <p:extLst>
      <p:ext uri="{BB962C8B-B14F-4D97-AF65-F5344CB8AC3E}">
        <p14:creationId xmlns:p14="http://schemas.microsoft.com/office/powerpoint/2010/main" val="330443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b="1" dirty="0">
                <a:solidFill>
                  <a:srgbClr val="C00000"/>
                </a:solidFill>
              </a:rPr>
              <a:t>Economic co-benefits: </a:t>
            </a:r>
            <a:r>
              <a:rPr lang="en-US" sz="1100" b="0" dirty="0">
                <a:solidFill>
                  <a:srgbClr val="C00000"/>
                </a:solidFill>
              </a:rPr>
              <a:t>Expected positive economic impacts, including in other result areas of the Fund, and/or in line with the priorities set at the national, local or sectoral level, as appropriate.</a:t>
            </a:r>
            <a:r>
              <a:rPr lang="en-US" sz="1100" b="0" baseline="0" dirty="0">
                <a:solidFill>
                  <a:srgbClr val="C00000"/>
                </a:solidFill>
              </a:rPr>
              <a:t> Potential for externalities in the form of expected improvements in areas such as expanded and enhanced job markets, job creation and poverty alleviation for women and men, increased and/or expanded involvement of local industries; increased collaboration between industry and academia; growth of private funds attracted; contribution to an increase in productivity and competitive capacity; improved sector income-generating capacity; contribution to an increase in energy security; change in water supply and agricultural productivity in targeted areas, etc.</a:t>
            </a:r>
            <a:endParaRPr lang="en-US" sz="1100" b="0" dirty="0">
              <a:solidFill>
                <a:srgbClr val="C0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400" b="1" dirty="0">
                <a:solidFill>
                  <a:srgbClr val="C00000"/>
                </a:solidFill>
              </a:rPr>
              <a:t>Environmental co-benefits: </a:t>
            </a:r>
            <a:r>
              <a:rPr lang="en-US" sz="1300" b="0" i="0" u="none" strike="noStrike" kern="1200" baseline="0" dirty="0">
                <a:solidFill>
                  <a:schemeClr val="tx1"/>
                </a:solidFill>
                <a:latin typeface="+mn-lt"/>
                <a:ea typeface="+mn-ea"/>
                <a:cs typeface="+mn-cs"/>
              </a:rPr>
              <a:t>Expected positive environmental impacts, including in other result areas of the Fund, and/or in line with the priorities set at the national, local or sectoral level, as appropriate. Degree to which the project or </a:t>
            </a:r>
            <a:r>
              <a:rPr lang="en-US" sz="1300" b="0" i="0" u="none" strike="noStrike" kern="1200" baseline="0" dirty="0" err="1">
                <a:solidFill>
                  <a:schemeClr val="tx1"/>
                </a:solidFill>
                <a:latin typeface="+mn-lt"/>
                <a:ea typeface="+mn-ea"/>
                <a:cs typeface="+mn-cs"/>
              </a:rPr>
              <a:t>programme</a:t>
            </a:r>
            <a:r>
              <a:rPr lang="en-US" sz="1300" b="0" i="0" u="none" strike="noStrike" kern="1200" baseline="0" dirty="0">
                <a:solidFill>
                  <a:schemeClr val="tx1"/>
                </a:solidFill>
                <a:latin typeface="+mn-lt"/>
                <a:ea typeface="+mn-ea"/>
                <a:cs typeface="+mn-cs"/>
              </a:rPr>
              <a:t> promotes positive environmental externalities such as air quality, soil quality, conservation, biodiversity, etc.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300" b="0" i="0" u="none" strike="noStrike" kern="1200" baseline="0" dirty="0">
                <a:solidFill>
                  <a:schemeClr val="tx1"/>
                </a:solidFill>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b="1" dirty="0">
                <a:solidFill>
                  <a:srgbClr val="C00000"/>
                </a:solidFill>
              </a:rPr>
              <a:t>Social co-benefits: </a:t>
            </a:r>
            <a:r>
              <a:rPr lang="en-US" sz="1300" b="0" i="0" u="none" strike="noStrike" kern="1200" baseline="0" dirty="0">
                <a:solidFill>
                  <a:schemeClr val="tx1"/>
                </a:solidFill>
                <a:latin typeface="+mn-lt"/>
                <a:ea typeface="+mn-ea"/>
                <a:cs typeface="+mn-cs"/>
              </a:rPr>
              <a:t>Expected positive social and health impacts, including in other result areas of the Fund, and/or in line with the priorities set at the national, local or sectoral levels, as appropriate. Potential for externalities in the form of expected improvements, for women and men as relevant, in areas such as health and safety, access to education, improved regulation and/or cultural preservation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100" b="1" dirty="0">
              <a:solidFill>
                <a:srgbClr val="C0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b="1" dirty="0">
                <a:solidFill>
                  <a:srgbClr val="C00000"/>
                </a:solidFill>
              </a:rPr>
              <a:t>Gender-sensitive development impact: </a:t>
            </a:r>
            <a:r>
              <a:rPr lang="en-US" sz="1300" b="0" i="0" u="none" strike="noStrike" kern="1200" baseline="0" dirty="0">
                <a:solidFill>
                  <a:schemeClr val="tx1"/>
                </a:solidFill>
                <a:latin typeface="+mn-lt"/>
                <a:ea typeface="+mn-ea"/>
                <a:cs typeface="+mn-cs"/>
              </a:rPr>
              <a:t>Potential for reduced gender inequalities in climate change impacts and/or equal participation by gender groups in contributing to expected outcomes. Explanation of how the project activities will address the needs of women and men in order to correct prevailing inequalities in climate change vulnerability and risks.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100" b="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50</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US" sz="1100" b="1" dirty="0">
                <a:solidFill>
                  <a:prstClr val="black"/>
                </a:solidFill>
              </a:rPr>
              <a:t>Vulnerability of the country:</a:t>
            </a:r>
            <a:r>
              <a:rPr lang="en-US" sz="1100" b="1" baseline="0" dirty="0">
                <a:solidFill>
                  <a:prstClr val="black"/>
                </a:solidFill>
              </a:rPr>
              <a:t> </a:t>
            </a:r>
            <a:r>
              <a:rPr lang="en-US" sz="1100" b="0" i="0" u="none" strike="noStrike" kern="1200" baseline="0" dirty="0">
                <a:solidFill>
                  <a:schemeClr val="tx1"/>
                </a:solidFill>
                <a:latin typeface="+mn-lt"/>
                <a:ea typeface="+mn-ea"/>
                <a:cs typeface="+mn-cs"/>
              </a:rPr>
              <a:t>Scale and intensity of exposure of people, and/or social or economic assets or capital, to risks derived from climate change, e.g.: </a:t>
            </a:r>
          </a:p>
          <a:p>
            <a:pPr marL="285750" indent="-285750">
              <a:buFontTx/>
              <a:buChar char="-"/>
            </a:pPr>
            <a:r>
              <a:rPr lang="en-US" sz="1100" b="0" i="0" u="none" strike="noStrike" kern="1200" baseline="0" dirty="0">
                <a:solidFill>
                  <a:schemeClr val="tx1"/>
                </a:solidFill>
                <a:latin typeface="+mn-lt"/>
                <a:ea typeface="+mn-ea"/>
                <a:cs typeface="+mn-cs"/>
              </a:rPr>
              <a:t>Intensity of exposure to climate risks and the degree of vulnerability, including exposure to slow onset events </a:t>
            </a:r>
          </a:p>
          <a:p>
            <a:pPr marL="285750" indent="-285750">
              <a:buFontTx/>
              <a:buChar char="-"/>
            </a:pPr>
            <a:r>
              <a:rPr lang="en-US" sz="1100" b="0" i="0" u="none" strike="noStrike" kern="1200" baseline="0" dirty="0">
                <a:solidFill>
                  <a:schemeClr val="tx1"/>
                </a:solidFill>
                <a:latin typeface="+mn-lt"/>
                <a:ea typeface="+mn-ea"/>
                <a:cs typeface="+mn-cs"/>
              </a:rPr>
              <a:t>Size of population and/or social or economic assets or capital of the country exposed to climate change risks and impacts </a:t>
            </a:r>
          </a:p>
          <a:p>
            <a:pPr marL="0" indent="0">
              <a:buFontTx/>
              <a:buNone/>
            </a:pPr>
            <a:endParaRPr lang="en-US" sz="1100" b="0" i="0" u="none" strike="noStrike" kern="1200" baseline="0" dirty="0">
              <a:solidFill>
                <a:schemeClr val="tx1"/>
              </a:solidFill>
              <a:latin typeface="+mn-lt"/>
              <a:ea typeface="+mn-ea"/>
              <a:cs typeface="+mn-cs"/>
            </a:endParaRPr>
          </a:p>
          <a:p>
            <a:pPr marL="0" marR="0" indent="0" algn="l" defTabSz="913156" rtl="0" eaLnBrk="1" fontAlgn="auto" latinLnBrk="0" hangingPunct="1">
              <a:lnSpc>
                <a:spcPct val="100000"/>
              </a:lnSpc>
              <a:spcBef>
                <a:spcPts val="0"/>
              </a:spcBef>
              <a:spcAft>
                <a:spcPts val="0"/>
              </a:spcAft>
              <a:buClrTx/>
              <a:buSzTx/>
              <a:buFontTx/>
              <a:buNone/>
              <a:tabLst/>
              <a:defRPr/>
            </a:pPr>
            <a:r>
              <a:rPr lang="en-US" sz="1100" b="1" dirty="0">
                <a:solidFill>
                  <a:srgbClr val="C00000"/>
                </a:solidFill>
              </a:rPr>
              <a:t>Vulnerable groups and gender aspects:</a:t>
            </a:r>
            <a:r>
              <a:rPr lang="en-US" sz="1100" b="1" baseline="0" dirty="0">
                <a:solidFill>
                  <a:srgbClr val="C00000"/>
                </a:solidFill>
              </a:rPr>
              <a:t> </a:t>
            </a:r>
            <a:r>
              <a:rPr lang="en-US" sz="1100" b="0" i="0" u="none" strike="noStrike" kern="1200" baseline="0" dirty="0">
                <a:solidFill>
                  <a:schemeClr val="tx1"/>
                </a:solidFill>
                <a:latin typeface="+mn-lt"/>
                <a:ea typeface="+mn-ea"/>
                <a:cs typeface="+mn-cs"/>
              </a:rPr>
              <a:t>Proposed project/</a:t>
            </a:r>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 supports groups that are identified as particularly vulnerable in national climate or development strategies, with relevant sex disaggregation 	</a:t>
            </a:r>
          </a:p>
          <a:p>
            <a:pPr marL="0" indent="0">
              <a:buFontTx/>
              <a:buNone/>
            </a:pPr>
            <a:endParaRPr lang="en-US" sz="1100" b="0" i="0" u="none" strike="noStrike" kern="1200" baseline="0" dirty="0">
              <a:solidFill>
                <a:schemeClr val="tx1"/>
              </a:solidFill>
              <a:latin typeface="+mn-lt"/>
              <a:ea typeface="+mn-ea"/>
              <a:cs typeface="+mn-cs"/>
            </a:endParaRPr>
          </a:p>
          <a:p>
            <a:pPr marL="0" marR="0" indent="0" algn="l" defTabSz="913156" rtl="0" eaLnBrk="1" fontAlgn="auto" latinLnBrk="0" hangingPunct="1">
              <a:lnSpc>
                <a:spcPct val="100000"/>
              </a:lnSpc>
              <a:spcBef>
                <a:spcPts val="0"/>
              </a:spcBef>
              <a:spcAft>
                <a:spcPts val="0"/>
              </a:spcAft>
              <a:buClrTx/>
              <a:buSzTx/>
              <a:buFontTx/>
              <a:buNone/>
              <a:tabLst/>
              <a:defRPr/>
            </a:pPr>
            <a:r>
              <a:rPr lang="en-US" sz="1100" b="1" dirty="0">
                <a:solidFill>
                  <a:srgbClr val="C00000"/>
                </a:solidFill>
              </a:rPr>
              <a:t>Economic and social development level of the country and the affected population: </a:t>
            </a:r>
            <a:r>
              <a:rPr lang="en-US" sz="1100" b="0" i="0" u="none" strike="noStrike" kern="1200" baseline="0" dirty="0">
                <a:solidFill>
                  <a:schemeClr val="tx1"/>
                </a:solidFill>
                <a:latin typeface="+mn-lt"/>
                <a:ea typeface="+mn-ea"/>
                <a:cs typeface="+mn-cs"/>
              </a:rPr>
              <a:t>Level of social and economic development (including income level) of the country and target population (e.g. minorities, disabled, elderly, children, female heads of households, indigenous peoples, etc.) 	</a:t>
            </a:r>
          </a:p>
          <a:p>
            <a:pPr marL="0" indent="0">
              <a:buFontTx/>
              <a:buNone/>
            </a:pPr>
            <a:endParaRPr lang="en-US" sz="1100" b="0" i="0" u="none" strike="noStrike" kern="1200" baseline="0" dirty="0">
              <a:solidFill>
                <a:schemeClr val="tx1"/>
              </a:solidFill>
              <a:latin typeface="+mn-lt"/>
              <a:ea typeface="+mn-ea"/>
              <a:cs typeface="+mn-cs"/>
            </a:endParaRPr>
          </a:p>
          <a:p>
            <a:pPr marL="0" marR="0" indent="0" algn="l" defTabSz="913156" rtl="0" eaLnBrk="1" fontAlgn="auto" latinLnBrk="0" hangingPunct="1">
              <a:lnSpc>
                <a:spcPct val="100000"/>
              </a:lnSpc>
              <a:spcBef>
                <a:spcPts val="0"/>
              </a:spcBef>
              <a:spcAft>
                <a:spcPts val="0"/>
              </a:spcAft>
              <a:buClrTx/>
              <a:buSzTx/>
              <a:buFontTx/>
              <a:buNone/>
              <a:tabLst/>
              <a:defRPr/>
            </a:pPr>
            <a:r>
              <a:rPr lang="en-US" sz="1100" b="1" dirty="0">
                <a:solidFill>
                  <a:srgbClr val="C00000"/>
                </a:solidFill>
              </a:rPr>
              <a:t>Absence of alternative sources of financing: </a:t>
            </a:r>
            <a:r>
              <a:rPr lang="en-US" sz="1100" b="0" i="0" u="none" strike="noStrike" kern="1200" baseline="0" dirty="0">
                <a:solidFill>
                  <a:schemeClr val="tx1"/>
                </a:solidFill>
                <a:latin typeface="+mn-lt"/>
                <a:ea typeface="+mn-ea"/>
                <a:cs typeface="+mn-cs"/>
              </a:rPr>
              <a:t>Explanation of the existing barriers that create absence of alternative sources of financing and how they will be addressed 	</a:t>
            </a:r>
          </a:p>
          <a:p>
            <a:pPr marL="0" indent="0">
              <a:buFontTx/>
              <a:buNone/>
            </a:pPr>
            <a:endParaRPr lang="en-US" sz="1100" b="0" i="0" u="none" strike="noStrike" kern="1200" baseline="0" dirty="0">
              <a:solidFill>
                <a:schemeClr val="tx1"/>
              </a:solidFill>
              <a:latin typeface="+mn-lt"/>
              <a:ea typeface="+mn-ea"/>
              <a:cs typeface="+mn-cs"/>
            </a:endParaRPr>
          </a:p>
          <a:p>
            <a:pPr marL="0" marR="0" indent="0" algn="l" defTabSz="913156" rtl="0" eaLnBrk="1" fontAlgn="auto" latinLnBrk="0" hangingPunct="1">
              <a:lnSpc>
                <a:spcPct val="100000"/>
              </a:lnSpc>
              <a:spcBef>
                <a:spcPts val="0"/>
              </a:spcBef>
              <a:spcAft>
                <a:spcPts val="0"/>
              </a:spcAft>
              <a:buClrTx/>
              <a:buSzTx/>
              <a:buFontTx/>
              <a:buNone/>
              <a:tabLst/>
              <a:defRPr/>
            </a:pPr>
            <a:r>
              <a:rPr lang="en-US" sz="1100" b="1" dirty="0">
                <a:solidFill>
                  <a:srgbClr val="C00000"/>
                </a:solidFill>
              </a:rPr>
              <a:t>Need for strengthening institutions and implementation capacity: </a:t>
            </a:r>
            <a:r>
              <a:rPr lang="en-US" sz="1100" b="0" i="0" u="none" strike="noStrike" kern="1200" baseline="0" dirty="0">
                <a:solidFill>
                  <a:schemeClr val="tx1"/>
                </a:solidFill>
                <a:latin typeface="+mn-lt"/>
                <a:ea typeface="+mn-ea"/>
                <a:cs typeface="+mn-cs"/>
              </a:rPr>
              <a:t>Potential of the proposed </a:t>
            </a:r>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 or project to strengthen institutional and implementation capacity 	</a:t>
            </a:r>
          </a:p>
          <a:p>
            <a:endParaRPr lang="en-US" sz="13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51</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normAutofit fontScale="92500" lnSpcReduction="10000"/>
          </a:bodyPr>
          <a:lstStyle/>
          <a:p>
            <a:pPr marL="0" marR="0" indent="0" algn="l" defTabSz="913156" rtl="0" eaLnBrk="1" fontAlgn="auto" latinLnBrk="0" hangingPunct="1">
              <a:lnSpc>
                <a:spcPct val="100000"/>
              </a:lnSpc>
              <a:spcBef>
                <a:spcPts val="0"/>
              </a:spcBef>
              <a:spcAft>
                <a:spcPts val="0"/>
              </a:spcAft>
              <a:buClrTx/>
              <a:buSzTx/>
              <a:buFontTx/>
              <a:buNone/>
              <a:tabLst/>
              <a:defRPr/>
            </a:pPr>
            <a:r>
              <a:rPr lang="en-US" sz="1100" b="1" dirty="0"/>
              <a:t>Note to Trainers:</a:t>
            </a:r>
          </a:p>
          <a:p>
            <a:pPr marL="285750" marR="0" indent="-285750" algn="l" defTabSz="9131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Please also refer to Module 4 in which Country</a:t>
            </a:r>
            <a:r>
              <a:rPr lang="en-US" sz="1100" baseline="0" dirty="0"/>
              <a:t> Ownership is discussed in more detail.</a:t>
            </a:r>
            <a:endParaRPr lang="en-US" sz="1100" dirty="0"/>
          </a:p>
          <a:p>
            <a:pPr marL="285750" marR="0" indent="-285750" algn="l" defTabSz="9131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Please also refer to Slide 24 and the role that direct access can play for the development of country ownership.</a:t>
            </a:r>
          </a:p>
          <a:p>
            <a:pPr marL="285750" marR="0" indent="-285750" algn="l" defTabSz="9131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Regarding</a:t>
            </a:r>
            <a:r>
              <a:rPr lang="en-US" sz="1100" baseline="0" dirty="0"/>
              <a:t> “Capacity of accredited entities or executing entities to deliver”, trainers should underline the role that Executing Entities could play in this respect (see Slide 18), as some participants may potentially work for such an EE.</a:t>
            </a:r>
            <a:endParaRPr lang="en-US" sz="1100" b="1" dirty="0">
              <a:solidFill>
                <a:prstClr val="black"/>
              </a:solidFill>
            </a:endParaRPr>
          </a:p>
          <a:p>
            <a:endParaRPr lang="en-US" sz="1100" b="1" dirty="0">
              <a:solidFill>
                <a:prstClr val="black"/>
              </a:solidFill>
            </a:endParaRPr>
          </a:p>
          <a:p>
            <a:endParaRPr lang="en-US" sz="1100" b="1" dirty="0">
              <a:solidFill>
                <a:prstClr val="black"/>
              </a:solidFill>
            </a:endParaRPr>
          </a:p>
          <a:p>
            <a:r>
              <a:rPr lang="en-US" sz="1100" b="1" dirty="0">
                <a:solidFill>
                  <a:prstClr val="black"/>
                </a:solidFill>
              </a:rPr>
              <a:t>Coherence and alignment with the country’s national climate strategy and priorities: </a:t>
            </a:r>
          </a:p>
          <a:p>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 or project contributes to country’s priorities for low-emission and climate-resilient development as identified in national climate strategies or plans, such as nationally appropriate mitigation actions (NAMAs), national adaptation plans (NAPs) or equivalent, and demonstrates alignment with technology needs assessments (TNAs), as appropriate. Degree to which the activity is supported by a country’s enabling policy and institutional framework, or includes policy or institutional changes 	</a:t>
            </a:r>
          </a:p>
          <a:p>
            <a:endParaRPr lang="en-US" sz="1100" b="0" i="0" u="none" strike="noStrike" kern="1200" baseline="0" dirty="0">
              <a:solidFill>
                <a:schemeClr val="tx1"/>
              </a:solidFill>
              <a:latin typeface="+mn-lt"/>
              <a:ea typeface="+mn-ea"/>
              <a:cs typeface="+mn-cs"/>
            </a:endParaRPr>
          </a:p>
          <a:p>
            <a:r>
              <a:rPr lang="en-US" sz="1100" b="1" dirty="0">
                <a:solidFill>
                  <a:srgbClr val="C00000"/>
                </a:solidFill>
              </a:rPr>
              <a:t>Capacity of accredited entities or executing entities to deliver:</a:t>
            </a:r>
          </a:p>
          <a:p>
            <a:pPr marL="0" marR="0" indent="0" algn="l" defTabSz="913156" rtl="0" eaLnBrk="1" fontAlgn="auto" latinLnBrk="0" hangingPunct="1">
              <a:lnSpc>
                <a:spcPct val="100000"/>
              </a:lnSpc>
              <a:spcBef>
                <a:spcPts val="0"/>
              </a:spcBef>
              <a:spcAft>
                <a:spcPts val="0"/>
              </a:spcAft>
              <a:buClrTx/>
              <a:buSzTx/>
              <a:buFontTx/>
              <a:buNone/>
              <a:tabLst/>
              <a:defRPr/>
            </a:pPr>
            <a:r>
              <a:rPr lang="en-US" sz="1100" dirty="0">
                <a:solidFill>
                  <a:prstClr val="black"/>
                </a:solidFill>
              </a:rPr>
              <a:t>a brief description of accredited or executing entities (e.g. local developers, partners and service providers) and the roles these entities will play, respectively. The track record and relevant experience of the entities in similar or relevant project/</a:t>
            </a:r>
            <a:r>
              <a:rPr lang="en-US" sz="1100" dirty="0" err="1">
                <a:solidFill>
                  <a:prstClr val="black"/>
                </a:solidFill>
              </a:rPr>
              <a:t>programme</a:t>
            </a:r>
            <a:r>
              <a:rPr lang="en-US" sz="1100" dirty="0">
                <a:solidFill>
                  <a:prstClr val="black"/>
                </a:solidFill>
              </a:rPr>
              <a:t> circumstances can be elaborated </a:t>
            </a:r>
            <a:r>
              <a:rPr lang="en-US" sz="1100" b="0" i="0" u="none" strike="noStrike" kern="1200" baseline="0" dirty="0">
                <a:solidFill>
                  <a:schemeClr val="tx1"/>
                </a:solidFill>
                <a:latin typeface="+mn-lt"/>
                <a:ea typeface="+mn-ea"/>
                <a:cs typeface="+mn-cs"/>
              </a:rPr>
              <a:t>(e.g. sector, type of intervention, technology, etc.) 	</a:t>
            </a:r>
          </a:p>
          <a:p>
            <a:endParaRPr lang="en-US" sz="11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1" dirty="0">
                <a:solidFill>
                  <a:srgbClr val="C00000"/>
                </a:solidFill>
              </a:rPr>
              <a:t>Engagement with civil society organizations and other relevant stakeholders:</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0" i="0" u="none" strike="noStrike" kern="1200" baseline="0" dirty="0">
                <a:solidFill>
                  <a:schemeClr val="tx1"/>
                </a:solidFill>
                <a:latin typeface="+mn-lt"/>
                <a:ea typeface="+mn-ea"/>
                <a:cs typeface="+mn-cs"/>
              </a:rPr>
              <a:t>Proposal has been developed in consultation with civil society groups and other relevant stakeholders, with particular attention being paid to gender equality, and provides a specific mechanism for their future engagement in accordance with the Fund’s environmental and social safeguards and stakeholder consultation guidelines. The proposal places decision-making responsibility with in-country institutions and uses domestic systems to ensure accountability</a:t>
            </a:r>
          </a:p>
        </p:txBody>
      </p:sp>
      <p:sp>
        <p:nvSpPr>
          <p:cNvPr id="4" name="Slide Number Placeholder 3"/>
          <p:cNvSpPr>
            <a:spLocks noGrp="1"/>
          </p:cNvSpPr>
          <p:nvPr>
            <p:ph type="sldNum" sz="quarter" idx="10"/>
          </p:nvPr>
        </p:nvSpPr>
        <p:spPr/>
        <p:txBody>
          <a:bodyPr/>
          <a:lstStyle/>
          <a:p>
            <a:fld id="{DF7A1F07-7E08-4F6A-A062-0BF2C03238EE}" type="slidenum">
              <a:rPr lang="de-DE" smtClean="0"/>
              <a:pPr/>
              <a:t>52</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marL="0" marR="0" indent="0" algn="l" defTabSz="913156" rtl="0" eaLnBrk="1" fontAlgn="auto" latinLnBrk="0" hangingPunct="1">
              <a:lnSpc>
                <a:spcPct val="100000"/>
              </a:lnSpc>
              <a:spcBef>
                <a:spcPts val="0"/>
              </a:spcBef>
              <a:spcAft>
                <a:spcPts val="0"/>
              </a:spcAft>
              <a:buClrTx/>
              <a:buSzTx/>
              <a:buFontTx/>
              <a:buNone/>
              <a:tabLst/>
              <a:defRPr/>
            </a:pPr>
            <a:r>
              <a:rPr lang="en-US" sz="1100" b="1" i="0" u="none" strike="noStrike" kern="1200" baseline="0" dirty="0">
                <a:solidFill>
                  <a:schemeClr val="tx1"/>
                </a:solidFill>
                <a:latin typeface="+mn-lt"/>
                <a:ea typeface="+mn-ea"/>
                <a:cs typeface="+mn-cs"/>
              </a:rPr>
              <a:t>Note to trainers: </a:t>
            </a:r>
            <a:r>
              <a:rPr lang="en-US" sz="1100" b="0" i="0" u="none" strike="noStrike" kern="1200" baseline="0" dirty="0">
                <a:solidFill>
                  <a:schemeClr val="tx1"/>
                </a:solidFill>
                <a:latin typeface="+mn-lt"/>
                <a:ea typeface="+mn-ea"/>
                <a:cs typeface="+mn-cs"/>
              </a:rPr>
              <a:t>Module 5 specifically deals with the topics of co-financing and leveraging. </a:t>
            </a:r>
          </a:p>
          <a:p>
            <a:endParaRPr lang="en-US" sz="1100" b="1" i="0" u="none" strike="noStrike" kern="1200" baseline="0" dirty="0">
              <a:solidFill>
                <a:schemeClr val="tx1"/>
              </a:solidFill>
              <a:latin typeface="+mn-lt"/>
              <a:ea typeface="+mn-ea"/>
              <a:cs typeface="+mn-cs"/>
            </a:endParaRPr>
          </a:p>
          <a:p>
            <a:endParaRPr lang="en-US" sz="1100" b="1" i="0" u="none" strike="noStrike" kern="1200" baseline="0" dirty="0">
              <a:solidFill>
                <a:schemeClr val="tx1"/>
              </a:solidFill>
              <a:latin typeface="+mn-lt"/>
              <a:ea typeface="+mn-ea"/>
              <a:cs typeface="+mn-cs"/>
            </a:endParaRPr>
          </a:p>
          <a:p>
            <a:r>
              <a:rPr lang="en-US" sz="1100" b="1" i="0" u="none" strike="noStrike" kern="1200" baseline="0" dirty="0">
                <a:solidFill>
                  <a:schemeClr val="tx1"/>
                </a:solidFill>
                <a:latin typeface="+mn-lt"/>
                <a:ea typeface="+mn-ea"/>
                <a:cs typeface="+mn-cs"/>
              </a:rPr>
              <a:t>Financial adequacy and appropriateness of </a:t>
            </a:r>
            <a:r>
              <a:rPr lang="en-US" sz="1100" b="1" i="0" u="none" strike="noStrike" kern="1200" baseline="0" dirty="0" err="1">
                <a:solidFill>
                  <a:schemeClr val="tx1"/>
                </a:solidFill>
                <a:latin typeface="+mn-lt"/>
                <a:ea typeface="+mn-ea"/>
                <a:cs typeface="+mn-cs"/>
              </a:rPr>
              <a:t>concessionality</a:t>
            </a:r>
            <a:r>
              <a:rPr lang="en-US" sz="1100" b="1" i="0" u="none" strike="noStrike" kern="1200" baseline="0" dirty="0">
                <a:solidFill>
                  <a:schemeClr val="tx1"/>
                </a:solidFill>
                <a:latin typeface="+mn-lt"/>
                <a:ea typeface="+mn-ea"/>
                <a:cs typeface="+mn-cs"/>
              </a:rPr>
              <a:t>: </a:t>
            </a:r>
            <a:r>
              <a:rPr lang="en-US" sz="1100" b="0" i="0" u="none" strike="noStrike" kern="1200" baseline="0" dirty="0">
                <a:solidFill>
                  <a:schemeClr val="tx1"/>
                </a:solidFill>
                <a:latin typeface="+mn-lt"/>
                <a:ea typeface="+mn-ea"/>
                <a:cs typeface="+mn-cs"/>
              </a:rPr>
              <a:t>along with the financial model and analysis, accredited entities may also specify how the proposed financial structure (funding amount, financial instrument, tenor and term) is adequate and reasonable, and further demonstrates that the structure provides the appropriate </a:t>
            </a:r>
            <a:r>
              <a:rPr lang="en-US" sz="1100" b="0" i="0" u="none" strike="noStrike" kern="1200" baseline="0" dirty="0" err="1">
                <a:solidFill>
                  <a:schemeClr val="tx1"/>
                </a:solidFill>
                <a:latin typeface="+mn-lt"/>
                <a:ea typeface="+mn-ea"/>
                <a:cs typeface="+mn-cs"/>
              </a:rPr>
              <a:t>concessionality</a:t>
            </a:r>
            <a:r>
              <a:rPr lang="en-US" sz="1100" b="0" i="0" u="none" strike="noStrike" kern="1200" baseline="0" dirty="0">
                <a:solidFill>
                  <a:schemeClr val="tx1"/>
                </a:solidFill>
                <a:latin typeface="+mn-lt"/>
                <a:ea typeface="+mn-ea"/>
                <a:cs typeface="+mn-cs"/>
              </a:rPr>
              <a:t> to make the proposal viable. </a:t>
            </a:r>
          </a:p>
          <a:p>
            <a:endParaRPr lang="en-US" sz="1100" b="0" i="0" u="none" strike="noStrike" kern="1200" baseline="0" dirty="0">
              <a:solidFill>
                <a:schemeClr val="tx1"/>
              </a:solidFill>
              <a:latin typeface="+mn-lt"/>
              <a:ea typeface="+mn-ea"/>
              <a:cs typeface="+mn-cs"/>
            </a:endParaRPr>
          </a:p>
          <a:p>
            <a:r>
              <a:rPr lang="en-US" sz="1100" b="1" i="0" u="none" strike="noStrike" kern="1200" baseline="0" dirty="0">
                <a:solidFill>
                  <a:schemeClr val="tx1"/>
                </a:solidFill>
                <a:latin typeface="+mn-lt"/>
                <a:ea typeface="+mn-ea"/>
                <a:cs typeface="+mn-cs"/>
              </a:rPr>
              <a:t>Amount of co-financing: </a:t>
            </a:r>
            <a:r>
              <a:rPr lang="en-US" sz="1100" b="0" i="0" u="none" strike="noStrike" kern="1200" baseline="0" dirty="0">
                <a:solidFill>
                  <a:schemeClr val="tx1"/>
                </a:solidFill>
                <a:latin typeface="+mn-lt"/>
                <a:ea typeface="+mn-ea"/>
                <a:cs typeface="+mn-cs"/>
              </a:rPr>
              <a:t>for mitigation projects/programmes, the co-financing ratio (total amount of the Fund’s investment as percentage of project) should generally be provided and detailed. For projects/programmes that may not leverage a significant level of up-front co-financing, the accredited entity may instead demonstrate a significant level of indirect or long-term investment mobilized as a result of the proposed activities. </a:t>
            </a:r>
          </a:p>
          <a:p>
            <a:endParaRPr lang="en-US" sz="1100" b="0" i="0" u="none" strike="noStrike" kern="1200" baseline="0" dirty="0">
              <a:solidFill>
                <a:schemeClr val="tx1"/>
              </a:solidFill>
              <a:latin typeface="+mn-lt"/>
              <a:ea typeface="+mn-ea"/>
              <a:cs typeface="+mn-cs"/>
            </a:endParaRPr>
          </a:p>
          <a:p>
            <a:r>
              <a:rPr lang="en-US" sz="1100" b="1" i="0" u="none" strike="noStrike" kern="1200" baseline="0" dirty="0">
                <a:solidFill>
                  <a:schemeClr val="tx1"/>
                </a:solidFill>
                <a:latin typeface="+mn-lt"/>
                <a:ea typeface="+mn-ea"/>
                <a:cs typeface="+mn-cs"/>
              </a:rPr>
              <a:t>Financial viability and other financial indicators: </a:t>
            </a:r>
            <a:r>
              <a:rPr lang="en-US" sz="1100" b="0" i="0" u="none" strike="noStrike" kern="1200" baseline="0" dirty="0">
                <a:solidFill>
                  <a:schemeClr val="tx1"/>
                </a:solidFill>
                <a:latin typeface="+mn-lt"/>
                <a:ea typeface="+mn-ea"/>
                <a:cs typeface="+mn-cs"/>
              </a:rPr>
              <a:t>indicators of particular interest include the economic and financial rate of return (with and without the Fund’s support). Other financial indicators, including the debt service coverage ratio, may be provided as applicable. A description of the financial soundness in the long term beyond the Fund’s intervention may also be helpful for the reader. </a:t>
            </a:r>
          </a:p>
          <a:p>
            <a:endParaRPr lang="en-US" sz="1100" b="0" i="0" u="none" strike="noStrike" kern="1200" baseline="0" dirty="0">
              <a:solidFill>
                <a:schemeClr val="tx1"/>
              </a:solidFill>
              <a:latin typeface="+mn-lt"/>
              <a:ea typeface="+mn-ea"/>
              <a:cs typeface="+mn-cs"/>
            </a:endParaRPr>
          </a:p>
          <a:p>
            <a:r>
              <a:rPr lang="en-US" sz="1100" b="1" i="0" u="none" strike="noStrike" kern="1200" baseline="0" dirty="0">
                <a:solidFill>
                  <a:schemeClr val="tx1"/>
                </a:solidFill>
                <a:latin typeface="+mn-lt"/>
                <a:ea typeface="+mn-ea"/>
                <a:cs typeface="+mn-cs"/>
              </a:rPr>
              <a:t>Application of best practices and degree of innovation: </a:t>
            </a:r>
            <a:r>
              <a:rPr lang="en-US" sz="1100" b="0" i="0" u="none" strike="noStrike" kern="1200" baseline="0" dirty="0">
                <a:solidFill>
                  <a:schemeClr val="tx1"/>
                </a:solidFill>
                <a:latin typeface="+mn-lt"/>
                <a:ea typeface="+mn-ea"/>
                <a:cs typeface="+mn-cs"/>
              </a:rPr>
              <a:t>an explanation of how the best available technologies and/or best practices are considered and applied. Best practices may also take the form of indigenous knowledge.</a:t>
            </a:r>
            <a:endParaRPr lang="en-US" sz="110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53</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normAutofit fontScale="70000" lnSpcReduction="20000"/>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100" b="1" dirty="0"/>
              <a:t>Environmental and Social Safeguards</a:t>
            </a:r>
          </a:p>
          <a:p>
            <a:r>
              <a:rPr lang="en-US" sz="1100" b="0" kern="1200" dirty="0">
                <a:solidFill>
                  <a:schemeClr val="tx1"/>
                </a:solidFill>
                <a:effectLst/>
                <a:latin typeface="+mn-lt"/>
                <a:ea typeface="+mn-ea"/>
                <a:cs typeface="+mn-cs"/>
              </a:rPr>
              <a:t>Assessment and management of environmental and social risks and impacts</a:t>
            </a:r>
            <a:endParaRPr lang="en-US" sz="1600" b="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100" kern="1200" dirty="0">
                <a:solidFill>
                  <a:schemeClr val="tx1"/>
                </a:solidFill>
                <a:effectLst/>
                <a:latin typeface="+mn-lt"/>
                <a:ea typeface="+mn-ea"/>
                <a:cs typeface="+mn-cs"/>
              </a:rPr>
              <a:t>Identify funding proposal’s environmental and social risks and impacts;</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100" kern="1200" dirty="0">
                <a:solidFill>
                  <a:schemeClr val="tx1"/>
                </a:solidFill>
                <a:effectLst/>
                <a:latin typeface="+mn-lt"/>
                <a:ea typeface="+mn-ea"/>
                <a:cs typeface="+mn-cs"/>
              </a:rPr>
              <a:t>Adopt mitigation hierarchy: anticipate, avoid; minimize; compensate or offset;</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100" kern="1200" dirty="0">
                <a:solidFill>
                  <a:schemeClr val="tx1"/>
                </a:solidFill>
                <a:effectLst/>
                <a:latin typeface="+mn-lt"/>
                <a:ea typeface="+mn-ea"/>
                <a:cs typeface="+mn-cs"/>
              </a:rPr>
              <a:t>Improve performance through an environmental and social management system;</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100" kern="1200" dirty="0">
                <a:solidFill>
                  <a:schemeClr val="tx1"/>
                </a:solidFill>
                <a:effectLst/>
                <a:latin typeface="+mn-lt"/>
                <a:ea typeface="+mn-ea"/>
                <a:cs typeface="+mn-cs"/>
              </a:rPr>
              <a:t>Engagement with affected communities or other stakeholders throughout funding proposal cycle. This includes communications and grievance mechanisms.</a:t>
            </a:r>
          </a:p>
          <a:p>
            <a:pPr marL="0" lvl="0" indent="0">
              <a:buFont typeface="Arial" panose="020B0604020202020204" pitchFamily="34" charset="0"/>
              <a:buNone/>
            </a:pPr>
            <a:endParaRPr lang="en-US" sz="1100" kern="1200" dirty="0">
              <a:solidFill>
                <a:schemeClr val="tx1"/>
              </a:solidFill>
              <a:effectLst/>
              <a:latin typeface="+mn-lt"/>
              <a:ea typeface="+mn-ea"/>
              <a:cs typeface="+mn-cs"/>
            </a:endParaRPr>
          </a:p>
          <a:p>
            <a:pPr marL="0" lvl="0" indent="0">
              <a:buFont typeface="Arial" panose="020B0604020202020204" pitchFamily="34" charset="0"/>
              <a:buNone/>
            </a:pPr>
            <a:r>
              <a:rPr lang="en-US" sz="1100" kern="1200" dirty="0">
                <a:solidFill>
                  <a:schemeClr val="tx1"/>
                </a:solidFill>
                <a:effectLst/>
                <a:latin typeface="+mn-lt"/>
                <a:ea typeface="+mn-ea"/>
                <a:cs typeface="+mn-cs"/>
              </a:rPr>
              <a:t>More information:</a:t>
            </a:r>
          </a:p>
          <a:p>
            <a:pPr marL="171450" lvl="0" indent="-171450">
              <a:buFont typeface="Arial" panose="020B0604020202020204" pitchFamily="34" charset="0"/>
              <a:buChar char="•"/>
            </a:pPr>
            <a:r>
              <a:rPr lang="en-US" sz="1100" kern="1200" dirty="0">
                <a:solidFill>
                  <a:schemeClr val="tx1"/>
                </a:solidFill>
                <a:effectLst/>
                <a:latin typeface="+mn-lt"/>
                <a:ea typeface="+mn-ea"/>
                <a:cs typeface="+mn-cs"/>
              </a:rPr>
              <a:t>ESS Reports: http://www.greenclimate.fund/disclosure/ess-reports/#p_p_id_56_INSTANCE_QbVKTrbib24f_</a:t>
            </a:r>
          </a:p>
          <a:p>
            <a:pPr marL="0" lvl="0" indent="0">
              <a:buFont typeface="Arial" panose="020B0604020202020204" pitchFamily="34" charset="0"/>
              <a:buNone/>
            </a:pPr>
            <a:endParaRPr lang="en-US" sz="1100" kern="1200" dirty="0">
              <a:solidFill>
                <a:schemeClr val="tx1"/>
              </a:solidFill>
              <a:effectLst/>
              <a:latin typeface="+mn-lt"/>
              <a:ea typeface="+mn-ea"/>
              <a:cs typeface="+mn-cs"/>
            </a:endParaRPr>
          </a:p>
          <a:p>
            <a:pPr marL="0" lvl="0" indent="0">
              <a:buFont typeface="Arial" panose="020B0604020202020204" pitchFamily="34" charset="0"/>
              <a:buNone/>
            </a:pPr>
            <a:r>
              <a:rPr lang="en-US" sz="1100" b="1" kern="1200" dirty="0">
                <a:solidFill>
                  <a:schemeClr val="tx1"/>
                </a:solidFill>
                <a:effectLst/>
                <a:latin typeface="+mn-lt"/>
                <a:ea typeface="+mn-ea"/>
                <a:cs typeface="+mn-cs"/>
              </a:rPr>
              <a:t>Gender Policy</a:t>
            </a:r>
          </a:p>
          <a:p>
            <a:pPr marL="342520" indent="-342520" defTabSz="520856">
              <a:spcAft>
                <a:spcPts val="1800"/>
              </a:spcAft>
              <a:buClr>
                <a:srgbClr val="9B0014"/>
              </a:buClr>
              <a:buFont typeface="Wingdings" panose="05000000000000000000" pitchFamily="2" charset="2"/>
              <a:buChar char="§"/>
            </a:pPr>
            <a:r>
              <a:rPr lang="en-US" sz="1100" b="1" dirty="0">
                <a:solidFill>
                  <a:srgbClr val="C00000"/>
                </a:solidFill>
                <a:cs typeface="DINOT"/>
              </a:rPr>
              <a:t>Gender sensitive approach  </a:t>
            </a:r>
            <a:r>
              <a:rPr lang="en-US" sz="1100" dirty="0">
                <a:solidFill>
                  <a:srgbClr val="4B4B4B"/>
                </a:solidFill>
                <a:cs typeface="DINOT"/>
              </a:rPr>
              <a:t>to </a:t>
            </a:r>
            <a:r>
              <a:rPr lang="en-US" sz="1100" u="sng" dirty="0">
                <a:solidFill>
                  <a:srgbClr val="4B4B4B"/>
                </a:solidFill>
                <a:cs typeface="DINOT"/>
              </a:rPr>
              <a:t>all</a:t>
            </a:r>
            <a:r>
              <a:rPr lang="en-US" sz="1100" dirty="0">
                <a:solidFill>
                  <a:srgbClr val="4B4B4B"/>
                </a:solidFill>
                <a:cs typeface="DINOT"/>
              </a:rPr>
              <a:t> its climate mitigation and adaptation activities, implemented by </a:t>
            </a:r>
            <a:r>
              <a:rPr lang="en-US" sz="1100" u="sng" dirty="0">
                <a:solidFill>
                  <a:srgbClr val="4B4B4B"/>
                </a:solidFill>
                <a:cs typeface="DINOT"/>
              </a:rPr>
              <a:t>all</a:t>
            </a:r>
            <a:r>
              <a:rPr lang="en-US" sz="1100" dirty="0">
                <a:solidFill>
                  <a:srgbClr val="4B4B4B"/>
                </a:solidFill>
                <a:cs typeface="DINOT"/>
              </a:rPr>
              <a:t> accredited entities. When it is necessary to correct for climate change-exacerbated gender inequality which affects women, the Fund will target funds to support women’s climate change adaptation and mitigation initiatives. </a:t>
            </a:r>
          </a:p>
          <a:p>
            <a:pPr marL="342520" indent="-342520" defTabSz="520856">
              <a:spcAft>
                <a:spcPts val="1800"/>
              </a:spcAft>
              <a:buClr>
                <a:srgbClr val="9B0014"/>
              </a:buClr>
              <a:buFont typeface="Wingdings" panose="05000000000000000000" pitchFamily="2" charset="2"/>
              <a:buChar char="§"/>
            </a:pPr>
            <a:r>
              <a:rPr lang="en-US" sz="1100" b="1" dirty="0">
                <a:solidFill>
                  <a:srgbClr val="C00000"/>
                </a:solidFill>
                <a:cs typeface="DINOT"/>
              </a:rPr>
              <a:t>Gender sensitivity </a:t>
            </a:r>
            <a:r>
              <a:rPr lang="en-US" sz="1100" dirty="0">
                <a:solidFill>
                  <a:srgbClr val="4B4B4B"/>
                </a:solidFill>
                <a:cs typeface="DINOT"/>
              </a:rPr>
              <a:t>– consideration of the potential contribution of women and men to societal changes as well as the methods and tools used to: promote gender equity, reduce gender disparities, and measure the impact of climate change and other development activities on men and women.</a:t>
            </a:r>
          </a:p>
          <a:p>
            <a:pPr marL="342520" indent="-342520" defTabSz="520856">
              <a:spcAft>
                <a:spcPts val="1800"/>
              </a:spcAft>
              <a:buClr>
                <a:srgbClr val="9B0014"/>
              </a:buClr>
              <a:buFont typeface="Wingdings" panose="05000000000000000000" pitchFamily="2" charset="2"/>
              <a:buChar char="§"/>
            </a:pPr>
            <a:r>
              <a:rPr lang="en-US" sz="1100" b="1" dirty="0">
                <a:solidFill>
                  <a:srgbClr val="C00000"/>
                </a:solidFill>
                <a:cs typeface="DINOT"/>
              </a:rPr>
              <a:t>Country ownership</a:t>
            </a:r>
            <a:r>
              <a:rPr lang="en-US" sz="1100" dirty="0">
                <a:solidFill>
                  <a:srgbClr val="4B4B4B"/>
                </a:solidFill>
                <a:cs typeface="DINOT"/>
              </a:rPr>
              <a:t> – NDAs have to make sure that project proposals are aligned with national policies and priorities on gender and with the Fund’s gender policy</a:t>
            </a:r>
          </a:p>
          <a:p>
            <a:pPr marL="342520" indent="-342520" defTabSz="520856">
              <a:spcAft>
                <a:spcPts val="1800"/>
              </a:spcAft>
              <a:buClr>
                <a:srgbClr val="9B0014"/>
              </a:buClr>
              <a:buFont typeface="Wingdings" panose="05000000000000000000" pitchFamily="2" charset="2"/>
              <a:buChar char="§"/>
            </a:pPr>
            <a:r>
              <a:rPr lang="en-US" sz="1100" b="1" dirty="0">
                <a:solidFill>
                  <a:srgbClr val="C00000"/>
                </a:solidFill>
                <a:cs typeface="DINOT"/>
              </a:rPr>
              <a:t>Stakeholder engagement </a:t>
            </a:r>
            <a:r>
              <a:rPr lang="en-US" sz="1100" dirty="0">
                <a:solidFill>
                  <a:srgbClr val="4B4B4B"/>
                </a:solidFill>
                <a:cs typeface="DINOT"/>
              </a:rPr>
              <a:t>– women and men be provided with equitable opportunity to be included in stakeholder consultations and decision-making during project and </a:t>
            </a:r>
            <a:r>
              <a:rPr lang="en-US" sz="1100" dirty="0" err="1">
                <a:solidFill>
                  <a:srgbClr val="4B4B4B"/>
                </a:solidFill>
                <a:cs typeface="DINOT"/>
              </a:rPr>
              <a:t>programme</a:t>
            </a:r>
            <a:r>
              <a:rPr lang="en-US" sz="1100" dirty="0">
                <a:solidFill>
                  <a:srgbClr val="4B4B4B"/>
                </a:solidFill>
                <a:cs typeface="DINOT"/>
              </a:rPr>
              <a:t> preparation, implementation and evaluation</a:t>
            </a:r>
          </a:p>
          <a:p>
            <a:pPr marL="342520" indent="-342520" defTabSz="520856">
              <a:spcAft>
                <a:spcPts val="1800"/>
              </a:spcAft>
              <a:buClr>
                <a:srgbClr val="9B0014"/>
              </a:buClr>
              <a:buFont typeface="Wingdings" panose="05000000000000000000" pitchFamily="2" charset="2"/>
              <a:buChar char="§"/>
            </a:pPr>
            <a:r>
              <a:rPr lang="en-US" sz="1100" dirty="0">
                <a:solidFill>
                  <a:srgbClr val="4B4B4B"/>
                </a:solidFill>
                <a:cs typeface="DINOT"/>
              </a:rPr>
              <a:t>Specific indicators are included in the GCF results management framework and investment framework.</a:t>
            </a:r>
          </a:p>
          <a:p>
            <a:pPr marL="0" lvl="0" indent="0">
              <a:buFont typeface="Arial" panose="020B0604020202020204" pitchFamily="34" charset="0"/>
              <a:buNone/>
            </a:pPr>
            <a:endParaRPr lang="en-US" sz="1100" kern="1200" dirty="0">
              <a:solidFill>
                <a:schemeClr val="tx1"/>
              </a:solidFill>
              <a:effectLst/>
              <a:latin typeface="+mn-lt"/>
              <a:ea typeface="+mn-ea"/>
              <a:cs typeface="+mn-cs"/>
            </a:endParaRPr>
          </a:p>
          <a:p>
            <a:pPr marL="0" lvl="0" indent="0">
              <a:buFont typeface="Arial" panose="020B0604020202020204" pitchFamily="34" charset="0"/>
              <a:buNone/>
            </a:pPr>
            <a:r>
              <a:rPr lang="en-US" sz="1100" kern="1200" dirty="0">
                <a:solidFill>
                  <a:schemeClr val="tx1"/>
                </a:solidFill>
                <a:effectLst/>
                <a:latin typeface="+mn-lt"/>
                <a:ea typeface="+mn-ea"/>
                <a:cs typeface="+mn-cs"/>
              </a:rPr>
              <a:t>More information:</a:t>
            </a:r>
          </a:p>
          <a:p>
            <a:pPr marL="171450" lvl="0" indent="-171450">
              <a:buFont typeface="Arial" panose="020B0604020202020204" pitchFamily="34" charset="0"/>
              <a:buChar char="•"/>
            </a:pPr>
            <a:r>
              <a:rPr lang="en-US" sz="1100" kern="1200" dirty="0">
                <a:solidFill>
                  <a:schemeClr val="tx1"/>
                </a:solidFill>
                <a:effectLst/>
                <a:latin typeface="+mn-lt"/>
                <a:ea typeface="+mn-ea"/>
                <a:cs typeface="+mn-cs"/>
              </a:rPr>
              <a:t>GCF Gender Policy and Action Plan: http://www.greenclimate.fund/documents/20182/319135/1.8_-_Gender_Policy_and_Action_Plan.pdf/f47842bd-b044-4500-b7ef-099bcf9a6bbe</a:t>
            </a:r>
          </a:p>
          <a:p>
            <a:pPr marL="171450" lvl="0" indent="-171450">
              <a:buFont typeface="Arial" panose="020B0604020202020204" pitchFamily="34" charset="0"/>
              <a:buChar char="•"/>
            </a:pPr>
            <a:r>
              <a:rPr lang="en-US" sz="1100" kern="1200" dirty="0">
                <a:solidFill>
                  <a:schemeClr val="tx1"/>
                </a:solidFill>
                <a:effectLst/>
                <a:latin typeface="+mn-lt"/>
                <a:ea typeface="+mn-ea"/>
                <a:cs typeface="+mn-cs"/>
              </a:rPr>
              <a:t>Gender Action in Practice: http://www.greenclimate.fund/how-we-work/mainstreaming-gender/gender-action-in-practice</a:t>
            </a:r>
          </a:p>
          <a:p>
            <a:pPr marL="0" lvl="0" indent="0">
              <a:buFont typeface="Arial" panose="020B0604020202020204" pitchFamily="34" charset="0"/>
              <a:buNone/>
            </a:pPr>
            <a:endParaRPr lang="en-US" sz="110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54</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solidFill>
                  <a:prstClr val="black"/>
                </a:solidFill>
              </a:rPr>
              <a:pPr/>
              <a:t>60</a:t>
            </a:fld>
            <a:endParaRPr lang="es-ES">
              <a:solidFill>
                <a:prstClr val="black"/>
              </a:solidFill>
            </a:endParaRPr>
          </a:p>
        </p:txBody>
      </p:sp>
    </p:spTree>
    <p:extLst>
      <p:ext uri="{BB962C8B-B14F-4D97-AF65-F5344CB8AC3E}">
        <p14:creationId xmlns:p14="http://schemas.microsoft.com/office/powerpoint/2010/main" val="3371441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solidFill>
                  <a:prstClr val="black"/>
                </a:solidFill>
              </a:rPr>
              <a:pPr/>
              <a:t>101</a:t>
            </a:fld>
            <a:endParaRPr lang="es-ES">
              <a:solidFill>
                <a:prstClr val="black"/>
              </a:solidFill>
            </a:endParaRPr>
          </a:p>
        </p:txBody>
      </p:sp>
    </p:spTree>
    <p:extLst>
      <p:ext uri="{BB962C8B-B14F-4D97-AF65-F5344CB8AC3E}">
        <p14:creationId xmlns:p14="http://schemas.microsoft.com/office/powerpoint/2010/main" val="146237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solidFill>
                  <a:prstClr val="black"/>
                </a:solidFill>
              </a:rPr>
              <a:pPr/>
              <a:t>152</a:t>
            </a:fld>
            <a:endParaRPr lang="es-ES">
              <a:solidFill>
                <a:prstClr val="black"/>
              </a:solidFill>
            </a:endParaRPr>
          </a:p>
        </p:txBody>
      </p:sp>
    </p:spTree>
    <p:extLst>
      <p:ext uri="{BB962C8B-B14F-4D97-AF65-F5344CB8AC3E}">
        <p14:creationId xmlns:p14="http://schemas.microsoft.com/office/powerpoint/2010/main" val="2961642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pPr/>
              <a:t>6</a:t>
            </a:fld>
            <a:endParaRPr lang="es-ES"/>
          </a:p>
        </p:txBody>
      </p:sp>
    </p:spTree>
    <p:extLst>
      <p:ext uri="{BB962C8B-B14F-4D97-AF65-F5344CB8AC3E}">
        <p14:creationId xmlns:p14="http://schemas.microsoft.com/office/powerpoint/2010/main" val="3911897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pPr/>
              <a:t>7</a:t>
            </a:fld>
            <a:endParaRPr lang="es-ES"/>
          </a:p>
        </p:txBody>
      </p:sp>
    </p:spTree>
    <p:extLst>
      <p:ext uri="{BB962C8B-B14F-4D97-AF65-F5344CB8AC3E}">
        <p14:creationId xmlns:p14="http://schemas.microsoft.com/office/powerpoint/2010/main" val="2436286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0C14C4-04C2-42AD-8146-4229100E0A0D}" type="slidenum">
              <a:rPr lang="es-ES" smtClean="0"/>
              <a:pPr/>
              <a:t>11</a:t>
            </a:fld>
            <a:endParaRPr lang="es-ES"/>
          </a:p>
        </p:txBody>
      </p:sp>
    </p:spTree>
    <p:extLst>
      <p:ext uri="{BB962C8B-B14F-4D97-AF65-F5344CB8AC3E}">
        <p14:creationId xmlns:p14="http://schemas.microsoft.com/office/powerpoint/2010/main" val="3852025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pPr/>
              <a:t>13</a:t>
            </a:fld>
            <a:endParaRPr lang="es-ES"/>
          </a:p>
        </p:txBody>
      </p:sp>
    </p:spTree>
    <p:extLst>
      <p:ext uri="{BB962C8B-B14F-4D97-AF65-F5344CB8AC3E}">
        <p14:creationId xmlns:p14="http://schemas.microsoft.com/office/powerpoint/2010/main" val="192973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C60C14C4-04C2-42AD-8146-4229100E0A0D}" type="slidenum">
              <a:rPr lang="es-ES" smtClean="0">
                <a:solidFill>
                  <a:prstClr val="black"/>
                </a:solidFill>
              </a:rPr>
              <a:pPr/>
              <a:t>19</a:t>
            </a:fld>
            <a:endParaRPr lang="es-ES">
              <a:solidFill>
                <a:prstClr val="black"/>
              </a:solidFill>
            </a:endParaRPr>
          </a:p>
        </p:txBody>
      </p:sp>
    </p:spTree>
    <p:extLst>
      <p:ext uri="{BB962C8B-B14F-4D97-AF65-F5344CB8AC3E}">
        <p14:creationId xmlns:p14="http://schemas.microsoft.com/office/powerpoint/2010/main" val="1879867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dirty="0"/>
              <a:t>Note to trainers: </a:t>
            </a:r>
            <a:r>
              <a:rPr lang="en-US" sz="1100" dirty="0"/>
              <a:t>Rather</a:t>
            </a:r>
            <a:r>
              <a:rPr lang="en-US" sz="1100" baseline="0" dirty="0"/>
              <a:t> than all points a selection of the key issues may be presented.</a:t>
            </a:r>
            <a:endParaRPr lang="en-US" sz="110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29</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100" dirty="0"/>
              <a:t>GCF</a:t>
            </a:r>
            <a:r>
              <a:rPr lang="en-US" sz="1100" baseline="0" dirty="0"/>
              <a:t> funding proposals need to provide </a:t>
            </a:r>
            <a:r>
              <a:rPr lang="en-US" sz="1100" dirty="0"/>
              <a:t>a </a:t>
            </a:r>
            <a:r>
              <a:rPr lang="en-US" sz="1100" b="1" dirty="0"/>
              <a:t>narrative description of the expected mitigation and/or adaptation impact</a:t>
            </a:r>
            <a:r>
              <a:rPr lang="en-US" sz="1100" baseline="0" dirty="0"/>
              <a:t> that provides the context for the expected impacts reported in the form of indicators and the logic framework of the proposal.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1" baseline="0" dirty="0"/>
              <a:t>Core indicators </a:t>
            </a:r>
            <a:r>
              <a:rPr lang="en-US" sz="1100" baseline="0" dirty="0"/>
              <a:t>have been agreed under the GCF for both mitigation and adaptation.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aseline="0" dirty="0"/>
              <a:t>For </a:t>
            </a:r>
            <a:r>
              <a:rPr lang="en-US" sz="1100" b="1" baseline="0" dirty="0"/>
              <a:t>mitigation</a:t>
            </a:r>
            <a:r>
              <a:rPr lang="en-US" sz="1100" baseline="0" dirty="0"/>
              <a:t>, the emission reductions have to be calculated both for the emission savings per year and the cumulative emission reductions over the lifetime of the investment/project.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aseline="0" dirty="0"/>
              <a:t>For </a:t>
            </a:r>
            <a:r>
              <a:rPr lang="en-US" sz="1100" b="1" baseline="0" dirty="0"/>
              <a:t>adaptation</a:t>
            </a:r>
            <a:r>
              <a:rPr lang="en-US" sz="1100" baseline="0" dirty="0"/>
              <a:t>, the number of beneficiaries that directly and indirectly benefit from the project need to be indicated. In addition to the absolute number of beneficiaries, the number of beneficiaries relative to the total population should also be indicated to further illustrate the impact of the project. As far as possible, numbers should also be disaggregated by gender.</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baseline="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48</a:t>
            </a:fld>
            <a:endParaRPr lang="de-DE"/>
          </a:p>
        </p:txBody>
      </p:sp>
    </p:spTree>
    <p:extLst>
      <p:ext uri="{BB962C8B-B14F-4D97-AF65-F5344CB8AC3E}">
        <p14:creationId xmlns:p14="http://schemas.microsoft.com/office/powerpoint/2010/main" val="1907191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normAutofit fontScale="85000" lnSpcReduction="10000"/>
          </a:bodyPr>
          <a:lstStyle/>
          <a:p>
            <a:r>
              <a:rPr lang="en-US" sz="1100" b="1" u="none" dirty="0">
                <a:solidFill>
                  <a:srgbClr val="4B4B4B"/>
                </a:solidFill>
              </a:rPr>
              <a:t>Note to trainers:</a:t>
            </a:r>
          </a:p>
          <a:p>
            <a:pPr marL="285750" indent="-285750">
              <a:buFont typeface="Arial" panose="020B0604020202020204" pitchFamily="34" charset="0"/>
              <a:buChar char="•"/>
            </a:pPr>
            <a:r>
              <a:rPr lang="en-US" sz="1100" b="0" u="none" dirty="0">
                <a:solidFill>
                  <a:srgbClr val="4B4B4B"/>
                </a:solidFill>
              </a:rPr>
              <a:t>Recall the</a:t>
            </a:r>
            <a:r>
              <a:rPr lang="en-US" sz="1100" b="0" u="none" baseline="0" dirty="0">
                <a:solidFill>
                  <a:srgbClr val="4B4B4B"/>
                </a:solidFill>
              </a:rPr>
              <a:t> aspiration of the GCF to induce a paradigm shift as described on slide 11.</a:t>
            </a:r>
          </a:p>
          <a:p>
            <a:pPr marL="285750" indent="-285750">
              <a:buFont typeface="Arial" panose="020B0604020202020204" pitchFamily="34" charset="0"/>
              <a:buChar char="•"/>
            </a:pPr>
            <a:r>
              <a:rPr lang="en-US" sz="1100" b="0" u="none" baseline="0" dirty="0">
                <a:solidFill>
                  <a:srgbClr val="4B4B4B"/>
                </a:solidFill>
              </a:rPr>
              <a:t>Highlight that the paradigm shift potential criterion is one way to operationalize paradigm shift specifically in the GCF context.</a:t>
            </a:r>
            <a:endParaRPr lang="en-US" sz="1100" b="0" u="none" dirty="0">
              <a:solidFill>
                <a:srgbClr val="4B4B4B"/>
              </a:solidFill>
            </a:endParaRPr>
          </a:p>
          <a:p>
            <a:endParaRPr lang="en-US" sz="1100" b="1" u="none" dirty="0">
              <a:solidFill>
                <a:srgbClr val="4B4B4B"/>
              </a:solidFill>
            </a:endParaRPr>
          </a:p>
          <a:p>
            <a:r>
              <a:rPr lang="en-US" sz="1100" b="1" u="none" dirty="0">
                <a:solidFill>
                  <a:srgbClr val="4B4B4B"/>
                </a:solidFill>
              </a:rPr>
              <a:t>Potential for scaling-up and replication: </a:t>
            </a:r>
            <a:r>
              <a:rPr lang="en-US" sz="1100" b="0" i="0" u="none" strike="noStrike" kern="1200" baseline="0" dirty="0">
                <a:solidFill>
                  <a:schemeClr val="tx1"/>
                </a:solidFill>
                <a:latin typeface="+mn-lt"/>
                <a:ea typeface="+mn-ea"/>
                <a:cs typeface="+mn-cs"/>
              </a:rPr>
              <a:t>the concept note should present specific values for scaling-up and replication (e.g. a 30 MW hydroelectric power station that can be replicated at 4 different specific sites in the region). A proposal with a high potential for scaling-up, for example an early warning system for an individual province that can be scaled up to several surrounding provinces, should present a concrete plan to do so. A proposal with high replication potential, for example a hydroelectric power station in a region with several potential sites identified in a supporting technical study, should also present specific replication opportunities that can be explored. Scaling up and replication potential will have a number representing the multiples of initial impact size combined with supporting justification.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1" u="none" dirty="0">
                <a:solidFill>
                  <a:srgbClr val="4B4B4B"/>
                </a:solidFill>
              </a:rPr>
              <a:t>Potential for knowledge and learning: </a:t>
            </a:r>
            <a:r>
              <a:rPr lang="en-US" sz="1100" b="0" i="0" u="none" strike="noStrike" kern="1200" baseline="0" dirty="0">
                <a:solidFill>
                  <a:schemeClr val="tx1"/>
                </a:solidFill>
                <a:latin typeface="+mn-lt"/>
                <a:ea typeface="+mn-ea"/>
                <a:cs typeface="+mn-cs"/>
              </a:rPr>
              <a:t>Contribution to the creation or strengthening of knowledge, collective learning processes, or institutions. Any potential for knowledge sharing or learning at a project or institutional level should be highlighted. For example, if the project/</a:t>
            </a:r>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 will generate useful lessons learned, a plan should be elaborated that specifies how those lessons can then be captured and shared with other individuals, projects or institutions, including through the monitoring and evaluation of the project/</a:t>
            </a:r>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u="sng" dirty="0">
              <a:solidFill>
                <a:srgbClr val="4B4B4B"/>
              </a:solidFill>
            </a:endParaRPr>
          </a:p>
          <a:p>
            <a:r>
              <a:rPr lang="en-US" sz="1100" b="1" u="none" dirty="0">
                <a:solidFill>
                  <a:srgbClr val="4B4B4B"/>
                </a:solidFill>
              </a:rPr>
              <a:t>Contribution to the creation of an enabling environment: </a:t>
            </a:r>
            <a:r>
              <a:rPr lang="en-US" sz="1100" b="0" i="0" u="none" strike="noStrike" kern="1200" baseline="0" dirty="0">
                <a:solidFill>
                  <a:schemeClr val="tx1"/>
                </a:solidFill>
                <a:latin typeface="+mn-lt"/>
                <a:ea typeface="+mn-ea"/>
                <a:cs typeface="+mn-cs"/>
              </a:rPr>
              <a:t>the sustainability of outcomes and results beyond the completion of the intervention should be highlighted. The concept note may elaborate on the arrangements that provide for long-term and financially sustainable continuation of key outcomes and activities. In cases where the planned activities do not generate financial reflows, a thorough explanation of long-term financial sustainability is needed. Accredited entities may also wish to highlight the aspects of market development and transformation in which the project/</a:t>
            </a:r>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 creates new markets and business activities at the local, national or international levels. If the project/</a:t>
            </a:r>
            <a:r>
              <a:rPr lang="en-US" sz="1100" b="0" i="0" u="none" strike="noStrike" kern="1200" baseline="0" dirty="0" err="1">
                <a:solidFill>
                  <a:schemeClr val="tx1"/>
                </a:solidFill>
                <a:latin typeface="+mn-lt"/>
                <a:ea typeface="+mn-ea"/>
                <a:cs typeface="+mn-cs"/>
              </a:rPr>
              <a:t>programme</a:t>
            </a:r>
            <a:r>
              <a:rPr lang="en-US" sz="1100" b="0" i="0" u="none" strike="noStrike" kern="1200" baseline="0" dirty="0">
                <a:solidFill>
                  <a:schemeClr val="tx1"/>
                </a:solidFill>
                <a:latin typeface="+mn-lt"/>
                <a:ea typeface="+mn-ea"/>
                <a:cs typeface="+mn-cs"/>
              </a:rPr>
              <a:t> addresses or eliminates systematic barriers to low-carbon and climate resilient solutions, or changes incentives by reducing costs and risks, these aspects can be highlighted. </a:t>
            </a:r>
          </a:p>
          <a:p>
            <a:endParaRPr lang="en-US" sz="11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1" u="none" dirty="0">
                <a:solidFill>
                  <a:srgbClr val="4B4B4B"/>
                </a:solidFill>
              </a:rPr>
              <a:t>Contribution to the regulatory framework and policies: </a:t>
            </a:r>
            <a:r>
              <a:rPr lang="en-US" sz="1100" u="none" dirty="0">
                <a:solidFill>
                  <a:srgbClr val="4B4B4B"/>
                </a:solidFill>
              </a:rPr>
              <a:t>elaborate how the project/</a:t>
            </a:r>
            <a:r>
              <a:rPr lang="en-US" sz="1100" u="none" dirty="0" err="1">
                <a:solidFill>
                  <a:srgbClr val="4B4B4B"/>
                </a:solidFill>
              </a:rPr>
              <a:t>programme</a:t>
            </a:r>
            <a:r>
              <a:rPr lang="en-US" sz="1100" u="none" dirty="0">
                <a:solidFill>
                  <a:srgbClr val="4B4B4B"/>
                </a:solidFill>
              </a:rPr>
              <a:t> advances national/local regulatory or legal frameworks and is expected to bring significant benefits in this regard. Of particular interest is the shifting or alignment of incentives to promote investment in low-emission or climate-resilient development, and/or the mainstreaming of climate change considerations into policies and regulatory frameworks at all decision-making levels.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u="none" dirty="0">
              <a:solidFill>
                <a:srgbClr val="4B4B4B"/>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100" dirty="0"/>
          </a:p>
        </p:txBody>
      </p:sp>
      <p:sp>
        <p:nvSpPr>
          <p:cNvPr id="4" name="Slide Number Placeholder 3"/>
          <p:cNvSpPr>
            <a:spLocks noGrp="1"/>
          </p:cNvSpPr>
          <p:nvPr>
            <p:ph type="sldNum" sz="quarter" idx="10"/>
          </p:nvPr>
        </p:nvSpPr>
        <p:spPr/>
        <p:txBody>
          <a:bodyPr/>
          <a:lstStyle/>
          <a:p>
            <a:fld id="{DF7A1F07-7E08-4F6A-A062-0BF2C03238EE}" type="slidenum">
              <a:rPr lang="de-DE" smtClean="0"/>
              <a:pPr/>
              <a:t>49</a:t>
            </a:fld>
            <a:endParaRPr lang="de-DE"/>
          </a:p>
        </p:txBody>
      </p:sp>
    </p:spTree>
    <p:extLst>
      <p:ext uri="{BB962C8B-B14F-4D97-AF65-F5344CB8AC3E}">
        <p14:creationId xmlns:p14="http://schemas.microsoft.com/office/powerpoint/2010/main" val="1907191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4086E3A6-42C2-4461-A0E0-B0884A377EFA}" type="datetime1">
              <a:rPr lang="es-ES" smtClean="0"/>
              <a:pPr/>
              <a:t>04/12/2018</a:t>
            </a:fld>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A973E9F0-3494-4810-B0BA-E94C45729707}" type="datetime1">
              <a:rPr lang="es-ES" smtClean="0"/>
              <a:pPr/>
              <a:t>04/12/2018</a:t>
            </a:fld>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C7C8666B-8054-4404-95C7-56AF07D9ECC5}" type="datetime1">
              <a:rPr lang="es-ES" smtClean="0"/>
              <a:pPr/>
              <a:t>04/12/2018</a:t>
            </a:fld>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02663C6E-1DE3-4F74-ADA7-3183F088E28B}" type="datetime1">
              <a:rPr lang="es-ES" smtClean="0"/>
              <a:pPr/>
              <a:t>04/12/2018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EAB5F47B-2B4F-4148-A19E-75D4F23D94C1}" type="datetime1">
              <a:rPr lang="es-ES" smtClean="0"/>
              <a:pPr/>
              <a:t>04/12/2018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1E232B09-3674-474D-AFCF-FC9D7EA2A169}" type="datetime1">
              <a:rPr lang="es-ES" smtClean="0"/>
              <a:pPr/>
              <a:t>04/12/2018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6AD72F61-3FD5-4EA7-B22B-1D4A2ACD9C45}" type="datetime1">
              <a:rPr lang="es-ES" smtClean="0"/>
              <a:pPr/>
              <a:t>04/12/2018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67248690-3FA1-4126-8FBA-3045DBF08DFC}" type="datetime1">
              <a:rPr lang="es-ES" smtClean="0"/>
              <a:pPr/>
              <a:t>04/12/2018</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2546E02F-76F7-4115-946F-6E83C1226498}" type="datetime1">
              <a:rPr lang="es-ES" smtClean="0"/>
              <a:pPr/>
              <a:t>04/12/2018</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0C75DAB-E7E2-4986-8BC5-E2222D304D5A}" type="datetime1">
              <a:rPr lang="es-ES" smtClean="0"/>
              <a:pPr/>
              <a:t>04/12/2018</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DE9BA55B-F171-4B59-BCB0-14FF4768F9EA}" type="datetime1">
              <a:rPr lang="es-ES" smtClean="0"/>
              <a:pPr/>
              <a:t>04/12/2018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C2EAC391-CF22-4AD4-B151-C057B34838FE}" type="datetime1">
              <a:rPr lang="es-ES" smtClean="0"/>
              <a:pPr/>
              <a:t>04/12/2018</a:t>
            </a:fld>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6BBB43AA-043C-483C-9F2C-2628963DFCCF}" type="datetime1">
              <a:rPr lang="es-ES" smtClean="0"/>
              <a:pPr/>
              <a:t>04/12/2018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8203F29C-F725-444D-B50E-FF045EFD44C4}" type="datetime1">
              <a:rPr lang="es-ES" smtClean="0"/>
              <a:pPr/>
              <a:t>04/12/2018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B2C89FD-02E8-41BC-86D0-4EDCB67AC8C0}" type="datetime1">
              <a:rPr lang="es-ES" smtClean="0"/>
              <a:pPr/>
              <a:t>04/12/2018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6ED4B00-B4CE-433F-BD9E-86EA8518113C}" type="slidenum">
              <a:rPr lang="es-ES" smtClean="0"/>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el, Inhalt">
    <p:spTree>
      <p:nvGrpSpPr>
        <p:cNvPr id="1" name=""/>
        <p:cNvGrpSpPr/>
        <p:nvPr/>
      </p:nvGrpSpPr>
      <p:grpSpPr>
        <a:xfrm>
          <a:off x="0" y="0"/>
          <a:ext cx="0" cy="0"/>
          <a:chOff x="0" y="0"/>
          <a:chExt cx="0" cy="0"/>
        </a:xfrm>
      </p:grpSpPr>
      <p:sp>
        <p:nvSpPr>
          <p:cNvPr id="18" name="Titel 1"/>
          <p:cNvSpPr>
            <a:spLocks noGrp="1"/>
          </p:cNvSpPr>
          <p:nvPr>
            <p:ph type="title"/>
          </p:nvPr>
        </p:nvSpPr>
        <p:spPr>
          <a:xfrm>
            <a:off x="684000" y="1483200"/>
            <a:ext cx="7776000" cy="617928"/>
          </a:xfrm>
        </p:spPr>
        <p:txBody>
          <a:bodyPr/>
          <a:lstStyle/>
          <a:p>
            <a:r>
              <a:rPr lang="de-DE" noProof="0"/>
              <a:t>Mastertitelformat bearbeiten</a:t>
            </a:r>
          </a:p>
        </p:txBody>
      </p:sp>
      <p:sp>
        <p:nvSpPr>
          <p:cNvPr id="20" name="Fußzeilenplatzhalter 2"/>
          <p:cNvSpPr>
            <a:spLocks noGrp="1"/>
          </p:cNvSpPr>
          <p:nvPr>
            <p:ph type="ftr" sz="quarter" idx="10"/>
          </p:nvPr>
        </p:nvSpPr>
        <p:spPr>
          <a:xfrm>
            <a:off x="2862776" y="6581002"/>
            <a:ext cx="3418449" cy="246221"/>
          </a:xfrm>
        </p:spPr>
        <p:txBody>
          <a:bodyPr/>
          <a:lstStyle/>
          <a:p>
            <a:r>
              <a:rPr lang="de-DE" dirty="0"/>
              <a:t>Präsentationstitel hier eintragen</a:t>
            </a:r>
          </a:p>
        </p:txBody>
      </p:sp>
      <p:sp>
        <p:nvSpPr>
          <p:cNvPr id="21" name="Datumsplatzhalter 3"/>
          <p:cNvSpPr>
            <a:spLocks noGrp="1"/>
          </p:cNvSpPr>
          <p:nvPr>
            <p:ph type="dt" sz="half" idx="11"/>
          </p:nvPr>
        </p:nvSpPr>
        <p:spPr>
          <a:xfrm>
            <a:off x="679155" y="6581002"/>
            <a:ext cx="1295400" cy="246221"/>
          </a:xfrm>
        </p:spPr>
        <p:txBody>
          <a:bodyPr/>
          <a:lstStyle/>
          <a:p>
            <a:fld id="{9317A057-C766-48FB-B1EC-CC1898F04EF1}" type="datetime1">
              <a:rPr lang="de-DE" noProof="0" smtClean="0"/>
              <a:t>04.12.2018</a:t>
            </a:fld>
            <a:endParaRPr lang="de-DE" noProof="0"/>
          </a:p>
        </p:txBody>
      </p:sp>
      <p:sp>
        <p:nvSpPr>
          <p:cNvPr id="22" name="Inhaltsplatzhalter 2"/>
          <p:cNvSpPr>
            <a:spLocks noGrp="1"/>
          </p:cNvSpPr>
          <p:nvPr>
            <p:ph idx="1" hasCustomPrompt="1"/>
          </p:nvPr>
        </p:nvSpPr>
        <p:spPr>
          <a:xfrm>
            <a:off x="684000" y="2448000"/>
            <a:ext cx="7776000" cy="3816000"/>
          </a:xfrm>
        </p:spPr>
        <p:txBody>
          <a:bodyPr/>
          <a:lstStyle>
            <a:lvl1pPr>
              <a:defRPr sz="1698"/>
            </a:lvl1pPr>
            <a:lvl2pPr>
              <a:defRPr sz="1698"/>
            </a:lvl2pPr>
            <a:lvl3pPr>
              <a:defRPr sz="1698"/>
            </a:lvl3pPr>
            <a:lvl4pPr>
              <a:defRPr sz="1698"/>
            </a:lvl4pPr>
            <a:lvl5pPr>
              <a:defRPr sz="1698"/>
            </a:lvl5pPr>
          </a:lstStyle>
          <a:p>
            <a:pPr lvl="0"/>
            <a:r>
              <a:rPr lang="de-DE" noProof="0"/>
              <a:t>Erste Ebene</a:t>
            </a:r>
          </a:p>
          <a:p>
            <a:pPr lvl="1"/>
            <a:r>
              <a:rPr lang="de-DE" noProof="0"/>
              <a:t>Zweite Ebene</a:t>
            </a:r>
          </a:p>
          <a:p>
            <a:pPr lvl="2"/>
            <a:r>
              <a:rPr lang="de-DE" noProof="0"/>
              <a:t>Dritte Ebene</a:t>
            </a:r>
          </a:p>
          <a:p>
            <a:pPr lvl="3"/>
            <a:r>
              <a:rPr lang="de-DE" noProof="0"/>
              <a:t>Vierte Ebene</a:t>
            </a:r>
          </a:p>
        </p:txBody>
      </p:sp>
    </p:spTree>
    <p:extLst>
      <p:ext uri="{BB962C8B-B14F-4D97-AF65-F5344CB8AC3E}">
        <p14:creationId xmlns:p14="http://schemas.microsoft.com/office/powerpoint/2010/main" val="33278271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4086E3A6-42C2-4461-A0E0-B0884A377EFA}" type="datetime1">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C2EAC391-CF22-4AD4-B151-C057B34838FE}" type="datetime1">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63FE54CE-9F0E-45CB-9BD9-A862BF7F7BDD}" type="datetime1">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fld id="{3C69E792-0FB0-4A5B-BECD-98A3B5788A00}" type="datetime1">
              <a:rPr lang="es-ES" smtClean="0">
                <a:solidFill>
                  <a:prstClr val="black">
                    <a:tint val="75000"/>
                  </a:prstClr>
                </a:solidFill>
              </a:rPr>
              <a:pPr/>
              <a:t>04/12/2018</a:t>
            </a:fld>
            <a:endParaRPr lang="es-ES">
              <a:solidFill>
                <a:prstClr val="black">
                  <a:tint val="75000"/>
                </a:prstClr>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a:xfrm>
            <a:off x="457200" y="6356350"/>
            <a:ext cx="2133600" cy="365125"/>
          </a:xfrm>
          <a:prstGeom prst="rect">
            <a:avLst/>
          </a:prstGeom>
        </p:spPr>
        <p:txBody>
          <a:bodyPr/>
          <a:lstStyle/>
          <a:p>
            <a:fld id="{36BDCF62-624E-43BC-9F77-ED9F065853C5}" type="datetime1">
              <a:rPr lang="es-ES" smtClean="0">
                <a:solidFill>
                  <a:prstClr val="black">
                    <a:tint val="75000"/>
                  </a:prstClr>
                </a:solidFill>
              </a:rPr>
              <a:pPr/>
              <a:t>04/12/2018</a:t>
            </a:fld>
            <a:endParaRPr lang="es-ES">
              <a:solidFill>
                <a:prstClr val="black">
                  <a:tint val="75000"/>
                </a:prstClr>
              </a:solidFill>
            </a:endParaRPr>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fecha"/>
          <p:cNvSpPr>
            <a:spLocks noGrp="1"/>
          </p:cNvSpPr>
          <p:nvPr>
            <p:ph type="dt" sz="half" idx="10"/>
          </p:nvPr>
        </p:nvSpPr>
        <p:spPr>
          <a:xfrm>
            <a:off x="457200" y="6356350"/>
            <a:ext cx="2133600" cy="365125"/>
          </a:xfrm>
          <a:prstGeom prst="rect">
            <a:avLst/>
          </a:prstGeom>
        </p:spPr>
        <p:txBody>
          <a:bodyPr/>
          <a:lstStyle/>
          <a:p>
            <a:fld id="{4B7E66C6-5B29-4AEF-ACD6-534CC4C5977F}" type="datetime1">
              <a:rPr lang="es-ES" smtClean="0">
                <a:solidFill>
                  <a:prstClr val="black">
                    <a:tint val="75000"/>
                  </a:prstClr>
                </a:solidFill>
              </a:rPr>
              <a:pPr/>
              <a:t>04/12/2018</a:t>
            </a:fld>
            <a:endParaRPr lang="es-ES">
              <a:solidFill>
                <a:prstClr val="black">
                  <a:tint val="75000"/>
                </a:prstClr>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63FE54CE-9F0E-45CB-9BD9-A862BF7F7BDD}" type="datetime1">
              <a:rPr lang="es-ES" smtClean="0"/>
              <a:pPr/>
              <a:t>04/12/2018</a:t>
            </a:fld>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fld id="{2C4597AD-5BB3-466C-9C4B-C2DD3995D69E}" type="datetime1">
              <a:rPr lang="es-ES" smtClean="0">
                <a:solidFill>
                  <a:prstClr val="black">
                    <a:tint val="75000"/>
                  </a:prstClr>
                </a:solidFill>
              </a:rPr>
              <a:pPr/>
              <a:t>04/12/2018</a:t>
            </a:fld>
            <a:endParaRPr lang="es-ES">
              <a:solidFill>
                <a:prstClr val="black">
                  <a:tint val="75000"/>
                </a:prstClr>
              </a:solidFill>
            </a:endParaRPr>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fld id="{BD42124F-441A-437C-A10A-015E802DF5DB}" type="datetime1">
              <a:rPr lang="es-ES" smtClean="0">
                <a:solidFill>
                  <a:prstClr val="black">
                    <a:tint val="75000"/>
                  </a:prstClr>
                </a:solidFill>
              </a:rPr>
              <a:pPr/>
              <a:t>04/12/2018</a:t>
            </a:fld>
            <a:endParaRPr lang="es-ES">
              <a:solidFill>
                <a:prstClr val="black">
                  <a:tint val="75000"/>
                </a:prstClr>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fld id="{95C2A3E1-BF08-44F6-A32E-5CEC53F0C58F}" type="datetime1">
              <a:rPr lang="es-ES" smtClean="0">
                <a:solidFill>
                  <a:prstClr val="black">
                    <a:tint val="75000"/>
                  </a:prstClr>
                </a:solidFill>
              </a:rPr>
              <a:pPr/>
              <a:t>04/12/2018</a:t>
            </a:fld>
            <a:endParaRPr lang="es-ES">
              <a:solidFill>
                <a:prstClr val="black">
                  <a:tint val="75000"/>
                </a:prstClr>
              </a:solidFill>
            </a:endParaRPr>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A973E9F0-3494-4810-B0BA-E94C45729707}" type="datetime1">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C7C8666B-8054-4404-95C7-56AF07D9ECC5}" type="datetime1">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fld id="{3C69E792-0FB0-4A5B-BECD-98A3B5788A00}" type="datetime1">
              <a:rPr lang="es-ES" smtClean="0"/>
              <a:pPr/>
              <a:t>04/12/2018</a:t>
            </a:fld>
            <a:endParaRPr lang="es-ES"/>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a:xfrm>
            <a:off x="457200" y="6356350"/>
            <a:ext cx="2133600" cy="365125"/>
          </a:xfrm>
          <a:prstGeom prst="rect">
            <a:avLst/>
          </a:prstGeom>
        </p:spPr>
        <p:txBody>
          <a:bodyPr/>
          <a:lstStyle/>
          <a:p>
            <a:fld id="{36BDCF62-624E-43BC-9F77-ED9F065853C5}" type="datetime1">
              <a:rPr lang="es-ES" smtClean="0"/>
              <a:pPr/>
              <a:t>04/12/2018</a:t>
            </a:fld>
            <a:endParaRPr lang="es-ES"/>
          </a:p>
        </p:txBody>
      </p:sp>
      <p:sp>
        <p:nvSpPr>
          <p:cNvPr id="8" name="7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9" name="8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fecha"/>
          <p:cNvSpPr>
            <a:spLocks noGrp="1"/>
          </p:cNvSpPr>
          <p:nvPr>
            <p:ph type="dt" sz="half" idx="10"/>
          </p:nvPr>
        </p:nvSpPr>
        <p:spPr>
          <a:xfrm>
            <a:off x="457200" y="6356350"/>
            <a:ext cx="2133600" cy="365125"/>
          </a:xfrm>
          <a:prstGeom prst="rect">
            <a:avLst/>
          </a:prstGeom>
        </p:spPr>
        <p:txBody>
          <a:bodyPr/>
          <a:lstStyle/>
          <a:p>
            <a:fld id="{4B7E66C6-5B29-4AEF-ACD6-534CC4C5977F}" type="datetime1">
              <a:rPr lang="es-ES" smtClean="0"/>
              <a:pPr/>
              <a:t>04/12/2018</a:t>
            </a:fld>
            <a:endParaRPr lang="es-ES"/>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fld id="{2C4597AD-5BB3-466C-9C4B-C2DD3995D69E}" type="datetime1">
              <a:rPr lang="es-ES" smtClean="0"/>
              <a:pPr/>
              <a:t>04/12/2018</a:t>
            </a:fld>
            <a:endParaRPr lang="es-ES"/>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fld id="{BD42124F-441A-437C-A10A-015E802DF5DB}" type="datetime1">
              <a:rPr lang="es-ES" smtClean="0"/>
              <a:pPr/>
              <a:t>04/12/2018</a:t>
            </a:fld>
            <a:endParaRPr lang="es-ES"/>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0"/>
            <a:ext cx="2133600" cy="365125"/>
          </a:xfrm>
          <a:prstGeom prst="rect">
            <a:avLst/>
          </a:prstGeom>
        </p:spPr>
        <p:txBody>
          <a:bodyPr/>
          <a:lstStyle/>
          <a:p>
            <a:fld id="{95C2A3E1-BF08-44F6-A32E-5CEC53F0C58F}" type="datetime1">
              <a:rPr lang="es-ES" smtClean="0"/>
              <a:pPr/>
              <a:t>04/12/2018</a:t>
            </a:fld>
            <a:endParaRPr lang="es-ES"/>
          </a:p>
        </p:txBody>
      </p:sp>
      <p:sp>
        <p:nvSpPr>
          <p:cNvPr id="6" name="5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6 Marcador de número de diapositiva"/>
          <p:cNvSpPr>
            <a:spLocks noGrp="1"/>
          </p:cNvSpPr>
          <p:nvPr>
            <p:ph type="sldNum" sz="quarter" idx="12"/>
          </p:nvPr>
        </p:nvSpPr>
        <p:spPr>
          <a:xfrm>
            <a:off x="6553200" y="6356350"/>
            <a:ext cx="2133600" cy="365125"/>
          </a:xfrm>
          <a:prstGeom prst="rect">
            <a:avLst/>
          </a:prstGeom>
        </p:spPr>
        <p:txBody>
          <a:bodyPr/>
          <a:lstStyle/>
          <a:p>
            <a:fld id="{36ED4B00-B4CE-433F-BD9E-86EA8518113C}"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4.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13"/>
          <a:stretch>
            <a:fillRect/>
          </a:stretch>
        </p:blipFill>
        <p:spPr>
          <a:xfrm>
            <a:off x="-8953" y="428"/>
            <a:ext cx="9161905" cy="685714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4"/>
          <a:stretch>
            <a:fillRect/>
          </a:stretch>
        </p:blipFill>
        <p:spPr>
          <a:xfrm>
            <a:off x="-94667" y="-75762"/>
            <a:ext cx="9333333" cy="7009524"/>
          </a:xfrm>
          <a:prstGeom prst="rect">
            <a:avLst/>
          </a:prstGeom>
        </p:spPr>
      </p:pic>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B714CE-47AD-4958-BBBF-07A6F534CC84}" type="datetime1">
              <a:rPr lang="es-ES" smtClean="0"/>
              <a:pPr/>
              <a:t>04/12/2018</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800">
                <a:solidFill>
                  <a:schemeClr val="tx1">
                    <a:tint val="75000"/>
                  </a:schemeClr>
                </a:solidFill>
                <a:latin typeface="Century Gothic" pitchFamily="34" charset="0"/>
              </a:defRPr>
            </a:lvl1pPr>
          </a:lstStyle>
          <a:p>
            <a:fld id="{36ED4B00-B4CE-433F-BD9E-86EA8518113C}" type="slidenum">
              <a:rPr lang="es-ES" smtClean="0"/>
              <a:pPr/>
              <a:t>‹Nº›</a:t>
            </a:fld>
            <a:endParaRPr lang="es-ES" dirty="0"/>
          </a:p>
        </p:txBody>
      </p:sp>
      <p:pic>
        <p:nvPicPr>
          <p:cNvPr id="7" name="Imagen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39552" y="188640"/>
            <a:ext cx="1240205" cy="548396"/>
          </a:xfrm>
          <a:prstGeom prst="rect">
            <a:avLst/>
          </a:prstGeom>
        </p:spPr>
      </p:pic>
      <p:sp>
        <p:nvSpPr>
          <p:cNvPr id="9" name="Rectangle 6"/>
          <p:cNvSpPr>
            <a:spLocks noChangeArrowheads="1"/>
          </p:cNvSpPr>
          <p:nvPr userDrawn="1"/>
        </p:nvSpPr>
        <p:spPr bwMode="auto">
          <a:xfrm>
            <a:off x="2612977" y="272068"/>
            <a:ext cx="6552728"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200" dirty="0">
                <a:solidFill>
                  <a:srgbClr val="019F6C"/>
                </a:solidFill>
                <a:latin typeface="Century Gothic" pitchFamily="34" charset="0"/>
                <a:ea typeface="Calibri" pitchFamily="34" charset="0"/>
                <a:cs typeface="Times New Roman" pitchFamily="18" charset="0"/>
              </a:rPr>
              <a:t>Cuantificación de la reducción de las emisiones actuales y futuras de la inversión en energía renovable y eficiencia energética en Bolivia</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08"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13"/>
          <a:stretch>
            <a:fillRect/>
          </a:stretch>
        </p:blipFill>
        <p:spPr>
          <a:xfrm>
            <a:off x="571" y="-4334"/>
            <a:ext cx="9142857" cy="6866667"/>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4180B-FDBE-4129-BB0A-056290219631}" type="datetimeFigureOut">
              <a:rPr lang="es-ES" smtClean="0">
                <a:solidFill>
                  <a:prstClr val="black">
                    <a:tint val="75000"/>
                  </a:prstClr>
                </a:solidFill>
              </a:rPr>
              <a:pPr/>
              <a:t>04/12/2018</a:t>
            </a:fld>
            <a:endParaRPr lang="es-E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A26FE-3709-41E8-878D-01E2E944888C}" type="slidenum">
              <a:rPr lang="es-ES" smtClean="0">
                <a:solidFill>
                  <a:prstClr val="black">
                    <a:tint val="75000"/>
                  </a:prstClr>
                </a:solidFill>
              </a:rPr>
              <a:pPr/>
              <a:t>‹Nº›</a:t>
            </a:fld>
            <a:endParaRPr lang="es-E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2" Type="http://schemas.openxmlformats.org/officeDocument/2006/relationships/hyperlink" Target="https://www.iadb.org/en/projects/how-projects-are-made,18273.html" TargetMode="External"/><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png"/><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0.xml.rels><?xml version="1.0" encoding="UTF-8" standalone="yes"?>
<Relationships xmlns="http://schemas.openxmlformats.org/package/2006/relationships"><Relationship Id="rId2" Type="http://schemas.openxmlformats.org/officeDocument/2006/relationships/hyperlink" Target="https://www.thegef.org/sites/default/files/publications/SCCF_SPANISH_1.pdf" TargetMode="External"/><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hyperlink" Target="https://www.adaptation-fund.org/apply-funding/" TargetMode="External"/><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2" Type="http://schemas.openxmlformats.org/officeDocument/2006/relationships/hyperlink" Target="https://www.international-climate-initiative.com/en/project-funding/information-for-applicants/#c6366" TargetMode="External"/><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2" Type="http://schemas.openxmlformats.org/officeDocument/2006/relationships/hyperlink" Target="http://siteresources.worldbank.org/LOANS/Resources/Disbursement09.pdf" TargetMode="External"/><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0.xml.rels><?xml version="1.0" encoding="UTF-8" standalone="yes"?>
<Relationships xmlns="http://schemas.openxmlformats.org/package/2006/relationships"><Relationship Id="rId3" Type="http://schemas.openxmlformats.org/officeDocument/2006/relationships/hyperlink" Target="https://www.forestcarbonpartnership.org/sites/fcp/files/Bolivia_R_PIN_Annex_I_Optional_Guidelines_0.pdf" TargetMode="External"/><Relationship Id="rId2" Type="http://schemas.openxmlformats.org/officeDocument/2006/relationships/hyperlink" Target="https://www.forestcarbonpartnership.org/guidelines-and-templates" TargetMode="External"/><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2" Type="http://schemas.openxmlformats.org/officeDocument/2006/relationships/hyperlink" Target="https://www.ifad.org/web/operations/country/id/bolivia" TargetMode="External"/><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8.xml"/></Relationships>
</file>

<file path=ppt/slides/_rels/slide13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8.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8.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13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3.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18.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7.xml.rels><?xml version="1.0" encoding="UTF-8" standalone="yes"?>
<Relationships xmlns="http://schemas.openxmlformats.org/package/2006/relationships"><Relationship Id="rId2" Type="http://schemas.openxmlformats.org/officeDocument/2006/relationships/image" Target="../media/image93.emf"/><Relationship Id="rId1" Type="http://schemas.openxmlformats.org/officeDocument/2006/relationships/slideLayout" Target="../slideLayouts/slideLayout18.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1.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18.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29.png"/><Relationship Id="rId1" Type="http://schemas.openxmlformats.org/officeDocument/2006/relationships/slideLayout" Target="../slideLayouts/slideLayout1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18.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8.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8.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8.xml"/><Relationship Id="rId4" Type="http://schemas.openxmlformats.org/officeDocument/2006/relationships/image" Target="../media/image52.png"/></Relationships>
</file>

<file path=ppt/slides/_rels/slide6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slideLayout" Target="../slideLayouts/slideLayout18.xml"/><Relationship Id="rId4" Type="http://schemas.openxmlformats.org/officeDocument/2006/relationships/image" Target="../media/image58.emf"/></Relationships>
</file>

<file path=ppt/slides/_rels/slide7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18.xml"/><Relationship Id="rId4" Type="http://schemas.openxmlformats.org/officeDocument/2006/relationships/image" Target="../media/image61.emf"/></Relationships>
</file>

<file path=ppt/slides/_rels/slide74.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www.nature.com/articles/nclimate2903" TargetMode="Externa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hyperlink" Target="https://blogs.iadb.org/energia/2018/06/22/a-donde-va-el-sector-hidroelectrico-latinoamericano-y-cinco-aspectos-claves-para-su-futuro/"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hyperlink" Target="https://www.wearefactor.com/es/estudio-sobre-el-impacto-del-cambio-climatico-en-la-hidroelectricidad-en-espana/noticia/396" TargetMode="Externa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1475656" y="1556792"/>
            <a:ext cx="6408712" cy="4401205"/>
          </a:xfrm>
          <a:prstGeom prst="rect">
            <a:avLst/>
          </a:prstGeom>
          <a:noFill/>
        </p:spPr>
        <p:txBody>
          <a:bodyPr wrap="square" rtlCol="0">
            <a:spAutoFit/>
          </a:bodyPr>
          <a:lstStyle/>
          <a:p>
            <a:pPr>
              <a:spcBef>
                <a:spcPts val="1200"/>
              </a:spcBef>
            </a:pPr>
            <a:r>
              <a:rPr lang="es-ES_tradnl" sz="22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rPr>
              <a:t>Jornada de </a:t>
            </a:r>
            <a:r>
              <a:rPr lang="es-ES" sz="22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rPr>
              <a:t>Capacitación</a:t>
            </a:r>
          </a:p>
          <a:p>
            <a:pPr algn="ctr">
              <a:spcBef>
                <a:spcPts val="1200"/>
              </a:spcBef>
            </a:pPr>
            <a:r>
              <a:rPr lang="es-ES" sz="22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rPr>
              <a:t> “Estudio sobre la cuantificación de la reducción de las emisiones actuales y futuras de la inversión en energía renovable y eficiencia energética en Bolivia”</a:t>
            </a:r>
          </a:p>
          <a:p>
            <a:pPr algn="ctr">
              <a:spcBef>
                <a:spcPts val="1200"/>
              </a:spcBef>
            </a:pPr>
            <a:endParaRPr lang="es-ES" sz="22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endParaRPr>
          </a:p>
          <a:p>
            <a:pPr>
              <a:spcBef>
                <a:spcPts val="1200"/>
              </a:spcBef>
            </a:pPr>
            <a:endParaRPr lang="es-ES" sz="14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endParaRPr>
          </a:p>
          <a:p>
            <a:pPr>
              <a:spcBef>
                <a:spcPts val="1200"/>
              </a:spcBef>
            </a:pPr>
            <a:endParaRPr lang="es-ES" sz="14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endParaRPr>
          </a:p>
          <a:p>
            <a:pPr>
              <a:spcBef>
                <a:spcPts val="1200"/>
              </a:spcBef>
            </a:pPr>
            <a:r>
              <a:rPr lang="es-ES" sz="14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rPr>
              <a:t>Cochabamba – Bolivia</a:t>
            </a:r>
          </a:p>
          <a:p>
            <a:pPr>
              <a:spcBef>
                <a:spcPts val="1200"/>
              </a:spcBef>
            </a:pPr>
            <a:r>
              <a:rPr lang="es-ES" sz="14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rPr>
              <a:t>29 de noviembre de 2018.</a:t>
            </a:r>
          </a:p>
          <a:p>
            <a:pPr>
              <a:spcBef>
                <a:spcPts val="1200"/>
              </a:spcBef>
            </a:pPr>
            <a:endParaRPr lang="es-ES" sz="2200" dirty="0">
              <a:solidFill>
                <a:schemeClr val="bg1"/>
              </a:solidFill>
              <a:latin typeface="Century Gothic" panose="020B0502020202020204" pitchFamily="34" charset="0"/>
              <a:ea typeface="Segoe UI Black" panose="020B0A02040204020203" pitchFamily="34" charset="0"/>
              <a:cs typeface="Segoe UI Black" panose="020B0A02040204020203" pitchFamily="34" charset="0"/>
            </a:endParaRPr>
          </a:p>
        </p:txBody>
      </p:sp>
      <p:sp>
        <p:nvSpPr>
          <p:cNvPr id="2" name="CuadroTexto 1"/>
          <p:cNvSpPr txBox="1"/>
          <p:nvPr/>
        </p:nvSpPr>
        <p:spPr>
          <a:xfrm>
            <a:off x="0" y="6453336"/>
            <a:ext cx="2123728" cy="246221"/>
          </a:xfrm>
          <a:prstGeom prst="rect">
            <a:avLst/>
          </a:prstGeom>
          <a:noFill/>
        </p:spPr>
        <p:txBody>
          <a:bodyPr wrap="square" rtlCol="0">
            <a:spAutoFit/>
          </a:bodyPr>
          <a:lstStyle/>
          <a:p>
            <a:pPr algn="ctr"/>
            <a:r>
              <a:rPr lang="es-ES_tradnl" sz="1000" b="1" dirty="0">
                <a:solidFill>
                  <a:schemeClr val="bg1"/>
                </a:solidFill>
                <a:latin typeface="Century Gothic" panose="020B0502020202020204" pitchFamily="34" charset="0"/>
              </a:rPr>
              <a:t>www.wearefactor.com</a:t>
            </a:r>
            <a:endParaRPr lang="es-ES" sz="1000" b="1" dirty="0">
              <a:solidFill>
                <a:schemeClr val="bg1"/>
              </a:solidFill>
              <a:latin typeface="Century Gothic" panose="020B0502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168" y="5229200"/>
            <a:ext cx="2627784" cy="1162335"/>
          </a:xfrm>
          <a:prstGeom prst="rect">
            <a:avLst/>
          </a:prstGeom>
        </p:spPr>
      </p:pic>
    </p:spTree>
    <p:extLst>
      <p:ext uri="{BB962C8B-B14F-4D97-AF65-F5344CB8AC3E}">
        <p14:creationId xmlns:p14="http://schemas.microsoft.com/office/powerpoint/2010/main" val="3501135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2" name="Diagrama 11"/>
          <p:cNvGraphicFramePr/>
          <p:nvPr>
            <p:extLst/>
          </p:nvPr>
        </p:nvGraphicFramePr>
        <p:xfrm>
          <a:off x="588945" y="1124744"/>
          <a:ext cx="68407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3" name="Conector recto 12"/>
          <p:cNvCxnSpPr/>
          <p:nvPr/>
        </p:nvCxnSpPr>
        <p:spPr>
          <a:xfrm>
            <a:off x="4067944" y="4120815"/>
            <a:ext cx="0" cy="316297"/>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4" name="Conector recto 13"/>
          <p:cNvCxnSpPr/>
          <p:nvPr/>
        </p:nvCxnSpPr>
        <p:spPr>
          <a:xfrm>
            <a:off x="4788024" y="4797152"/>
            <a:ext cx="1656184" cy="0"/>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5" name="Conector recto 14"/>
          <p:cNvCxnSpPr/>
          <p:nvPr/>
        </p:nvCxnSpPr>
        <p:spPr>
          <a:xfrm flipV="1">
            <a:off x="6444208" y="4120815"/>
            <a:ext cx="0" cy="67633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latin typeface="Century Gothic" panose="020B0502020202020204" pitchFamily="34" charset="0"/>
              </a:rPr>
              <a:pPr/>
              <a:t>10</a:t>
            </a:fld>
            <a:endParaRPr lang="es-ES">
              <a:solidFill>
                <a:prstClr val="black">
                  <a:tint val="75000"/>
                </a:prstClr>
              </a:solidFill>
              <a:latin typeface="Century Gothic" panose="020B0502020202020204" pitchFamily="34" charset="0"/>
            </a:endParaRPr>
          </a:p>
        </p:txBody>
      </p:sp>
      <p:cxnSp>
        <p:nvCxnSpPr>
          <p:cNvPr id="6" name="Conector recto 5"/>
          <p:cNvCxnSpPr/>
          <p:nvPr/>
        </p:nvCxnSpPr>
        <p:spPr>
          <a:xfrm>
            <a:off x="107504" y="3717032"/>
            <a:ext cx="8784976"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a:xfrm>
            <a:off x="6948264" y="1988840"/>
            <a:ext cx="2195736" cy="369332"/>
          </a:xfrm>
          <a:prstGeom prst="rect">
            <a:avLst/>
          </a:prstGeom>
          <a:noFill/>
        </p:spPr>
        <p:txBody>
          <a:bodyPr wrap="square" rtlCol="0">
            <a:spAutoFit/>
          </a:bodyPr>
          <a:lstStyle/>
          <a:p>
            <a:pPr algn="ctr"/>
            <a:r>
              <a:rPr lang="es-ES" i="1" dirty="0" err="1">
                <a:latin typeface="Century Gothic" panose="020B0502020202020204" pitchFamily="34" charset="0"/>
              </a:rPr>
              <a:t>Binding</a:t>
            </a:r>
            <a:endParaRPr lang="es-ES" i="1" dirty="0">
              <a:latin typeface="Century Gothic" panose="020B0502020202020204" pitchFamily="34" charset="0"/>
            </a:endParaRPr>
          </a:p>
        </p:txBody>
      </p:sp>
      <p:sp>
        <p:nvSpPr>
          <p:cNvPr id="10" name="CuadroTexto 9"/>
          <p:cNvSpPr txBox="1"/>
          <p:nvPr/>
        </p:nvSpPr>
        <p:spPr>
          <a:xfrm>
            <a:off x="6948264" y="5302949"/>
            <a:ext cx="2195736" cy="646331"/>
          </a:xfrm>
          <a:prstGeom prst="rect">
            <a:avLst/>
          </a:prstGeom>
          <a:noFill/>
        </p:spPr>
        <p:txBody>
          <a:bodyPr wrap="square" rtlCol="0">
            <a:spAutoFit/>
          </a:bodyPr>
          <a:lstStyle/>
          <a:p>
            <a:pPr algn="ctr"/>
            <a:r>
              <a:rPr lang="es-ES" i="1" dirty="0" err="1">
                <a:latin typeface="Century Gothic" panose="020B0502020202020204" pitchFamily="34" charset="0"/>
              </a:rPr>
              <a:t>Voluntary</a:t>
            </a:r>
            <a:r>
              <a:rPr lang="es-ES" i="1" dirty="0">
                <a:latin typeface="Century Gothic" panose="020B0502020202020204" pitchFamily="34" charset="0"/>
              </a:rPr>
              <a:t>, non-</a:t>
            </a:r>
            <a:r>
              <a:rPr lang="es-ES" i="1" dirty="0" err="1">
                <a:latin typeface="Century Gothic" panose="020B0502020202020204" pitchFamily="34" charset="0"/>
              </a:rPr>
              <a:t>punitive</a:t>
            </a:r>
            <a:endParaRPr lang="es-ES" i="1" dirty="0">
              <a:latin typeface="Century Gothic" panose="020B0502020202020204" pitchFamily="34" charset="0"/>
            </a:endParaRPr>
          </a:p>
        </p:txBody>
      </p:sp>
      <p:sp>
        <p:nvSpPr>
          <p:cNvPr id="11" name="Rectángulo 10"/>
          <p:cNvSpPr/>
          <p:nvPr/>
        </p:nvSpPr>
        <p:spPr>
          <a:xfrm>
            <a:off x="1022816" y="1601307"/>
            <a:ext cx="6400655" cy="2677656"/>
          </a:xfrm>
          <a:prstGeom prst="rect">
            <a:avLst/>
          </a:prstGeom>
          <a:solidFill>
            <a:schemeClr val="bg1">
              <a:alpha val="76000"/>
            </a:schemeClr>
          </a:solidFill>
        </p:spPr>
        <p:txBody>
          <a:bodyPr wrap="square">
            <a:spAutoFit/>
          </a:bodyPr>
          <a:lstStyle/>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En 2020: (a) nuevos objetivos -2025- o revisados y (b) estrategias a largo plazo, 2050.</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Después cada cinco años. “</a:t>
            </a:r>
            <a:r>
              <a:rPr lang="es-ES" sz="1600" i="1" dirty="0" err="1">
                <a:latin typeface="Century Gothic" panose="020B0502020202020204" pitchFamily="34" charset="0"/>
              </a:rPr>
              <a:t>Will</a:t>
            </a:r>
            <a:r>
              <a:rPr lang="es-ES" sz="1600" i="1" dirty="0">
                <a:latin typeface="Century Gothic" panose="020B0502020202020204" pitchFamily="34" charset="0"/>
              </a:rPr>
              <a:t> </a:t>
            </a:r>
            <a:r>
              <a:rPr lang="es-ES" sz="1600" i="1" dirty="0" err="1">
                <a:latin typeface="Century Gothic" panose="020B0502020202020204" pitchFamily="34" charset="0"/>
              </a:rPr>
              <a:t>represent</a:t>
            </a:r>
            <a:r>
              <a:rPr lang="es-ES" sz="1600" i="1" dirty="0">
                <a:latin typeface="Century Gothic" panose="020B0502020202020204" pitchFamily="34" charset="0"/>
              </a:rPr>
              <a:t> a </a:t>
            </a:r>
            <a:r>
              <a:rPr lang="es-ES" sz="1600" i="1" dirty="0" err="1">
                <a:latin typeface="Century Gothic" panose="020B0502020202020204" pitchFamily="34" charset="0"/>
              </a:rPr>
              <a:t>progression</a:t>
            </a:r>
            <a:r>
              <a:rPr lang="es-ES" sz="1600" i="1" dirty="0">
                <a:latin typeface="Century Gothic" panose="020B0502020202020204" pitchFamily="34" charset="0"/>
              </a:rPr>
              <a:t> </a:t>
            </a:r>
            <a:r>
              <a:rPr lang="es-ES" sz="1600" i="1" dirty="0" err="1">
                <a:latin typeface="Century Gothic" panose="020B0502020202020204" pitchFamily="34" charset="0"/>
              </a:rPr>
              <a:t>over</a:t>
            </a:r>
            <a:r>
              <a:rPr lang="es-ES" sz="1600" i="1" dirty="0">
                <a:latin typeface="Century Gothic" panose="020B0502020202020204" pitchFamily="34" charset="0"/>
              </a:rPr>
              <a:t> time”.</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Incluyendo procesos de planificación en adaptación.</a:t>
            </a:r>
          </a:p>
          <a:p>
            <a:pPr marL="285750" indent="-285750">
              <a:spcBef>
                <a:spcPts val="600"/>
              </a:spcBef>
              <a:spcAft>
                <a:spcPts val="600"/>
              </a:spcAft>
              <a:buFont typeface="Wingdings" panose="05000000000000000000" pitchFamily="2" charset="2"/>
              <a:buChar char="q"/>
            </a:pPr>
            <a:r>
              <a:rPr lang="es-ES" sz="1600" i="1" dirty="0" err="1">
                <a:latin typeface="Century Gothic" panose="020B0502020202020204" pitchFamily="34" charset="0"/>
              </a:rPr>
              <a:t>Developed</a:t>
            </a:r>
            <a:r>
              <a:rPr lang="es-ES" sz="1600" i="1" dirty="0">
                <a:latin typeface="Century Gothic" panose="020B0502020202020204" pitchFamily="34" charset="0"/>
              </a:rPr>
              <a:t>: “</a:t>
            </a:r>
            <a:r>
              <a:rPr lang="es-ES" sz="1600" i="1" dirty="0" err="1">
                <a:latin typeface="Century Gothic" panose="020B0502020202020204" pitchFamily="34" charset="0"/>
              </a:rPr>
              <a:t>absolute</a:t>
            </a:r>
            <a:r>
              <a:rPr lang="es-ES" sz="1600" i="1" dirty="0">
                <a:latin typeface="Century Gothic" panose="020B0502020202020204" pitchFamily="34" charset="0"/>
              </a:rPr>
              <a:t> </a:t>
            </a:r>
            <a:r>
              <a:rPr lang="es-ES" sz="1600" i="1" dirty="0" err="1">
                <a:latin typeface="Century Gothic" panose="020B0502020202020204" pitchFamily="34" charset="0"/>
              </a:rPr>
              <a:t>emission</a:t>
            </a:r>
            <a:r>
              <a:rPr lang="es-ES" sz="1600" i="1" dirty="0">
                <a:latin typeface="Century Gothic" panose="020B0502020202020204" pitchFamily="34" charset="0"/>
              </a:rPr>
              <a:t> targets”; </a:t>
            </a:r>
            <a:r>
              <a:rPr lang="es-ES" sz="1600" i="1" dirty="0" err="1">
                <a:latin typeface="Century Gothic" panose="020B0502020202020204" pitchFamily="34" charset="0"/>
              </a:rPr>
              <a:t>developing</a:t>
            </a:r>
            <a:r>
              <a:rPr lang="es-ES" sz="1600" i="1" dirty="0">
                <a:latin typeface="Century Gothic" panose="020B0502020202020204" pitchFamily="34" charset="0"/>
              </a:rPr>
              <a:t>: “</a:t>
            </a:r>
            <a:r>
              <a:rPr lang="es-ES" sz="1600" i="1" dirty="0" err="1">
                <a:latin typeface="Century Gothic" panose="020B0502020202020204" pitchFamily="34" charset="0"/>
              </a:rPr>
              <a:t>mitigation</a:t>
            </a:r>
            <a:r>
              <a:rPr lang="es-ES" sz="1600" i="1" dirty="0">
                <a:latin typeface="Century Gothic" panose="020B0502020202020204" pitchFamily="34" charset="0"/>
              </a:rPr>
              <a:t> </a:t>
            </a:r>
            <a:r>
              <a:rPr lang="es-ES" sz="1600" i="1" dirty="0" err="1">
                <a:latin typeface="Century Gothic" panose="020B0502020202020204" pitchFamily="34" charset="0"/>
              </a:rPr>
              <a:t>efforts</a:t>
            </a:r>
            <a:r>
              <a:rPr lang="es-ES" sz="1600" i="1" dirty="0">
                <a:latin typeface="Century Gothic" panose="020B0502020202020204" pitchFamily="34" charset="0"/>
              </a:rPr>
              <a:t>”; </a:t>
            </a:r>
            <a:r>
              <a:rPr lang="es-ES" sz="1600" i="1" dirty="0" err="1">
                <a:latin typeface="Century Gothic" panose="020B0502020202020204" pitchFamily="34" charset="0"/>
              </a:rPr>
              <a:t>LDCs</a:t>
            </a:r>
            <a:r>
              <a:rPr lang="es-ES" sz="1600" i="1" dirty="0">
                <a:latin typeface="Century Gothic" panose="020B0502020202020204" pitchFamily="34" charset="0"/>
              </a:rPr>
              <a:t>:  </a:t>
            </a:r>
            <a:r>
              <a:rPr lang="es-ES" sz="1600" i="1" dirty="0" err="1">
                <a:latin typeface="Century Gothic" panose="020B0502020202020204" pitchFamily="34" charset="0"/>
              </a:rPr>
              <a:t>plans</a:t>
            </a:r>
            <a:r>
              <a:rPr lang="es-ES" sz="1600" i="1" dirty="0">
                <a:latin typeface="Century Gothic" panose="020B0502020202020204" pitchFamily="34" charset="0"/>
              </a:rPr>
              <a:t>, </a:t>
            </a:r>
            <a:r>
              <a:rPr lang="es-ES" sz="1600" i="1" dirty="0" err="1">
                <a:latin typeface="Century Gothic" panose="020B0502020202020204" pitchFamily="34" charset="0"/>
              </a:rPr>
              <a:t>actions</a:t>
            </a:r>
            <a:r>
              <a:rPr lang="es-ES" sz="1600" i="1" dirty="0">
                <a:latin typeface="Century Gothic" panose="020B0502020202020204" pitchFamily="34" charset="0"/>
              </a:rPr>
              <a:t>…</a:t>
            </a:r>
          </a:p>
          <a:p>
            <a:pPr marL="285750" indent="-285750">
              <a:spcBef>
                <a:spcPts val="600"/>
              </a:spcBef>
              <a:spcAft>
                <a:spcPts val="600"/>
              </a:spcAft>
              <a:buFont typeface="Wingdings" panose="05000000000000000000" pitchFamily="2" charset="2"/>
              <a:buChar char="q"/>
            </a:pPr>
            <a:endParaRPr lang="es-ES" sz="1600" i="1" dirty="0">
              <a:latin typeface="Century Gothic" panose="020B0502020202020204" pitchFamily="34" charset="0"/>
            </a:endParaRPr>
          </a:p>
        </p:txBody>
      </p:sp>
    </p:spTree>
    <p:extLst>
      <p:ext uri="{BB962C8B-B14F-4D97-AF65-F5344CB8AC3E}">
        <p14:creationId xmlns:p14="http://schemas.microsoft.com/office/powerpoint/2010/main" val="192060074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6FBBF20-9DAD-470A-9852-590DDA063EF1}"/>
              </a:ext>
            </a:extLst>
          </p:cNvPr>
          <p:cNvSpPr>
            <a:spLocks noGrp="1"/>
          </p:cNvSpPr>
          <p:nvPr>
            <p:ph type="sldNum" sz="quarter" idx="12"/>
          </p:nvPr>
        </p:nvSpPr>
        <p:spPr/>
        <p:txBody>
          <a:bodyPr/>
          <a:lstStyle/>
          <a:p>
            <a:fld id="{36ED4B00-B4CE-433F-BD9E-86EA8518113C}" type="slidenum">
              <a:rPr lang="es-ES" smtClean="0"/>
              <a:pPr/>
              <a:t>100</a:t>
            </a:fld>
            <a:endParaRPr lang="es-ES"/>
          </a:p>
        </p:txBody>
      </p:sp>
      <p:sp>
        <p:nvSpPr>
          <p:cNvPr id="3" name="Rectángulo 2">
            <a:extLst>
              <a:ext uri="{FF2B5EF4-FFF2-40B4-BE49-F238E27FC236}">
                <a16:creationId xmlns:a16="http://schemas.microsoft.com/office/drawing/2014/main" id="{0F62573F-4AC3-4CC8-94E7-D5E4A81CF76C}"/>
              </a:ext>
            </a:extLst>
          </p:cNvPr>
          <p:cNvSpPr/>
          <p:nvPr/>
        </p:nvSpPr>
        <p:spPr>
          <a:xfrm>
            <a:off x="179512" y="6476191"/>
            <a:ext cx="7902624" cy="338554"/>
          </a:xfrm>
          <a:prstGeom prst="rect">
            <a:avLst/>
          </a:prstGeom>
        </p:spPr>
        <p:txBody>
          <a:bodyPr wrap="square">
            <a:spAutoFit/>
          </a:bodyPr>
          <a:lstStyle/>
          <a:p>
            <a:r>
              <a:rPr lang="es-ES" sz="800" dirty="0"/>
              <a:t>Fuente: OLADE, 2016, Cambio climático y su impacto en el sector energético</a:t>
            </a:r>
          </a:p>
          <a:p>
            <a:r>
              <a:rPr lang="es-ES" sz="800" dirty="0"/>
              <a:t>Fuente: República de Bolivia (Ministerio de Planificación del Desarrollo), 2007, Mecanismo Nacional de Adaptación al Cambio Climático </a:t>
            </a:r>
          </a:p>
        </p:txBody>
      </p:sp>
      <p:sp>
        <p:nvSpPr>
          <p:cNvPr id="5" name="Rectángulo 4">
            <a:extLst>
              <a:ext uri="{FF2B5EF4-FFF2-40B4-BE49-F238E27FC236}">
                <a16:creationId xmlns:a16="http://schemas.microsoft.com/office/drawing/2014/main" id="{907CA4D1-5E97-4F72-BEC6-A9EF4EB3A4A3}"/>
              </a:ext>
            </a:extLst>
          </p:cNvPr>
          <p:cNvSpPr/>
          <p:nvPr/>
        </p:nvSpPr>
        <p:spPr>
          <a:xfrm>
            <a:off x="1367644" y="1069098"/>
            <a:ext cx="6408712" cy="923330"/>
          </a:xfrm>
          <a:prstGeom prst="rect">
            <a:avLst/>
          </a:prstGeom>
        </p:spPr>
        <p:txBody>
          <a:bodyPr wrap="square">
            <a:spAutoFit/>
          </a:bodyPr>
          <a:lstStyle/>
          <a:p>
            <a:r>
              <a:rPr lang="es-ES" dirty="0">
                <a:solidFill>
                  <a:srgbClr val="1E3B59"/>
                </a:solidFill>
                <a:latin typeface="Century Gothic" pitchFamily="34" charset="0"/>
                <a:cs typeface="Times New Roman" pitchFamily="18" charset="0"/>
              </a:rPr>
              <a:t>Cambio climático y el sector energético:</a:t>
            </a:r>
          </a:p>
          <a:p>
            <a:r>
              <a:rPr lang="es-ES" b="1" dirty="0">
                <a:solidFill>
                  <a:srgbClr val="1E3B59"/>
                </a:solidFill>
                <a:latin typeface="Century Gothic" pitchFamily="34" charset="0"/>
                <a:cs typeface="Times New Roman" pitchFamily="18" charset="0"/>
              </a:rPr>
              <a:t>Un tema cada vez mas de integración sectorial de soluciones y de adaptación al cambio climático</a:t>
            </a:r>
            <a:endParaRPr lang="es-ES" b="1" dirty="0"/>
          </a:p>
        </p:txBody>
      </p:sp>
      <p:sp>
        <p:nvSpPr>
          <p:cNvPr id="9" name="Diagrama de flujo: proceso alternativo 8">
            <a:extLst>
              <a:ext uri="{FF2B5EF4-FFF2-40B4-BE49-F238E27FC236}">
                <a16:creationId xmlns:a16="http://schemas.microsoft.com/office/drawing/2014/main" id="{4681CD2E-CA26-4181-947C-C0E64890EDAC}"/>
              </a:ext>
            </a:extLst>
          </p:cNvPr>
          <p:cNvSpPr/>
          <p:nvPr/>
        </p:nvSpPr>
        <p:spPr>
          <a:xfrm>
            <a:off x="324684" y="2052348"/>
            <a:ext cx="8494632" cy="4196392"/>
          </a:xfrm>
          <a:prstGeom prst="flowChartAlternateProcess">
            <a:avLst/>
          </a:prstGeom>
          <a:solidFill>
            <a:schemeClr val="bg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400" b="1" dirty="0">
                <a:latin typeface="Century Gothic" panose="020B0502020202020204" pitchFamily="34" charset="0"/>
              </a:rPr>
              <a:t>Sector de Energía</a:t>
            </a:r>
          </a:p>
        </p:txBody>
      </p:sp>
      <p:sp>
        <p:nvSpPr>
          <p:cNvPr id="10" name="Diagrama de flujo: proceso alternativo 9">
            <a:extLst>
              <a:ext uri="{FF2B5EF4-FFF2-40B4-BE49-F238E27FC236}">
                <a16:creationId xmlns:a16="http://schemas.microsoft.com/office/drawing/2014/main" id="{679E333E-C149-41B9-8BCE-F74E6E5E2E5D}"/>
              </a:ext>
            </a:extLst>
          </p:cNvPr>
          <p:cNvSpPr/>
          <p:nvPr/>
        </p:nvSpPr>
        <p:spPr>
          <a:xfrm>
            <a:off x="3174982" y="2556091"/>
            <a:ext cx="2474220" cy="3465197"/>
          </a:xfrm>
          <a:prstGeom prst="flowChartAlternateProcess">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r>
              <a:rPr lang="es-ES" sz="1400" b="1" dirty="0">
                <a:solidFill>
                  <a:schemeClr val="bg1"/>
                </a:solidFill>
                <a:latin typeface="Century Gothic" panose="020B0502020202020204" pitchFamily="34" charset="0"/>
              </a:rPr>
              <a:t>Transmisión / Distribución</a:t>
            </a:r>
          </a:p>
        </p:txBody>
      </p:sp>
      <p:sp>
        <p:nvSpPr>
          <p:cNvPr id="11" name="Diagrama de flujo: proceso alternativo 10">
            <a:extLst>
              <a:ext uri="{FF2B5EF4-FFF2-40B4-BE49-F238E27FC236}">
                <a16:creationId xmlns:a16="http://schemas.microsoft.com/office/drawing/2014/main" id="{66E531B3-5A39-4433-85E9-CB6AF577E8E7}"/>
              </a:ext>
            </a:extLst>
          </p:cNvPr>
          <p:cNvSpPr/>
          <p:nvPr/>
        </p:nvSpPr>
        <p:spPr>
          <a:xfrm>
            <a:off x="5764352" y="2566286"/>
            <a:ext cx="2324104" cy="3455002"/>
          </a:xfrm>
          <a:prstGeom prst="flowChartAlternateProcess">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r>
              <a:rPr lang="es-ES" sz="1400" b="1" dirty="0">
                <a:solidFill>
                  <a:schemeClr val="bg1"/>
                </a:solidFill>
                <a:latin typeface="Century Gothic" panose="020B0502020202020204" pitchFamily="34" charset="0"/>
              </a:rPr>
              <a:t>Consumo</a:t>
            </a:r>
          </a:p>
        </p:txBody>
      </p:sp>
      <p:sp>
        <p:nvSpPr>
          <p:cNvPr id="8" name="Diagrama de flujo: proceso alternativo 7">
            <a:extLst>
              <a:ext uri="{FF2B5EF4-FFF2-40B4-BE49-F238E27FC236}">
                <a16:creationId xmlns:a16="http://schemas.microsoft.com/office/drawing/2014/main" id="{0CDECDC6-ABE1-4F20-A990-0863C440E022}"/>
              </a:ext>
            </a:extLst>
          </p:cNvPr>
          <p:cNvSpPr/>
          <p:nvPr/>
        </p:nvSpPr>
        <p:spPr>
          <a:xfrm>
            <a:off x="852420" y="2552291"/>
            <a:ext cx="2207412" cy="3468997"/>
          </a:xfrm>
          <a:prstGeom prst="flowChartAlternateProcess">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400" b="1" dirty="0">
                <a:solidFill>
                  <a:schemeClr val="bg1"/>
                </a:solidFill>
                <a:latin typeface="Century Gothic" panose="020B0502020202020204" pitchFamily="34" charset="0"/>
              </a:rPr>
              <a:t>Generación</a:t>
            </a:r>
          </a:p>
        </p:txBody>
      </p:sp>
      <p:sp>
        <p:nvSpPr>
          <p:cNvPr id="12" name="Diagrama de flujo: proceso alternativo 11">
            <a:extLst>
              <a:ext uri="{FF2B5EF4-FFF2-40B4-BE49-F238E27FC236}">
                <a16:creationId xmlns:a16="http://schemas.microsoft.com/office/drawing/2014/main" id="{520B7CF9-5559-453B-AB1E-BA9B52A1103D}"/>
              </a:ext>
            </a:extLst>
          </p:cNvPr>
          <p:cNvSpPr/>
          <p:nvPr/>
        </p:nvSpPr>
        <p:spPr>
          <a:xfrm>
            <a:off x="615780" y="3566059"/>
            <a:ext cx="7700636" cy="650857"/>
          </a:xfrm>
          <a:prstGeom prst="flowChartAlternateProcess">
            <a:avLst/>
          </a:prstGeom>
          <a:solidFill>
            <a:srgbClr val="8BE1B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ctr" anchorCtr="0">
            <a:noAutofit/>
          </a:bodyPr>
          <a:lstStyle/>
          <a:p>
            <a:pPr algn="ctr"/>
            <a:r>
              <a:rPr lang="es-ES" sz="1400" b="1" dirty="0">
                <a:solidFill>
                  <a:schemeClr val="bg1"/>
                </a:solidFill>
                <a:latin typeface="Century Gothic" panose="020B0502020202020204" pitchFamily="34" charset="0"/>
              </a:rPr>
              <a:t>Mitigación</a:t>
            </a:r>
          </a:p>
        </p:txBody>
      </p:sp>
      <p:sp>
        <p:nvSpPr>
          <p:cNvPr id="13" name="Diagrama de flujo: proceso alternativo 12">
            <a:extLst>
              <a:ext uri="{FF2B5EF4-FFF2-40B4-BE49-F238E27FC236}">
                <a16:creationId xmlns:a16="http://schemas.microsoft.com/office/drawing/2014/main" id="{32E16BCA-ACAE-41E3-8F18-0C20DF57D88D}"/>
              </a:ext>
            </a:extLst>
          </p:cNvPr>
          <p:cNvSpPr/>
          <p:nvPr/>
        </p:nvSpPr>
        <p:spPr>
          <a:xfrm>
            <a:off x="597870" y="4909122"/>
            <a:ext cx="7700636" cy="650857"/>
          </a:xfrm>
          <a:prstGeom prst="flowChartAlternateProcess">
            <a:avLst/>
          </a:prstGeom>
          <a:solidFill>
            <a:srgbClr val="19614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ctr" anchorCtr="0">
            <a:noAutofit/>
          </a:bodyPr>
          <a:lstStyle/>
          <a:p>
            <a:pPr algn="ctr"/>
            <a:r>
              <a:rPr lang="es-ES" sz="1400" b="1" dirty="0">
                <a:solidFill>
                  <a:schemeClr val="bg1"/>
                </a:solidFill>
                <a:latin typeface="Century Gothic" panose="020B0502020202020204" pitchFamily="34" charset="0"/>
              </a:rPr>
              <a:t>Adaptación</a:t>
            </a:r>
          </a:p>
        </p:txBody>
      </p:sp>
      <p:sp>
        <p:nvSpPr>
          <p:cNvPr id="14" name="Flecha: arriba y abajo 13">
            <a:extLst>
              <a:ext uri="{FF2B5EF4-FFF2-40B4-BE49-F238E27FC236}">
                <a16:creationId xmlns:a16="http://schemas.microsoft.com/office/drawing/2014/main" id="{20B280B2-E6B2-4A7A-81E7-00714F184B7A}"/>
              </a:ext>
            </a:extLst>
          </p:cNvPr>
          <p:cNvSpPr/>
          <p:nvPr/>
        </p:nvSpPr>
        <p:spPr>
          <a:xfrm>
            <a:off x="1569524" y="4261486"/>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
        <p:nvSpPr>
          <p:cNvPr id="15" name="Flecha: arriba y abajo 14">
            <a:extLst>
              <a:ext uri="{FF2B5EF4-FFF2-40B4-BE49-F238E27FC236}">
                <a16:creationId xmlns:a16="http://schemas.microsoft.com/office/drawing/2014/main" id="{3F7186F8-5969-4F1D-99B7-8C67A63ECC82}"/>
              </a:ext>
            </a:extLst>
          </p:cNvPr>
          <p:cNvSpPr/>
          <p:nvPr/>
        </p:nvSpPr>
        <p:spPr>
          <a:xfrm>
            <a:off x="6710380" y="4252993"/>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
        <p:nvSpPr>
          <p:cNvPr id="16" name="Flecha: arriba y abajo 15">
            <a:extLst>
              <a:ext uri="{FF2B5EF4-FFF2-40B4-BE49-F238E27FC236}">
                <a16:creationId xmlns:a16="http://schemas.microsoft.com/office/drawing/2014/main" id="{872B5532-921D-443F-85BE-F77698EBE26C}"/>
              </a:ext>
            </a:extLst>
          </p:cNvPr>
          <p:cNvSpPr/>
          <p:nvPr/>
        </p:nvSpPr>
        <p:spPr>
          <a:xfrm>
            <a:off x="4196068" y="4252993"/>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Tree>
    <p:extLst>
      <p:ext uri="{BB962C8B-B14F-4D97-AF65-F5344CB8AC3E}">
        <p14:creationId xmlns:p14="http://schemas.microsoft.com/office/powerpoint/2010/main" val="105014610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7236296" y="4925486"/>
            <a:ext cx="1907704" cy="181588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endParaRPr lang="es-ES" sz="800" kern="1400" dirty="0">
              <a:solidFill>
                <a:schemeClr val="bg1"/>
              </a:solidFill>
              <a:latin typeface="Century Gothic"/>
            </a:endParaRPr>
          </a:p>
          <a:p>
            <a:pPr algn="ctr"/>
            <a:endParaRPr lang="es-ES" sz="800" kern="1400" dirty="0">
              <a:solidFill>
                <a:schemeClr val="bg1"/>
              </a:solidFill>
              <a:latin typeface="Century Gothic"/>
            </a:endParaRPr>
          </a:p>
          <a:p>
            <a:pPr algn="ctr">
              <a:lnSpc>
                <a:spcPct val="150000"/>
              </a:lnSpc>
            </a:pPr>
            <a:r>
              <a:rPr lang="es-ES" sz="1000" b="1" kern="1400" dirty="0">
                <a:solidFill>
                  <a:schemeClr val="bg1"/>
                </a:solidFill>
                <a:latin typeface="Century Gothic"/>
              </a:rPr>
              <a:t>www.wearefactor.com</a:t>
            </a:r>
            <a:r>
              <a:rPr lang="es-ES" sz="1000" b="1" dirty="0">
                <a:solidFill>
                  <a:schemeClr val="bg1"/>
                </a:solidFill>
                <a:latin typeface="Times New Roman" pitchFamily="18" charset="0"/>
                <a:cs typeface="Arial" pitchFamily="34" charset="0"/>
              </a:rPr>
              <a:t> </a:t>
            </a:r>
            <a:endParaRPr lang="es-ES" sz="1000" b="1" dirty="0">
              <a:solidFill>
                <a:schemeClr val="bg1"/>
              </a:solidFill>
              <a:latin typeface="Arial" pitchFamily="34" charset="0"/>
              <a:cs typeface="Arial" pitchFamily="34" charset="0"/>
            </a:endParaRPr>
          </a:p>
        </p:txBody>
      </p:sp>
      <p:sp>
        <p:nvSpPr>
          <p:cNvPr id="5" name="4 CuadroTexto"/>
          <p:cNvSpPr txBox="1"/>
          <p:nvPr/>
        </p:nvSpPr>
        <p:spPr>
          <a:xfrm>
            <a:off x="0" y="2794863"/>
            <a:ext cx="9144000" cy="1354217"/>
          </a:xfrm>
          <a:prstGeom prst="rect">
            <a:avLst/>
          </a:prstGeom>
          <a:noFill/>
        </p:spPr>
        <p:txBody>
          <a:bodyPr wrap="square" rtlCol="0">
            <a:spAutoFit/>
          </a:bodyPr>
          <a:lstStyle/>
          <a:p>
            <a:pPr algn="ctr"/>
            <a:r>
              <a:rPr lang="es-ES" sz="3000" b="1" dirty="0">
                <a:solidFill>
                  <a:schemeClr val="tx2">
                    <a:lumMod val="75000"/>
                  </a:schemeClr>
                </a:solidFill>
                <a:latin typeface="Century Gothic" pitchFamily="34" charset="0"/>
              </a:rPr>
              <a:t>¡Muchas gracias!</a:t>
            </a:r>
          </a:p>
          <a:p>
            <a:pPr algn="ctr"/>
            <a:endParaRPr lang="es-ES" sz="2000" b="1" dirty="0">
              <a:solidFill>
                <a:schemeClr val="tx2">
                  <a:lumMod val="75000"/>
                </a:schemeClr>
              </a:solidFill>
              <a:latin typeface="Century Gothic" pitchFamily="34" charset="0"/>
            </a:endParaRPr>
          </a:p>
          <a:p>
            <a:pPr algn="ctr"/>
            <a:endParaRPr lang="es-ES" sz="1600" dirty="0">
              <a:solidFill>
                <a:schemeClr val="tx2">
                  <a:lumMod val="75000"/>
                </a:schemeClr>
              </a:solidFill>
              <a:latin typeface="Century Gothic" pitchFamily="34" charset="0"/>
            </a:endParaRPr>
          </a:p>
          <a:p>
            <a:pPr algn="ctr"/>
            <a:r>
              <a:rPr lang="es-ES" sz="1600" dirty="0">
                <a:solidFill>
                  <a:schemeClr val="tx2">
                    <a:lumMod val="75000"/>
                  </a:schemeClr>
                </a:solidFill>
                <a:latin typeface="Century Gothic" pitchFamily="34" charset="0"/>
              </a:rPr>
              <a:t>feickhold@iamfactor.com</a:t>
            </a:r>
          </a:p>
        </p:txBody>
      </p:sp>
    </p:spTree>
    <p:extLst>
      <p:ext uri="{BB962C8B-B14F-4D97-AF65-F5344CB8AC3E}">
        <p14:creationId xmlns:p14="http://schemas.microsoft.com/office/powerpoint/2010/main" val="317361672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F461015-ACCA-4379-9620-D19294E5286D}"/>
              </a:ext>
            </a:extLst>
          </p:cNvPr>
          <p:cNvSpPr>
            <a:spLocks noGrp="1"/>
          </p:cNvSpPr>
          <p:nvPr>
            <p:ph type="sldNum" sz="quarter" idx="12"/>
          </p:nvPr>
        </p:nvSpPr>
        <p:spPr/>
        <p:txBody>
          <a:bodyPr/>
          <a:lstStyle/>
          <a:p>
            <a:fld id="{36ED4B00-B4CE-433F-BD9E-86EA8518113C}" type="slidenum">
              <a:rPr lang="es-ES" smtClean="0"/>
              <a:pPr/>
              <a:t>102</a:t>
            </a:fld>
            <a:endParaRPr lang="es-ES"/>
          </a:p>
        </p:txBody>
      </p:sp>
      <p:pic>
        <p:nvPicPr>
          <p:cNvPr id="3" name="Imagen 2">
            <a:extLst>
              <a:ext uri="{FF2B5EF4-FFF2-40B4-BE49-F238E27FC236}">
                <a16:creationId xmlns:a16="http://schemas.microsoft.com/office/drawing/2014/main" id="{992DB6B9-92CA-4889-932A-7996C2568A14}"/>
              </a:ext>
            </a:extLst>
          </p:cNvPr>
          <p:cNvPicPr>
            <a:picLocks noChangeAspect="1"/>
          </p:cNvPicPr>
          <p:nvPr/>
        </p:nvPicPr>
        <p:blipFill>
          <a:blip r:embed="rId2"/>
          <a:stretch>
            <a:fillRect/>
          </a:stretch>
        </p:blipFill>
        <p:spPr>
          <a:xfrm>
            <a:off x="-19144" y="1832691"/>
            <a:ext cx="9144000" cy="4523659"/>
          </a:xfrm>
          <a:prstGeom prst="rect">
            <a:avLst/>
          </a:prstGeom>
        </p:spPr>
      </p:pic>
    </p:spTree>
    <p:extLst>
      <p:ext uri="{BB962C8B-B14F-4D97-AF65-F5344CB8AC3E}">
        <p14:creationId xmlns:p14="http://schemas.microsoft.com/office/powerpoint/2010/main" val="424086227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B96D18C1-9CD0-4F02-8522-61B6EABF8975}"/>
              </a:ext>
            </a:extLst>
          </p:cNvPr>
          <p:cNvSpPr>
            <a:spLocks noGrp="1"/>
          </p:cNvSpPr>
          <p:nvPr>
            <p:ph type="sldNum" sz="quarter" idx="12"/>
          </p:nvPr>
        </p:nvSpPr>
        <p:spPr/>
        <p:txBody>
          <a:bodyPr/>
          <a:lstStyle/>
          <a:p>
            <a:fld id="{36ED4B00-B4CE-433F-BD9E-86EA8518113C}" type="slidenum">
              <a:rPr lang="es-ES" smtClean="0"/>
              <a:pPr/>
              <a:t>103</a:t>
            </a:fld>
            <a:endParaRPr lang="es-ES"/>
          </a:p>
        </p:txBody>
      </p:sp>
      <p:sp>
        <p:nvSpPr>
          <p:cNvPr id="3" name="Textfeld 2">
            <a:extLst>
              <a:ext uri="{FF2B5EF4-FFF2-40B4-BE49-F238E27FC236}">
                <a16:creationId xmlns:a16="http://schemas.microsoft.com/office/drawing/2014/main" id="{49C520EF-C21B-4EC8-A77A-4DE6CF7C8F8B}"/>
              </a:ext>
            </a:extLst>
          </p:cNvPr>
          <p:cNvSpPr txBox="1"/>
          <p:nvPr/>
        </p:nvSpPr>
        <p:spPr>
          <a:xfrm>
            <a:off x="4211960" y="548680"/>
            <a:ext cx="6192688"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Resumen</a:t>
            </a:r>
            <a:endParaRPr lang="de-DE" b="1" dirty="0">
              <a:solidFill>
                <a:srgbClr val="1E3B59"/>
              </a:solidFill>
              <a:latin typeface="Century Gothic" panose="020B0502020202020204" pitchFamily="34" charset="0"/>
            </a:endParaRPr>
          </a:p>
        </p:txBody>
      </p:sp>
      <p:graphicFrame>
        <p:nvGraphicFramePr>
          <p:cNvPr id="4" name="Tabelle 3">
            <a:extLst>
              <a:ext uri="{FF2B5EF4-FFF2-40B4-BE49-F238E27FC236}">
                <a16:creationId xmlns:a16="http://schemas.microsoft.com/office/drawing/2014/main" id="{0CECC43D-BC35-4232-A803-EF26EA9158C7}"/>
              </a:ext>
            </a:extLst>
          </p:cNvPr>
          <p:cNvGraphicFramePr>
            <a:graphicFrameLocks noGrp="1"/>
          </p:cNvGraphicFramePr>
          <p:nvPr>
            <p:extLst/>
          </p:nvPr>
        </p:nvGraphicFramePr>
        <p:xfrm>
          <a:off x="1273343" y="1206798"/>
          <a:ext cx="7632849" cy="5651202"/>
        </p:xfrm>
        <a:graphic>
          <a:graphicData uri="http://schemas.openxmlformats.org/drawingml/2006/table">
            <a:tbl>
              <a:tblPr firstRow="1" bandRow="1">
                <a:tableStyleId>{5C22544A-7EE6-4342-B048-85BDC9FD1C3A}</a:tableStyleId>
              </a:tblPr>
              <a:tblGrid>
                <a:gridCol w="2544283">
                  <a:extLst>
                    <a:ext uri="{9D8B030D-6E8A-4147-A177-3AD203B41FA5}">
                      <a16:colId xmlns:a16="http://schemas.microsoft.com/office/drawing/2014/main" val="2315289854"/>
                    </a:ext>
                  </a:extLst>
                </a:gridCol>
                <a:gridCol w="2544283">
                  <a:extLst>
                    <a:ext uri="{9D8B030D-6E8A-4147-A177-3AD203B41FA5}">
                      <a16:colId xmlns:a16="http://schemas.microsoft.com/office/drawing/2014/main" val="1883787089"/>
                    </a:ext>
                  </a:extLst>
                </a:gridCol>
                <a:gridCol w="2544283">
                  <a:extLst>
                    <a:ext uri="{9D8B030D-6E8A-4147-A177-3AD203B41FA5}">
                      <a16:colId xmlns:a16="http://schemas.microsoft.com/office/drawing/2014/main" val="697020843"/>
                    </a:ext>
                  </a:extLst>
                </a:gridCol>
              </a:tblGrid>
              <a:tr h="309481">
                <a:tc>
                  <a:txBody>
                    <a:bodyPr/>
                    <a:lstStyle/>
                    <a:p>
                      <a:endParaRPr lang="de-DE" sz="1200" b="0" dirty="0">
                        <a:solidFill>
                          <a:srgbClr val="1E3B59"/>
                        </a:solidFill>
                        <a:latin typeface="Century Gothic" panose="020B0502020202020204" pitchFamily="34" charset="0"/>
                      </a:endParaRPr>
                    </a:p>
                  </a:txBody>
                  <a:tcPr/>
                </a:tc>
                <a:tc>
                  <a:txBody>
                    <a:bodyPr/>
                    <a:lstStyle/>
                    <a:p>
                      <a:endParaRPr lang="de-DE" sz="1200" b="0" dirty="0">
                        <a:solidFill>
                          <a:srgbClr val="1E3B59"/>
                        </a:solidFill>
                        <a:latin typeface="Century Gothic" panose="020B0502020202020204" pitchFamily="34" charset="0"/>
                      </a:endParaRPr>
                    </a:p>
                  </a:txBody>
                  <a:tcPr/>
                </a:tc>
                <a:tc>
                  <a:txBody>
                    <a:bodyPr/>
                    <a:lstStyle/>
                    <a:p>
                      <a:endParaRPr lang="de-DE" sz="1200" b="0">
                        <a:solidFill>
                          <a:srgbClr val="1E3B59"/>
                        </a:solidFill>
                        <a:latin typeface="Century Gothic" panose="020B0502020202020204" pitchFamily="34" charset="0"/>
                      </a:endParaRPr>
                    </a:p>
                  </a:txBody>
                  <a:tcPr/>
                </a:tc>
                <a:extLst>
                  <a:ext uri="{0D108BD9-81ED-4DB2-BD59-A6C34878D82A}">
                    <a16:rowId xmlns:a16="http://schemas.microsoft.com/office/drawing/2014/main" val="4217802855"/>
                  </a:ext>
                </a:extLst>
              </a:tr>
              <a:tr h="763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Banco Interamericano de Desarrollo (BID)</a:t>
                      </a:r>
                      <a:endParaRPr lang="de-DE"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Forest </a:t>
                      </a:r>
                      <a:r>
                        <a:rPr lang="es-ES" sz="1200" b="0" kern="1200" dirty="0" err="1">
                          <a:solidFill>
                            <a:srgbClr val="1E3B59"/>
                          </a:solidFill>
                          <a:effectLst/>
                          <a:latin typeface="Century Gothic" panose="020B0502020202020204" pitchFamily="34" charset="0"/>
                          <a:ea typeface="+mn-ea"/>
                          <a:cs typeface="+mn-cs"/>
                        </a:rPr>
                        <a:t>Carbon</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Partership</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Facility</a:t>
                      </a:r>
                      <a:r>
                        <a:rPr lang="es-ES" sz="1200" b="0" kern="1200" dirty="0">
                          <a:solidFill>
                            <a:srgbClr val="1E3B59"/>
                          </a:solidFill>
                          <a:effectLst/>
                          <a:latin typeface="Century Gothic" panose="020B0502020202020204" pitchFamily="34" charset="0"/>
                          <a:ea typeface="+mn-ea"/>
                          <a:cs typeface="+mn-cs"/>
                        </a:rPr>
                        <a:t> (Banco Mundial)</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Deutsche </a:t>
                      </a:r>
                      <a:r>
                        <a:rPr lang="es-ES" sz="1200" b="0" kern="1200" dirty="0" err="1">
                          <a:solidFill>
                            <a:srgbClr val="1E3B59"/>
                          </a:solidFill>
                          <a:effectLst/>
                          <a:latin typeface="Century Gothic" panose="020B0502020202020204" pitchFamily="34" charset="0"/>
                          <a:ea typeface="+mn-ea"/>
                          <a:cs typeface="+mn-cs"/>
                        </a:rPr>
                        <a:t>Gesellschaft</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für</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Internationale</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Zusammenarbeit</a:t>
                      </a:r>
                      <a:r>
                        <a:rPr lang="es-ES" sz="1200" b="0" kern="1200" dirty="0">
                          <a:solidFill>
                            <a:srgbClr val="1E3B59"/>
                          </a:solidFill>
                          <a:effectLst/>
                          <a:latin typeface="Century Gothic" panose="020B0502020202020204" pitchFamily="34" charset="0"/>
                          <a:ea typeface="+mn-ea"/>
                          <a:cs typeface="+mn-cs"/>
                        </a:rPr>
                        <a:t> (GIZ)</a:t>
                      </a:r>
                      <a:endParaRPr lang="de-DE" sz="1200" b="0" kern="1200" dirty="0">
                        <a:solidFill>
                          <a:srgbClr val="1E3B59"/>
                        </a:solidFill>
                        <a:effectLst/>
                        <a:latin typeface="Century Gothic" panose="020B0502020202020204" pitchFamily="34" charset="0"/>
                        <a:ea typeface="+mn-ea"/>
                        <a:cs typeface="+mn-cs"/>
                      </a:endParaRPr>
                    </a:p>
                  </a:txBody>
                  <a:tcPr/>
                </a:tc>
                <a:extLst>
                  <a:ext uri="{0D108BD9-81ED-4DB2-BD59-A6C34878D82A}">
                    <a16:rowId xmlns:a16="http://schemas.microsoft.com/office/drawing/2014/main" val="2098031416"/>
                  </a:ext>
                </a:extLst>
              </a:tr>
              <a:tr h="763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Banco de Desarrollo de América Latina (CAF) </a:t>
                      </a:r>
                      <a:endParaRPr lang="de-DE" sz="1200" b="0" kern="1200" dirty="0">
                        <a:solidFill>
                          <a:srgbClr val="1E3B59"/>
                        </a:solidFill>
                        <a:effectLst/>
                        <a:latin typeface="Century Gothic" panose="020B0502020202020204" pitchFamily="34" charset="0"/>
                        <a:ea typeface="+mn-ea"/>
                        <a:cs typeface="+mn-cs"/>
                      </a:endParaRPr>
                    </a:p>
                    <a:p>
                      <a:endParaRPr lang="de-DE" sz="1200" b="0" dirty="0">
                        <a:solidFill>
                          <a:srgbClr val="1E3B59"/>
                        </a:solidFill>
                        <a:latin typeface="Century Gothic" panose="020B0502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Green </a:t>
                      </a:r>
                      <a:r>
                        <a:rPr lang="es-ES" sz="1200" b="0" kern="1200" dirty="0" err="1">
                          <a:solidFill>
                            <a:srgbClr val="1E3B59"/>
                          </a:solidFill>
                          <a:effectLst/>
                          <a:latin typeface="Century Gothic" panose="020B0502020202020204" pitchFamily="34" charset="0"/>
                          <a:ea typeface="+mn-ea"/>
                          <a:cs typeface="+mn-cs"/>
                        </a:rPr>
                        <a:t>Climate</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Fund</a:t>
                      </a:r>
                      <a:r>
                        <a:rPr lang="es-ES" sz="1200" b="0" kern="1200" dirty="0">
                          <a:solidFill>
                            <a:srgbClr val="1E3B59"/>
                          </a:solidFill>
                          <a:effectLst/>
                          <a:latin typeface="Century Gothic" panose="020B0502020202020204" pitchFamily="34" charset="0"/>
                          <a:ea typeface="+mn-ea"/>
                          <a:cs typeface="+mn-cs"/>
                        </a:rPr>
                        <a:t> (GCF)</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GEF Trust </a:t>
                      </a:r>
                      <a:r>
                        <a:rPr lang="es-ES" sz="1200" b="0" kern="1200" dirty="0" err="1">
                          <a:solidFill>
                            <a:srgbClr val="1E3B59"/>
                          </a:solidFill>
                          <a:effectLst/>
                          <a:latin typeface="Century Gothic" panose="020B0502020202020204" pitchFamily="34" charset="0"/>
                          <a:ea typeface="+mn-ea"/>
                          <a:cs typeface="+mn-cs"/>
                        </a:rPr>
                        <a:t>Fund</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rgbClr val="1E3B59"/>
                        </a:solidFill>
                        <a:effectLst/>
                        <a:latin typeface="Century Gothic" panose="020B0502020202020204" pitchFamily="34" charset="0"/>
                        <a:ea typeface="+mn-ea"/>
                        <a:cs typeface="+mn-cs"/>
                      </a:endParaRPr>
                    </a:p>
                  </a:txBody>
                  <a:tcPr/>
                </a:tc>
                <a:extLst>
                  <a:ext uri="{0D108BD9-81ED-4DB2-BD59-A6C34878D82A}">
                    <a16:rowId xmlns:a16="http://schemas.microsoft.com/office/drawing/2014/main" val="3240704486"/>
                  </a:ext>
                </a:extLst>
              </a:tr>
              <a:tr h="9920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kern="1200" dirty="0">
                          <a:solidFill>
                            <a:srgbClr val="1E3B59"/>
                          </a:solidFill>
                          <a:effectLst/>
                          <a:latin typeface="Century Gothic" panose="020B0502020202020204" pitchFamily="34" charset="0"/>
                          <a:ea typeface="+mn-ea"/>
                          <a:cs typeface="+mn-cs"/>
                        </a:rPr>
                        <a:t>Special Climate Fund (SCF)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International </a:t>
                      </a:r>
                      <a:r>
                        <a:rPr lang="es-ES" sz="1200" b="0" kern="1200" dirty="0" err="1">
                          <a:solidFill>
                            <a:srgbClr val="1E3B59"/>
                          </a:solidFill>
                          <a:effectLst/>
                          <a:latin typeface="Century Gothic" panose="020B0502020202020204" pitchFamily="34" charset="0"/>
                          <a:ea typeface="+mn-ea"/>
                          <a:cs typeface="+mn-cs"/>
                        </a:rPr>
                        <a:t>Fund</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for</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Agricultural</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Development</a:t>
                      </a:r>
                      <a:r>
                        <a:rPr lang="es-ES" sz="1200" b="0" kern="1200" dirty="0">
                          <a:solidFill>
                            <a:srgbClr val="1E3B59"/>
                          </a:solidFill>
                          <a:effectLst/>
                          <a:latin typeface="Century Gothic" panose="020B0502020202020204" pitchFamily="34" charset="0"/>
                          <a:ea typeface="+mn-ea"/>
                          <a:cs typeface="+mn-cs"/>
                        </a:rPr>
                        <a:t> (IFAD)</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Federal </a:t>
                      </a:r>
                      <a:r>
                        <a:rPr lang="es-ES" sz="1200" b="0" kern="1200" dirty="0" err="1">
                          <a:solidFill>
                            <a:srgbClr val="1E3B59"/>
                          </a:solidFill>
                          <a:effectLst/>
                          <a:latin typeface="Century Gothic" panose="020B0502020202020204" pitchFamily="34" charset="0"/>
                          <a:ea typeface="+mn-ea"/>
                          <a:cs typeface="+mn-cs"/>
                        </a:rPr>
                        <a:t>Ministry</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for</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Economic</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Cooperation</a:t>
                      </a:r>
                      <a:r>
                        <a:rPr lang="es-ES" sz="1200" b="0" kern="1200" dirty="0">
                          <a:solidFill>
                            <a:srgbClr val="1E3B59"/>
                          </a:solidFill>
                          <a:effectLst/>
                          <a:latin typeface="Century Gothic" panose="020B0502020202020204" pitchFamily="34" charset="0"/>
                          <a:ea typeface="+mn-ea"/>
                          <a:cs typeface="+mn-cs"/>
                        </a:rPr>
                        <a:t> and </a:t>
                      </a:r>
                      <a:r>
                        <a:rPr lang="es-ES" sz="1200" b="0" kern="1200" dirty="0" err="1">
                          <a:solidFill>
                            <a:srgbClr val="1E3B59"/>
                          </a:solidFill>
                          <a:effectLst/>
                          <a:latin typeface="Century Gothic" panose="020B0502020202020204" pitchFamily="34" charset="0"/>
                          <a:ea typeface="+mn-ea"/>
                          <a:cs typeface="+mn-cs"/>
                        </a:rPr>
                        <a:t>Development</a:t>
                      </a:r>
                      <a:r>
                        <a:rPr lang="es-ES" sz="1200" b="0" kern="1200" dirty="0">
                          <a:solidFill>
                            <a:srgbClr val="1E3B59"/>
                          </a:solidFill>
                          <a:effectLst/>
                          <a:latin typeface="Century Gothic" panose="020B0502020202020204" pitchFamily="34" charset="0"/>
                          <a:ea typeface="+mn-ea"/>
                          <a:cs typeface="+mn-cs"/>
                        </a:rPr>
                        <a:t> (BMZ) </a:t>
                      </a:r>
                      <a:endParaRPr lang="de-DE" sz="1200" b="0" kern="1200" dirty="0">
                        <a:solidFill>
                          <a:srgbClr val="1E3B59"/>
                        </a:solidFill>
                        <a:effectLst/>
                        <a:latin typeface="Century Gothic" panose="020B0502020202020204" pitchFamily="34" charset="0"/>
                        <a:ea typeface="+mn-ea"/>
                        <a:cs typeface="+mn-cs"/>
                      </a:endParaRPr>
                    </a:p>
                  </a:txBody>
                  <a:tcPr/>
                </a:tc>
                <a:extLst>
                  <a:ext uri="{0D108BD9-81ED-4DB2-BD59-A6C34878D82A}">
                    <a16:rowId xmlns:a16="http://schemas.microsoft.com/office/drawing/2014/main" val="420256956"/>
                  </a:ext>
                </a:extLst>
              </a:tr>
              <a:tr h="9920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rgbClr val="1E3B59"/>
                          </a:solidFill>
                          <a:effectLst/>
                          <a:latin typeface="Century Gothic" panose="020B0502020202020204" pitchFamily="34" charset="0"/>
                          <a:ea typeface="+mn-ea"/>
                          <a:cs typeface="+mn-cs"/>
                        </a:rPr>
                        <a:t>Adaptation</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Fund</a:t>
                      </a:r>
                      <a:r>
                        <a:rPr lang="es-ES" sz="1200" b="0" kern="1200" dirty="0">
                          <a:solidFill>
                            <a:srgbClr val="1E3B59"/>
                          </a:solidFill>
                          <a:effectLst/>
                          <a:latin typeface="Century Gothic" panose="020B0502020202020204" pitchFamily="34" charset="0"/>
                          <a:ea typeface="+mn-ea"/>
                          <a:cs typeface="+mn-cs"/>
                        </a:rPr>
                        <a:t> (AF) </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Programa de Naciones Unidas de Desarrollo (PNUD)</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Federal </a:t>
                      </a:r>
                      <a:r>
                        <a:rPr lang="es-ES" sz="1200" b="0" kern="1200" dirty="0" err="1">
                          <a:solidFill>
                            <a:srgbClr val="1E3B59"/>
                          </a:solidFill>
                          <a:effectLst/>
                          <a:latin typeface="Century Gothic" panose="020B0502020202020204" pitchFamily="34" charset="0"/>
                          <a:ea typeface="+mn-ea"/>
                          <a:cs typeface="+mn-cs"/>
                        </a:rPr>
                        <a:t>Minister</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for</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Environment</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Nature</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Conservation</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Building</a:t>
                      </a:r>
                      <a:r>
                        <a:rPr lang="es-ES" sz="1200" b="0" kern="1200" dirty="0">
                          <a:solidFill>
                            <a:srgbClr val="1E3B59"/>
                          </a:solidFill>
                          <a:effectLst/>
                          <a:latin typeface="Century Gothic" panose="020B0502020202020204" pitchFamily="34" charset="0"/>
                          <a:ea typeface="+mn-ea"/>
                          <a:cs typeface="+mn-cs"/>
                        </a:rPr>
                        <a:t> and Nuclear Safety (BMUB) </a:t>
                      </a:r>
                      <a:endParaRPr lang="de-DE" sz="1200" b="0" kern="1200" dirty="0">
                        <a:solidFill>
                          <a:srgbClr val="1E3B59"/>
                        </a:solidFill>
                        <a:effectLst/>
                        <a:latin typeface="Century Gothic" panose="020B0502020202020204" pitchFamily="34" charset="0"/>
                        <a:ea typeface="+mn-ea"/>
                        <a:cs typeface="+mn-cs"/>
                      </a:endParaRPr>
                    </a:p>
                  </a:txBody>
                  <a:tcPr/>
                </a:tc>
                <a:extLst>
                  <a:ext uri="{0D108BD9-81ED-4DB2-BD59-A6C34878D82A}">
                    <a16:rowId xmlns:a16="http://schemas.microsoft.com/office/drawing/2014/main" val="1109593430"/>
                  </a:ext>
                </a:extLst>
              </a:tr>
              <a:tr h="763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rgbClr val="1E3B59"/>
                          </a:solidFill>
                          <a:effectLst/>
                          <a:latin typeface="Century Gothic" panose="020B0502020202020204" pitchFamily="34" charset="0"/>
                          <a:ea typeface="+mn-ea"/>
                          <a:cs typeface="+mn-cs"/>
                        </a:rPr>
                        <a:t>Climate</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Investment</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Funds</a:t>
                      </a:r>
                      <a:r>
                        <a:rPr lang="es-ES" sz="1200" b="0" kern="1200" dirty="0">
                          <a:solidFill>
                            <a:srgbClr val="1E3B59"/>
                          </a:solidFill>
                          <a:effectLst/>
                          <a:latin typeface="Century Gothic" panose="020B0502020202020204" pitchFamily="34" charset="0"/>
                          <a:ea typeface="+mn-ea"/>
                          <a:cs typeface="+mn-cs"/>
                        </a:rPr>
                        <a:t> (Banco Mundial)</a:t>
                      </a:r>
                      <a:endParaRPr lang="de-DE" sz="1200" b="0" kern="1200" dirty="0">
                        <a:solidFill>
                          <a:srgbClr val="1E3B59"/>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Cooperación Española </a:t>
                      </a:r>
                      <a:endParaRPr lang="de-DE" sz="1200" b="0" kern="1200" dirty="0">
                        <a:solidFill>
                          <a:srgbClr val="1E3B59"/>
                        </a:solidFill>
                        <a:effectLst/>
                        <a:latin typeface="Century Gothic" panose="020B0502020202020204" pitchFamily="34" charset="0"/>
                        <a:ea typeface="+mn-ea"/>
                        <a:cs typeface="+mn-cs"/>
                      </a:endParaRPr>
                    </a:p>
                    <a:p>
                      <a:endParaRPr lang="de-DE" sz="1200" b="0" dirty="0">
                        <a:solidFill>
                          <a:srgbClr val="1E3B59"/>
                        </a:solidFill>
                        <a:latin typeface="Century Gothic" panose="020B0502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Global Green </a:t>
                      </a:r>
                      <a:r>
                        <a:rPr lang="es-ES" sz="1200" b="0" kern="1200" dirty="0" err="1">
                          <a:solidFill>
                            <a:srgbClr val="1E3B59"/>
                          </a:solidFill>
                          <a:effectLst/>
                          <a:latin typeface="Century Gothic" panose="020B0502020202020204" pitchFamily="34" charset="0"/>
                          <a:ea typeface="+mn-ea"/>
                          <a:cs typeface="+mn-cs"/>
                        </a:rPr>
                        <a:t>Growth</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Institute</a:t>
                      </a:r>
                      <a:r>
                        <a:rPr lang="es-ES" sz="1200" b="0" kern="1200" dirty="0">
                          <a:solidFill>
                            <a:srgbClr val="1E3B59"/>
                          </a:solidFill>
                          <a:effectLst/>
                          <a:latin typeface="Century Gothic" panose="020B0502020202020204" pitchFamily="34" charset="0"/>
                          <a:ea typeface="+mn-ea"/>
                          <a:cs typeface="+mn-cs"/>
                        </a:rPr>
                        <a:t> (GGGI) </a:t>
                      </a:r>
                      <a:endParaRPr lang="de-DE" sz="1200" b="0" kern="1200" dirty="0">
                        <a:solidFill>
                          <a:srgbClr val="1E3B59"/>
                        </a:solidFill>
                        <a:effectLst/>
                        <a:latin typeface="Century Gothic" panose="020B0502020202020204" pitchFamily="34" charset="0"/>
                        <a:ea typeface="+mn-ea"/>
                        <a:cs typeface="+mn-cs"/>
                      </a:endParaRPr>
                    </a:p>
                  </a:txBody>
                  <a:tcPr/>
                </a:tc>
                <a:extLst>
                  <a:ext uri="{0D108BD9-81ED-4DB2-BD59-A6C34878D82A}">
                    <a16:rowId xmlns:a16="http://schemas.microsoft.com/office/drawing/2014/main" val="2077192505"/>
                  </a:ext>
                </a:extLst>
              </a:tr>
              <a:tr h="5341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dirty="0">
                          <a:solidFill>
                            <a:srgbClr val="1E3B59"/>
                          </a:solidFill>
                          <a:latin typeface="Century Gothic" panose="020B0502020202020204" pitchFamily="34" charset="0"/>
                        </a:rPr>
                        <a:t>Banco </a:t>
                      </a:r>
                      <a:r>
                        <a:rPr lang="de-DE" sz="1200" b="0" dirty="0" err="1">
                          <a:solidFill>
                            <a:srgbClr val="1E3B59"/>
                          </a:solidFill>
                          <a:latin typeface="Century Gothic" panose="020B0502020202020204" pitchFamily="34" charset="0"/>
                        </a:rPr>
                        <a:t>Mundial</a:t>
                      </a:r>
                      <a:endParaRPr lang="de-DE" sz="1200" b="0" dirty="0">
                        <a:solidFill>
                          <a:srgbClr val="1E3B59"/>
                        </a:solidFill>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kern="1200" dirty="0">
                        <a:solidFill>
                          <a:srgbClr val="1E3B59"/>
                        </a:solidFill>
                        <a:effectLst/>
                        <a:latin typeface="Century Gothic" panose="020B0502020202020204"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Cooperación Japonesa (JICA)</a:t>
                      </a:r>
                      <a:endParaRPr lang="de-DE" sz="1200" b="0" kern="1200" dirty="0">
                        <a:solidFill>
                          <a:srgbClr val="1E3B59"/>
                        </a:solidFill>
                        <a:effectLst/>
                        <a:latin typeface="Century Gothic" panose="020B0502020202020204" pitchFamily="34" charset="0"/>
                        <a:ea typeface="+mn-ea"/>
                        <a:cs typeface="+mn-cs"/>
                      </a:endParaRPr>
                    </a:p>
                    <a:p>
                      <a:endParaRPr lang="de-DE" sz="1200" b="0" dirty="0">
                        <a:solidFill>
                          <a:srgbClr val="1E3B59"/>
                        </a:solidFill>
                        <a:latin typeface="Century Gothic" panose="020B0502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rgbClr val="1E3B59"/>
                        </a:solidFill>
                        <a:effectLst/>
                        <a:latin typeface="Century Gothic" panose="020B0502020202020204" pitchFamily="34" charset="0"/>
                        <a:ea typeface="+mn-ea"/>
                        <a:cs typeface="+mn-cs"/>
                      </a:endParaRPr>
                    </a:p>
                  </a:txBody>
                  <a:tcPr/>
                </a:tc>
                <a:extLst>
                  <a:ext uri="{0D108BD9-81ED-4DB2-BD59-A6C34878D82A}">
                    <a16:rowId xmlns:a16="http://schemas.microsoft.com/office/drawing/2014/main" val="1873209777"/>
                  </a:ext>
                </a:extLst>
              </a:tr>
              <a:tr h="5341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rgbClr val="1E3B59"/>
                          </a:solidFill>
                          <a:effectLst/>
                          <a:latin typeface="Century Gothic" panose="020B0502020202020204" pitchFamily="34" charset="0"/>
                          <a:ea typeface="+mn-ea"/>
                          <a:cs typeface="+mn-cs"/>
                        </a:rPr>
                        <a:t>International </a:t>
                      </a:r>
                      <a:r>
                        <a:rPr lang="es-ES" sz="1200" b="0" kern="1200" dirty="0" err="1">
                          <a:solidFill>
                            <a:srgbClr val="1E3B59"/>
                          </a:solidFill>
                          <a:effectLst/>
                          <a:latin typeface="Century Gothic" panose="020B0502020202020204" pitchFamily="34" charset="0"/>
                          <a:ea typeface="+mn-ea"/>
                          <a:cs typeface="+mn-cs"/>
                        </a:rPr>
                        <a:t>Climate</a:t>
                      </a:r>
                      <a:r>
                        <a:rPr lang="es-ES" sz="1200" b="0" kern="1200" dirty="0">
                          <a:solidFill>
                            <a:srgbClr val="1E3B59"/>
                          </a:solidFill>
                          <a:effectLst/>
                          <a:latin typeface="Century Gothic" panose="020B0502020202020204" pitchFamily="34" charset="0"/>
                          <a:ea typeface="+mn-ea"/>
                          <a:cs typeface="+mn-cs"/>
                        </a:rPr>
                        <a:t> </a:t>
                      </a:r>
                      <a:r>
                        <a:rPr lang="es-ES" sz="1200" b="0" kern="1200" dirty="0" err="1">
                          <a:solidFill>
                            <a:srgbClr val="1E3B59"/>
                          </a:solidFill>
                          <a:effectLst/>
                          <a:latin typeface="Century Gothic" panose="020B0502020202020204" pitchFamily="34" charset="0"/>
                          <a:ea typeface="+mn-ea"/>
                          <a:cs typeface="+mn-cs"/>
                        </a:rPr>
                        <a:t>Initiative</a:t>
                      </a:r>
                      <a:r>
                        <a:rPr lang="es-ES" sz="1200" b="0" kern="1200" dirty="0">
                          <a:solidFill>
                            <a:srgbClr val="1E3B59"/>
                          </a:solidFill>
                          <a:effectLst/>
                          <a:latin typeface="Century Gothic" panose="020B0502020202020204" pitchFamily="34" charset="0"/>
                          <a:ea typeface="+mn-ea"/>
                          <a:cs typeface="+mn-cs"/>
                        </a:rPr>
                        <a:t> (IKI) </a:t>
                      </a:r>
                    </a:p>
                  </a:txBody>
                  <a:tcPr/>
                </a:tc>
                <a:tc>
                  <a:txBody>
                    <a:bodyPr/>
                    <a:lstStyle/>
                    <a:p>
                      <a:r>
                        <a:rPr lang="es-ES" sz="1200" b="0" kern="1200" dirty="0">
                          <a:solidFill>
                            <a:srgbClr val="1E3B59"/>
                          </a:solidFill>
                          <a:effectLst/>
                          <a:latin typeface="Century Gothic" panose="020B0502020202020204" pitchFamily="34" charset="0"/>
                          <a:ea typeface="+mn-ea"/>
                          <a:cs typeface="+mn-cs"/>
                        </a:rPr>
                        <a:t>Cooperación Noruega (NORAD)</a:t>
                      </a:r>
                      <a:endParaRPr lang="de-DE" sz="1200" b="0" dirty="0">
                        <a:solidFill>
                          <a:srgbClr val="1E3B59"/>
                        </a:solidFill>
                        <a:latin typeface="Century Gothic" panose="020B0502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dirty="0">
                        <a:solidFill>
                          <a:srgbClr val="1E3B59"/>
                        </a:solidFill>
                        <a:latin typeface="Century Gothic" panose="020B0502020202020204" pitchFamily="34" charset="0"/>
                      </a:endParaRPr>
                    </a:p>
                  </a:txBody>
                  <a:tcPr/>
                </a:tc>
                <a:extLst>
                  <a:ext uri="{0D108BD9-81ED-4DB2-BD59-A6C34878D82A}">
                    <a16:rowId xmlns:a16="http://schemas.microsoft.com/office/drawing/2014/main" val="3499374708"/>
                  </a:ext>
                </a:extLst>
              </a:tr>
            </a:tbl>
          </a:graphicData>
        </a:graphic>
      </p:graphicFrame>
    </p:spTree>
    <p:extLst>
      <p:ext uri="{BB962C8B-B14F-4D97-AF65-F5344CB8AC3E}">
        <p14:creationId xmlns:p14="http://schemas.microsoft.com/office/powerpoint/2010/main" val="223928904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76553A4-6323-42F8-B818-9E5E7438950E}"/>
              </a:ext>
            </a:extLst>
          </p:cNvPr>
          <p:cNvSpPr>
            <a:spLocks noGrp="1"/>
          </p:cNvSpPr>
          <p:nvPr>
            <p:ph type="sldNum" sz="quarter" idx="12"/>
          </p:nvPr>
        </p:nvSpPr>
        <p:spPr/>
        <p:txBody>
          <a:bodyPr/>
          <a:lstStyle/>
          <a:p>
            <a:fld id="{36ED4B00-B4CE-433F-BD9E-86EA8518113C}" type="slidenum">
              <a:rPr lang="es-ES" smtClean="0"/>
              <a:pPr/>
              <a:t>104</a:t>
            </a:fld>
            <a:endParaRPr lang="es-ES"/>
          </a:p>
        </p:txBody>
      </p:sp>
      <p:pic>
        <p:nvPicPr>
          <p:cNvPr id="3" name="Grafik 2">
            <a:extLst>
              <a:ext uri="{FF2B5EF4-FFF2-40B4-BE49-F238E27FC236}">
                <a16:creationId xmlns:a16="http://schemas.microsoft.com/office/drawing/2014/main" id="{ADAE2DF9-E8D4-4C1F-BFB8-6FA90C268E38}"/>
              </a:ext>
            </a:extLst>
          </p:cNvPr>
          <p:cNvPicPr>
            <a:picLocks noChangeAspect="1"/>
          </p:cNvPicPr>
          <p:nvPr/>
        </p:nvPicPr>
        <p:blipFill>
          <a:blip r:embed="rId2"/>
          <a:stretch>
            <a:fillRect/>
          </a:stretch>
        </p:blipFill>
        <p:spPr>
          <a:xfrm>
            <a:off x="2386012" y="2276872"/>
            <a:ext cx="4371975" cy="828675"/>
          </a:xfrm>
          <a:prstGeom prst="rect">
            <a:avLst/>
          </a:prstGeom>
        </p:spPr>
      </p:pic>
      <p:sp>
        <p:nvSpPr>
          <p:cNvPr id="4" name="Textfeld 3">
            <a:extLst>
              <a:ext uri="{FF2B5EF4-FFF2-40B4-BE49-F238E27FC236}">
                <a16:creationId xmlns:a16="http://schemas.microsoft.com/office/drawing/2014/main" id="{042C3F59-EF06-4249-8D1A-FA37CE63A65C}"/>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Banco </a:t>
            </a:r>
            <a:r>
              <a:rPr lang="de-DE" b="1" dirty="0" err="1">
                <a:solidFill>
                  <a:srgbClr val="1E3B59"/>
                </a:solidFill>
                <a:latin typeface="Century Gothic" panose="020B0502020202020204" pitchFamily="34" charset="0"/>
              </a:rPr>
              <a:t>Interamericano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Desarollo</a:t>
            </a:r>
            <a:r>
              <a:rPr lang="de-DE" b="1" dirty="0">
                <a:solidFill>
                  <a:srgbClr val="1E3B59"/>
                </a:solidFill>
                <a:latin typeface="Century Gothic" panose="020B0502020202020204" pitchFamily="34" charset="0"/>
              </a:rPr>
              <a:t> (BID)</a:t>
            </a:r>
          </a:p>
        </p:txBody>
      </p:sp>
      <p:sp>
        <p:nvSpPr>
          <p:cNvPr id="5" name="Rechteck 4">
            <a:extLst>
              <a:ext uri="{FF2B5EF4-FFF2-40B4-BE49-F238E27FC236}">
                <a16:creationId xmlns:a16="http://schemas.microsoft.com/office/drawing/2014/main" id="{DA8A914F-F6C4-4919-B95A-B0860E395B42}"/>
              </a:ext>
            </a:extLst>
          </p:cNvPr>
          <p:cNvSpPr/>
          <p:nvPr/>
        </p:nvSpPr>
        <p:spPr>
          <a:xfrm>
            <a:off x="748484" y="3406160"/>
            <a:ext cx="7783956" cy="1569660"/>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Las </a:t>
            </a:r>
            <a:r>
              <a:rPr lang="de-DE" sz="1600" dirty="0" err="1">
                <a:solidFill>
                  <a:srgbClr val="1E3B59"/>
                </a:solidFill>
                <a:latin typeface="Century Gothic" panose="020B0502020202020204" pitchFamily="34" charset="0"/>
              </a:rPr>
              <a:t>áreas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enfoque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actuales</a:t>
            </a:r>
            <a:r>
              <a:rPr lang="de-DE" sz="1600" dirty="0">
                <a:solidFill>
                  <a:srgbClr val="1E3B59"/>
                </a:solidFill>
                <a:latin typeface="Century Gothic" panose="020B0502020202020204" pitchFamily="34" charset="0"/>
              </a:rPr>
              <a:t> del Banco </a:t>
            </a:r>
            <a:r>
              <a:rPr lang="de-DE" sz="1600" dirty="0" err="1">
                <a:solidFill>
                  <a:srgbClr val="1E3B59"/>
                </a:solidFill>
                <a:latin typeface="Century Gothic" panose="020B0502020202020204" pitchFamily="34" charset="0"/>
              </a:rPr>
              <a:t>incluyen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tres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desafíos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desarrollo</a:t>
            </a:r>
            <a:r>
              <a:rPr lang="de-DE" sz="1600" dirty="0">
                <a:solidFill>
                  <a:srgbClr val="1E3B59"/>
                </a:solidFill>
                <a:latin typeface="Century Gothic" panose="020B0502020202020204" pitchFamily="34" charset="0"/>
              </a:rPr>
              <a:t> – </a:t>
            </a:r>
            <a:r>
              <a:rPr lang="de-DE" sz="1600" dirty="0" err="1">
                <a:solidFill>
                  <a:srgbClr val="1E3B59"/>
                </a:solidFill>
                <a:latin typeface="Century Gothic" panose="020B0502020202020204" pitchFamily="34" charset="0"/>
              </a:rPr>
              <a:t>inclusión</a:t>
            </a:r>
            <a:r>
              <a:rPr lang="de-DE" sz="1600" dirty="0">
                <a:solidFill>
                  <a:srgbClr val="1E3B59"/>
                </a:solidFill>
                <a:latin typeface="Century Gothic" panose="020B0502020202020204" pitchFamily="34" charset="0"/>
              </a:rPr>
              <a:t> social y </a:t>
            </a:r>
            <a:r>
              <a:rPr lang="de-DE" sz="1600" dirty="0" err="1">
                <a:solidFill>
                  <a:srgbClr val="1E3B59"/>
                </a:solidFill>
                <a:latin typeface="Century Gothic" panose="020B0502020202020204" pitchFamily="34" charset="0"/>
              </a:rPr>
              <a:t>desigualdad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productividad</a:t>
            </a:r>
            <a:r>
              <a:rPr lang="de-DE" sz="1600" dirty="0">
                <a:solidFill>
                  <a:srgbClr val="1E3B59"/>
                </a:solidFill>
                <a:latin typeface="Century Gothic" panose="020B0502020202020204" pitchFamily="34" charset="0"/>
              </a:rPr>
              <a:t> e </a:t>
            </a:r>
            <a:r>
              <a:rPr lang="de-DE" sz="1600" dirty="0" err="1">
                <a:solidFill>
                  <a:srgbClr val="1E3B59"/>
                </a:solidFill>
                <a:latin typeface="Century Gothic" panose="020B0502020202020204" pitchFamily="34" charset="0"/>
              </a:rPr>
              <a:t>innovación</a:t>
            </a:r>
            <a:r>
              <a:rPr lang="de-DE" sz="1600" dirty="0">
                <a:solidFill>
                  <a:srgbClr val="1E3B59"/>
                </a:solidFill>
                <a:latin typeface="Century Gothic" panose="020B0502020202020204" pitchFamily="34" charset="0"/>
              </a:rPr>
              <a:t>, e </a:t>
            </a:r>
            <a:r>
              <a:rPr lang="de-DE" sz="1600" dirty="0" err="1">
                <a:solidFill>
                  <a:srgbClr val="1E3B59"/>
                </a:solidFill>
                <a:latin typeface="Century Gothic" panose="020B0502020202020204" pitchFamily="34" charset="0"/>
              </a:rPr>
              <a:t>integración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económica</a:t>
            </a:r>
            <a:r>
              <a:rPr lang="de-DE" sz="1600" dirty="0">
                <a:solidFill>
                  <a:srgbClr val="1E3B59"/>
                </a:solidFill>
                <a:latin typeface="Century Gothic" panose="020B0502020202020204" pitchFamily="34" charset="0"/>
              </a:rPr>
              <a:t> – y </a:t>
            </a:r>
            <a:r>
              <a:rPr lang="de-DE" sz="1600" dirty="0" err="1">
                <a:solidFill>
                  <a:srgbClr val="1E3B59"/>
                </a:solidFill>
                <a:latin typeface="Century Gothic" panose="020B0502020202020204" pitchFamily="34" charset="0"/>
              </a:rPr>
              <a:t>tres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temas</a:t>
            </a:r>
            <a:r>
              <a:rPr lang="de-DE" sz="1600" dirty="0">
                <a:solidFill>
                  <a:srgbClr val="1E3B59"/>
                </a:solidFill>
                <a:latin typeface="Century Gothic" panose="020B0502020202020204" pitchFamily="34" charset="0"/>
              </a:rPr>
              <a:t> transversales – </a:t>
            </a:r>
            <a:r>
              <a:rPr lang="de-DE" sz="1600" dirty="0" err="1">
                <a:solidFill>
                  <a:srgbClr val="1E3B59"/>
                </a:solidFill>
                <a:latin typeface="Century Gothic" panose="020B0502020202020204" pitchFamily="34" charset="0"/>
              </a:rPr>
              <a:t>igualdad</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género</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diversidad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cambio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climático</a:t>
            </a:r>
            <a:r>
              <a:rPr lang="de-DE" sz="1600" dirty="0">
                <a:solidFill>
                  <a:srgbClr val="1E3B59"/>
                </a:solidFill>
                <a:latin typeface="Century Gothic" panose="020B0502020202020204" pitchFamily="34" charset="0"/>
              </a:rPr>
              <a:t> y medio ambiente </a:t>
            </a:r>
            <a:r>
              <a:rPr lang="de-DE" sz="1600" dirty="0" err="1">
                <a:solidFill>
                  <a:srgbClr val="1E3B59"/>
                </a:solidFill>
                <a:latin typeface="Century Gothic" panose="020B0502020202020204" pitchFamily="34" charset="0"/>
              </a:rPr>
              <a:t>sostenibilidad</a:t>
            </a:r>
            <a:r>
              <a:rPr lang="de-DE" sz="1600" dirty="0">
                <a:solidFill>
                  <a:srgbClr val="1E3B59"/>
                </a:solidFill>
                <a:latin typeface="Century Gothic" panose="020B0502020202020204" pitchFamily="34" charset="0"/>
              </a:rPr>
              <a:t> y la </a:t>
            </a:r>
            <a:r>
              <a:rPr lang="de-DE" sz="1600" dirty="0" err="1">
                <a:solidFill>
                  <a:srgbClr val="1E3B59"/>
                </a:solidFill>
                <a:latin typeface="Century Gothic" panose="020B0502020202020204" pitchFamily="34" charset="0"/>
              </a:rPr>
              <a:t>capacidad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institucional</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estado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derecho</a:t>
            </a:r>
            <a:r>
              <a:rPr lang="de-DE" sz="1600" dirty="0">
                <a:solidFill>
                  <a:srgbClr val="1E3B59"/>
                </a:solidFill>
                <a:latin typeface="Century Gothic" panose="020B0502020202020204" pitchFamily="34" charset="0"/>
              </a:rPr>
              <a:t>. Haga </a:t>
            </a:r>
            <a:r>
              <a:rPr lang="de-DE" sz="1600" dirty="0" err="1">
                <a:solidFill>
                  <a:srgbClr val="1E3B59"/>
                </a:solidFill>
                <a:latin typeface="Century Gothic" panose="020B0502020202020204" pitchFamily="34" charset="0"/>
              </a:rPr>
              <a:t>clic</a:t>
            </a:r>
            <a:r>
              <a:rPr lang="de-DE" sz="1600" dirty="0">
                <a:solidFill>
                  <a:srgbClr val="1E3B59"/>
                </a:solidFill>
                <a:latin typeface="Century Gothic" panose="020B0502020202020204" pitchFamily="34" charset="0"/>
              </a:rPr>
              <a:t> aquí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obtener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más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información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sobre</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estrategia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institucional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actual</a:t>
            </a:r>
            <a:r>
              <a:rPr lang="de-DE" sz="1600" dirty="0">
                <a:solidFill>
                  <a:srgbClr val="1E3B59"/>
                </a:solidFill>
                <a:latin typeface="Century Gothic" panose="020B0502020202020204" pitchFamily="34" charset="0"/>
              </a:rPr>
              <a:t> del Banco.</a:t>
            </a:r>
          </a:p>
        </p:txBody>
      </p:sp>
    </p:spTree>
    <p:extLst>
      <p:ext uri="{BB962C8B-B14F-4D97-AF65-F5344CB8AC3E}">
        <p14:creationId xmlns:p14="http://schemas.microsoft.com/office/powerpoint/2010/main" val="292251969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44E7028-D71B-4078-A498-AFCDD14993D0}"/>
              </a:ext>
            </a:extLst>
          </p:cNvPr>
          <p:cNvSpPr>
            <a:spLocks noGrp="1"/>
          </p:cNvSpPr>
          <p:nvPr>
            <p:ph type="sldNum" sz="quarter" idx="12"/>
          </p:nvPr>
        </p:nvSpPr>
        <p:spPr/>
        <p:txBody>
          <a:bodyPr/>
          <a:lstStyle/>
          <a:p>
            <a:fld id="{36ED4B00-B4CE-433F-BD9E-86EA8518113C}" type="slidenum">
              <a:rPr lang="es-ES" smtClean="0"/>
              <a:pPr/>
              <a:t>105</a:t>
            </a:fld>
            <a:endParaRPr lang="es-ES"/>
          </a:p>
        </p:txBody>
      </p:sp>
      <p:sp>
        <p:nvSpPr>
          <p:cNvPr id="3" name="Textfeld 2">
            <a:extLst>
              <a:ext uri="{FF2B5EF4-FFF2-40B4-BE49-F238E27FC236}">
                <a16:creationId xmlns:a16="http://schemas.microsoft.com/office/drawing/2014/main" id="{3FEB37EA-9420-4BBF-B772-BBEC7DAB23BE}"/>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Banco </a:t>
            </a:r>
            <a:r>
              <a:rPr lang="de-DE" b="1" dirty="0" err="1">
                <a:solidFill>
                  <a:srgbClr val="1E3B59"/>
                </a:solidFill>
                <a:latin typeface="Century Gothic" panose="020B0502020202020204" pitchFamily="34" charset="0"/>
              </a:rPr>
              <a:t>Interamericano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Desarollo</a:t>
            </a:r>
            <a:r>
              <a:rPr lang="de-DE" b="1" dirty="0">
                <a:solidFill>
                  <a:srgbClr val="1E3B59"/>
                </a:solidFill>
                <a:latin typeface="Century Gothic" panose="020B0502020202020204" pitchFamily="34" charset="0"/>
              </a:rPr>
              <a:t> (BID)</a:t>
            </a:r>
          </a:p>
        </p:txBody>
      </p:sp>
      <p:sp>
        <p:nvSpPr>
          <p:cNvPr id="4" name="Textfeld 3">
            <a:extLst>
              <a:ext uri="{FF2B5EF4-FFF2-40B4-BE49-F238E27FC236}">
                <a16:creationId xmlns:a16="http://schemas.microsoft.com/office/drawing/2014/main" id="{54D45AF7-E649-4733-8919-EAFE3A75CFB7}"/>
              </a:ext>
            </a:extLst>
          </p:cNvPr>
          <p:cNvSpPr txBox="1"/>
          <p:nvPr/>
        </p:nvSpPr>
        <p:spPr>
          <a:xfrm>
            <a:off x="22752" y="1726952"/>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5" name="Rechteck 4">
            <a:extLst>
              <a:ext uri="{FF2B5EF4-FFF2-40B4-BE49-F238E27FC236}">
                <a16:creationId xmlns:a16="http://schemas.microsoft.com/office/drawing/2014/main" id="{E9755AFF-5D56-4C47-B158-01031C45F80C}"/>
              </a:ext>
            </a:extLst>
          </p:cNvPr>
          <p:cNvSpPr/>
          <p:nvPr/>
        </p:nvSpPr>
        <p:spPr>
          <a:xfrm>
            <a:off x="304800" y="2386032"/>
            <a:ext cx="8155631" cy="2062103"/>
          </a:xfrm>
          <a:prstGeom prst="rect">
            <a:avLst/>
          </a:prstGeom>
        </p:spPr>
        <p:txBody>
          <a:bodyPr wrap="square">
            <a:spAutoFit/>
          </a:bodyPr>
          <a:lstStyle/>
          <a:p>
            <a:r>
              <a:rPr lang="de-DE" sz="1600" dirty="0">
                <a:solidFill>
                  <a:srgbClr val="1E3B59"/>
                </a:solidFill>
                <a:latin typeface="Century Gothic" panose="020B0502020202020204" pitchFamily="34" charset="0"/>
              </a:rPr>
              <a:t>Las </a:t>
            </a:r>
            <a:r>
              <a:rPr lang="de-DE" sz="1600" dirty="0" err="1">
                <a:solidFill>
                  <a:srgbClr val="1E3B59"/>
                </a:solidFill>
                <a:latin typeface="Century Gothic" panose="020B0502020202020204" pitchFamily="34" charset="0"/>
              </a:rPr>
              <a:t>iniciativas</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identifican</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través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varias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tareas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importantes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estudios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diagnóstico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formulación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objetiva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análisis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alternativas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selección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instrumento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financiero</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resultados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estas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tareas</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desarrollan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perfil</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 (PP). El PP </a:t>
            </a:r>
            <a:r>
              <a:rPr lang="de-DE" sz="1600" dirty="0" err="1">
                <a:solidFill>
                  <a:srgbClr val="1E3B59"/>
                </a:solidFill>
                <a:latin typeface="Century Gothic" panose="020B0502020202020204" pitchFamily="34" charset="0"/>
              </a:rPr>
              <a:t>proporciona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información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básica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sobre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incluyendo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su</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justificación</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objetivos</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aspectos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técnicos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sus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antecedentes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sectoriales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pertinentes</a:t>
            </a:r>
            <a:r>
              <a:rPr lang="de-DE" sz="1600" dirty="0">
                <a:solidFill>
                  <a:srgbClr val="1E3B59"/>
                </a:solidFill>
                <a:latin typeface="Century Gothic" panose="020B0502020202020204" pitchFamily="34" charset="0"/>
              </a:rPr>
              <a:t>, las </a:t>
            </a:r>
            <a:r>
              <a:rPr lang="de-DE" sz="1600" dirty="0" err="1">
                <a:solidFill>
                  <a:srgbClr val="1E3B59"/>
                </a:solidFill>
                <a:latin typeface="Century Gothic" panose="020B0502020202020204" pitchFamily="34" charset="0"/>
              </a:rPr>
              <a:t>salvaguardias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ambientales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sociales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propuestas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evaluación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fiduciaria</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montos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proyectados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agenda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preliminar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ejecución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a:t>
            </a:r>
          </a:p>
        </p:txBody>
      </p:sp>
      <p:sp>
        <p:nvSpPr>
          <p:cNvPr id="6" name="Textfeld 5">
            <a:extLst>
              <a:ext uri="{FF2B5EF4-FFF2-40B4-BE49-F238E27FC236}">
                <a16:creationId xmlns:a16="http://schemas.microsoft.com/office/drawing/2014/main" id="{D31181D9-869E-4A87-8321-1F23C623E234}"/>
              </a:ext>
            </a:extLst>
          </p:cNvPr>
          <p:cNvSpPr txBox="1"/>
          <p:nvPr/>
        </p:nvSpPr>
        <p:spPr>
          <a:xfrm>
            <a:off x="3200010" y="5094465"/>
            <a:ext cx="2743980" cy="307777"/>
          </a:xfrm>
          <a:prstGeom prst="rect">
            <a:avLst/>
          </a:prstGeom>
          <a:noFill/>
        </p:spPr>
        <p:txBody>
          <a:bodyPr wrap="square" rtlCol="0">
            <a:spAutoFit/>
          </a:bodyPr>
          <a:lstStyle/>
          <a:p>
            <a:r>
              <a:rPr lang="de-DE" sz="1400" b="1" dirty="0" err="1">
                <a:solidFill>
                  <a:srgbClr val="1E3B59"/>
                </a:solidFill>
                <a:latin typeface="Century Gothic" panose="020B0502020202020204" pitchFamily="34" charset="0"/>
              </a:rPr>
              <a:t>Más</a:t>
            </a:r>
            <a:r>
              <a:rPr lang="de-DE" sz="1400" b="1" dirty="0">
                <a:solidFill>
                  <a:srgbClr val="1E3B59"/>
                </a:solidFill>
                <a:latin typeface="Century Gothic" panose="020B0502020202020204" pitchFamily="34" charset="0"/>
              </a:rPr>
              <a:t> </a:t>
            </a:r>
            <a:r>
              <a:rPr lang="de-DE" sz="1400" b="1" dirty="0" err="1">
                <a:solidFill>
                  <a:srgbClr val="1E3B59"/>
                </a:solidFill>
                <a:latin typeface="Century Gothic" panose="020B0502020202020204" pitchFamily="34" charset="0"/>
              </a:rPr>
              <a:t>información</a:t>
            </a:r>
            <a:r>
              <a:rPr lang="de-DE" sz="1400" b="1" dirty="0">
                <a:solidFill>
                  <a:srgbClr val="1E3B59"/>
                </a:solidFill>
                <a:latin typeface="Century Gothic" panose="020B0502020202020204" pitchFamily="34" charset="0"/>
              </a:rPr>
              <a:t> </a:t>
            </a:r>
            <a:r>
              <a:rPr lang="de-DE" sz="1400"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aqui</a:t>
            </a:r>
            <a:endParaRPr lang="de-DE" sz="1400"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114193555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88B9BCC-C49E-4AC8-A607-DA9605D16038}"/>
              </a:ext>
            </a:extLst>
          </p:cNvPr>
          <p:cNvSpPr>
            <a:spLocks noGrp="1"/>
          </p:cNvSpPr>
          <p:nvPr>
            <p:ph type="sldNum" sz="quarter" idx="12"/>
          </p:nvPr>
        </p:nvSpPr>
        <p:spPr/>
        <p:txBody>
          <a:bodyPr/>
          <a:lstStyle/>
          <a:p>
            <a:fld id="{36ED4B00-B4CE-433F-BD9E-86EA8518113C}" type="slidenum">
              <a:rPr lang="es-ES" smtClean="0"/>
              <a:pPr/>
              <a:t>106</a:t>
            </a:fld>
            <a:endParaRPr lang="es-ES"/>
          </a:p>
        </p:txBody>
      </p:sp>
      <p:sp>
        <p:nvSpPr>
          <p:cNvPr id="3" name="Rechteck 2">
            <a:extLst>
              <a:ext uri="{FF2B5EF4-FFF2-40B4-BE49-F238E27FC236}">
                <a16:creationId xmlns:a16="http://schemas.microsoft.com/office/drawing/2014/main" id="{A5835B81-62E0-4E93-AE41-57C20978614A}"/>
              </a:ext>
            </a:extLst>
          </p:cNvPr>
          <p:cNvSpPr/>
          <p:nvPr/>
        </p:nvSpPr>
        <p:spPr>
          <a:xfrm>
            <a:off x="1196752" y="3140968"/>
            <a:ext cx="6750496" cy="2062103"/>
          </a:xfrm>
          <a:prstGeom prst="rect">
            <a:avLst/>
          </a:prstGeom>
        </p:spPr>
        <p:txBody>
          <a:bodyPr wrap="square">
            <a:spAutoFit/>
          </a:bodyPr>
          <a:lstStyle/>
          <a:p>
            <a:pPr algn="ctr"/>
            <a:r>
              <a:rPr lang="es-ES" sz="1600" b="1" dirty="0">
                <a:solidFill>
                  <a:srgbClr val="1E3B59"/>
                </a:solidFill>
                <a:latin typeface="Century Gothic" panose="020B0502020202020204" pitchFamily="34" charset="0"/>
              </a:rPr>
              <a:t>CAF es un banco de desarrollo constituido en 1970</a:t>
            </a:r>
            <a:r>
              <a:rPr lang="es-ES" sz="1600" dirty="0">
                <a:solidFill>
                  <a:srgbClr val="1E3B59"/>
                </a:solidFill>
                <a:latin typeface="Century Gothic" panose="020B0502020202020204" pitchFamily="34" charset="0"/>
              </a:rPr>
              <a:t> y conformado por 19 países - 17 de América Latina y el Caribe, España y Portugal- y 13 bancos privados de la región.</a:t>
            </a:r>
            <a:br>
              <a:rPr lang="es-ES" sz="1600" dirty="0">
                <a:solidFill>
                  <a:srgbClr val="1E3B59"/>
                </a:solidFill>
                <a:latin typeface="Century Gothic" panose="020B0502020202020204" pitchFamily="34" charset="0"/>
              </a:rPr>
            </a:br>
            <a:br>
              <a:rPr lang="es-ES" sz="1600" dirty="0">
                <a:solidFill>
                  <a:srgbClr val="1E3B59"/>
                </a:solidFill>
                <a:latin typeface="Century Gothic" panose="020B0502020202020204" pitchFamily="34" charset="0"/>
              </a:rPr>
            </a:br>
            <a:r>
              <a:rPr lang="es-ES" sz="1600" b="1" dirty="0">
                <a:solidFill>
                  <a:srgbClr val="1E3B59"/>
                </a:solidFill>
                <a:latin typeface="Century Gothic" panose="020B0502020202020204" pitchFamily="34" charset="0"/>
              </a:rPr>
              <a:t>Promueve un modelo de desarrollo sostenible,</a:t>
            </a:r>
            <a:r>
              <a:rPr lang="es-ES" sz="1600" dirty="0">
                <a:solidFill>
                  <a:srgbClr val="1E3B59"/>
                </a:solidFill>
                <a:latin typeface="Century Gothic" panose="020B0502020202020204" pitchFamily="34" charset="0"/>
              </a:rPr>
              <a:t> mediante operaciones de crédito, recursos no reembolsables y apoyo en la estructuración técnica y financiera de proyectos de los sectores público y privado de América Latina.</a:t>
            </a:r>
            <a:endParaRPr lang="de-DE" sz="1600"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F69D279F-4AC7-4994-B9C4-E3646F462F63}"/>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Banco de </a:t>
            </a:r>
            <a:r>
              <a:rPr lang="de-DE" b="1" dirty="0" err="1">
                <a:solidFill>
                  <a:srgbClr val="1E3B59"/>
                </a:solidFill>
                <a:latin typeface="Century Gothic" panose="020B0502020202020204" pitchFamily="34" charset="0"/>
              </a:rPr>
              <a:t>Desarollo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América</a:t>
            </a:r>
            <a:r>
              <a:rPr lang="de-DE" b="1" dirty="0">
                <a:solidFill>
                  <a:srgbClr val="1E3B59"/>
                </a:solidFill>
                <a:latin typeface="Century Gothic" panose="020B0502020202020204" pitchFamily="34" charset="0"/>
              </a:rPr>
              <a:t> Latina</a:t>
            </a:r>
          </a:p>
        </p:txBody>
      </p:sp>
      <p:pic>
        <p:nvPicPr>
          <p:cNvPr id="5" name="Grafik 4">
            <a:extLst>
              <a:ext uri="{FF2B5EF4-FFF2-40B4-BE49-F238E27FC236}">
                <a16:creationId xmlns:a16="http://schemas.microsoft.com/office/drawing/2014/main" id="{72529D42-F9E2-435A-8431-6EC049F42A40}"/>
              </a:ext>
            </a:extLst>
          </p:cNvPr>
          <p:cNvPicPr>
            <a:picLocks noChangeAspect="1"/>
          </p:cNvPicPr>
          <p:nvPr/>
        </p:nvPicPr>
        <p:blipFill>
          <a:blip r:embed="rId2"/>
          <a:stretch>
            <a:fillRect/>
          </a:stretch>
        </p:blipFill>
        <p:spPr>
          <a:xfrm>
            <a:off x="2895600" y="1956073"/>
            <a:ext cx="3352800" cy="923925"/>
          </a:xfrm>
          <a:prstGeom prst="rect">
            <a:avLst/>
          </a:prstGeom>
        </p:spPr>
      </p:pic>
    </p:spTree>
    <p:extLst>
      <p:ext uri="{BB962C8B-B14F-4D97-AF65-F5344CB8AC3E}">
        <p14:creationId xmlns:p14="http://schemas.microsoft.com/office/powerpoint/2010/main" val="182257499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110D603-64A4-4B5F-BFBC-F21210E5BD37}"/>
              </a:ext>
            </a:extLst>
          </p:cNvPr>
          <p:cNvSpPr>
            <a:spLocks noGrp="1"/>
          </p:cNvSpPr>
          <p:nvPr>
            <p:ph type="sldNum" sz="quarter" idx="12"/>
          </p:nvPr>
        </p:nvSpPr>
        <p:spPr/>
        <p:txBody>
          <a:bodyPr/>
          <a:lstStyle/>
          <a:p>
            <a:fld id="{36ED4B00-B4CE-433F-BD9E-86EA8518113C}" type="slidenum">
              <a:rPr lang="es-ES" smtClean="0"/>
              <a:pPr/>
              <a:t>107</a:t>
            </a:fld>
            <a:endParaRPr lang="es-ES"/>
          </a:p>
        </p:txBody>
      </p:sp>
      <p:sp>
        <p:nvSpPr>
          <p:cNvPr id="3" name="Rechteck 2">
            <a:extLst>
              <a:ext uri="{FF2B5EF4-FFF2-40B4-BE49-F238E27FC236}">
                <a16:creationId xmlns:a16="http://schemas.microsoft.com/office/drawing/2014/main" id="{714E0458-F9E9-4DBF-A958-19AAE2BD876A}"/>
              </a:ext>
            </a:extLst>
          </p:cNvPr>
          <p:cNvSpPr/>
          <p:nvPr/>
        </p:nvSpPr>
        <p:spPr>
          <a:xfrm>
            <a:off x="467544" y="2780928"/>
            <a:ext cx="8208912" cy="1569660"/>
          </a:xfrm>
          <a:prstGeom prst="rect">
            <a:avLst/>
          </a:prstGeom>
        </p:spPr>
        <p:txBody>
          <a:bodyPr wrap="square">
            <a:spAutoFit/>
          </a:bodyPr>
          <a:lstStyle/>
          <a:p>
            <a:pPr algn="ctr"/>
            <a:r>
              <a:rPr lang="es-ES" sz="1600" dirty="0">
                <a:solidFill>
                  <a:srgbClr val="1E3B59"/>
                </a:solidFill>
                <a:latin typeface="Century Gothic" panose="020B0502020202020204" pitchFamily="34" charset="0"/>
                <a:ea typeface="Calibri" panose="020F0502020204030204" pitchFamily="34" charset="0"/>
              </a:rPr>
              <a:t>Ofrece una variedad de opciones entre ayudas financieras y técnicas. Cada uno de los servicios ofrecidos tiene condiciones particulares (sector que se busca financiar, mixto, público, privado, riesgo soberano, entre otros), por lo cual es necesario que, de acuerdo al proyecto en particular, se evalúen las condiciones requeridas por el CAF para identificar si se es apto para obtener el financiamiento. </a:t>
            </a:r>
            <a:endParaRPr lang="de-DE" sz="1600"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F22E2D16-EF86-433C-82C2-95FF9347275E}"/>
              </a:ext>
            </a:extLst>
          </p:cNvPr>
          <p:cNvSpPr txBox="1"/>
          <p:nvPr/>
        </p:nvSpPr>
        <p:spPr>
          <a:xfrm>
            <a:off x="539552" y="1612275"/>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5" name="Textfeld 4">
            <a:extLst>
              <a:ext uri="{FF2B5EF4-FFF2-40B4-BE49-F238E27FC236}">
                <a16:creationId xmlns:a16="http://schemas.microsoft.com/office/drawing/2014/main" id="{C1EBD9D7-854A-4C55-8C86-6D1D1F7E6C29}"/>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Banco de </a:t>
            </a:r>
            <a:r>
              <a:rPr lang="de-DE" b="1" dirty="0" err="1">
                <a:solidFill>
                  <a:srgbClr val="1E3B59"/>
                </a:solidFill>
                <a:latin typeface="Century Gothic" panose="020B0502020202020204" pitchFamily="34" charset="0"/>
              </a:rPr>
              <a:t>Desarollo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América</a:t>
            </a:r>
            <a:r>
              <a:rPr lang="de-DE" b="1" dirty="0">
                <a:solidFill>
                  <a:srgbClr val="1E3B59"/>
                </a:solidFill>
                <a:latin typeface="Century Gothic" panose="020B0502020202020204" pitchFamily="34" charset="0"/>
              </a:rPr>
              <a:t> Latina</a:t>
            </a:r>
          </a:p>
        </p:txBody>
      </p:sp>
    </p:spTree>
    <p:extLst>
      <p:ext uri="{BB962C8B-B14F-4D97-AF65-F5344CB8AC3E}">
        <p14:creationId xmlns:p14="http://schemas.microsoft.com/office/powerpoint/2010/main" val="39553299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6289BE0-627A-46F1-8A46-D5B03BC7A660}"/>
              </a:ext>
            </a:extLst>
          </p:cNvPr>
          <p:cNvPicPr>
            <a:picLocks noChangeAspect="1"/>
          </p:cNvPicPr>
          <p:nvPr/>
        </p:nvPicPr>
        <p:blipFill>
          <a:blip r:embed="rId2"/>
          <a:stretch>
            <a:fillRect/>
          </a:stretch>
        </p:blipFill>
        <p:spPr>
          <a:xfrm>
            <a:off x="4572000" y="1657197"/>
            <a:ext cx="3552056" cy="844341"/>
          </a:xfrm>
          <a:prstGeom prst="rect">
            <a:avLst/>
          </a:prstGeom>
        </p:spPr>
      </p:pic>
      <p:sp>
        <p:nvSpPr>
          <p:cNvPr id="2" name="Foliennummernplatzhalter 1">
            <a:extLst>
              <a:ext uri="{FF2B5EF4-FFF2-40B4-BE49-F238E27FC236}">
                <a16:creationId xmlns:a16="http://schemas.microsoft.com/office/drawing/2014/main" id="{AA51C8D0-CA4B-4D3F-93A9-EE590BBE3547}"/>
              </a:ext>
            </a:extLst>
          </p:cNvPr>
          <p:cNvSpPr>
            <a:spLocks noGrp="1"/>
          </p:cNvSpPr>
          <p:nvPr>
            <p:ph type="sldNum" sz="quarter" idx="12"/>
          </p:nvPr>
        </p:nvSpPr>
        <p:spPr/>
        <p:txBody>
          <a:bodyPr/>
          <a:lstStyle/>
          <a:p>
            <a:fld id="{36ED4B00-B4CE-433F-BD9E-86EA8518113C}" type="slidenum">
              <a:rPr lang="es-ES" smtClean="0"/>
              <a:pPr/>
              <a:t>108</a:t>
            </a:fld>
            <a:endParaRPr lang="es-ES"/>
          </a:p>
        </p:txBody>
      </p:sp>
      <p:sp>
        <p:nvSpPr>
          <p:cNvPr id="3" name="Textfeld 2">
            <a:extLst>
              <a:ext uri="{FF2B5EF4-FFF2-40B4-BE49-F238E27FC236}">
                <a16:creationId xmlns:a16="http://schemas.microsoft.com/office/drawing/2014/main" id="{0A02C766-4F6F-42F3-B70F-5DDD0D8EE44D}"/>
              </a:ext>
            </a:extLst>
          </p:cNvPr>
          <p:cNvSpPr txBox="1"/>
          <p:nvPr/>
        </p:nvSpPr>
        <p:spPr>
          <a:xfrm>
            <a:off x="4355976" y="836712"/>
            <a:ext cx="4536504" cy="369332"/>
          </a:xfrm>
          <a:prstGeom prst="rect">
            <a:avLst/>
          </a:prstGeom>
          <a:noFill/>
        </p:spPr>
        <p:txBody>
          <a:bodyPr wrap="square" rtlCol="0">
            <a:spAutoFit/>
          </a:bodyPr>
          <a:lstStyle/>
          <a:p>
            <a:r>
              <a:rPr lang="de-DE" b="1" dirty="0">
                <a:solidFill>
                  <a:srgbClr val="1E3B59"/>
                </a:solidFill>
                <a:latin typeface="Century Gothic" panose="020B0502020202020204" pitchFamily="34" charset="0"/>
              </a:rPr>
              <a:t>Special Climate Change Fund (SCCF)</a:t>
            </a:r>
          </a:p>
        </p:txBody>
      </p:sp>
      <p:sp>
        <p:nvSpPr>
          <p:cNvPr id="5" name="Rechteck 4">
            <a:extLst>
              <a:ext uri="{FF2B5EF4-FFF2-40B4-BE49-F238E27FC236}">
                <a16:creationId xmlns:a16="http://schemas.microsoft.com/office/drawing/2014/main" id="{B1ADDCB5-2382-4E9F-90B0-1963BC9231EA}"/>
              </a:ext>
            </a:extLst>
          </p:cNvPr>
          <p:cNvSpPr/>
          <p:nvPr/>
        </p:nvSpPr>
        <p:spPr>
          <a:xfrm>
            <a:off x="413792" y="2775422"/>
            <a:ext cx="8316416" cy="2800767"/>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El FECC </a:t>
            </a:r>
            <a:r>
              <a:rPr lang="de-DE" sz="1600" dirty="0" err="1">
                <a:solidFill>
                  <a:srgbClr val="1E3B59"/>
                </a:solidFill>
                <a:latin typeface="Century Gothic" panose="020B0502020202020204" pitchFamily="34" charset="0"/>
              </a:rPr>
              <a:t>complementa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fondo</a:t>
            </a:r>
            <a:r>
              <a:rPr lang="de-DE" sz="1600" dirty="0">
                <a:solidFill>
                  <a:srgbClr val="1E3B59"/>
                </a:solidFill>
                <a:latin typeface="Century Gothic" panose="020B0502020202020204" pitchFamily="34" charset="0"/>
              </a:rPr>
              <a:t> de los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menos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adelantados</a:t>
            </a:r>
            <a:r>
              <a:rPr lang="de-DE" sz="1600" dirty="0">
                <a:solidFill>
                  <a:srgbClr val="1E3B59"/>
                </a:solidFill>
                <a:latin typeface="Century Gothic" panose="020B0502020202020204" pitchFamily="34" charset="0"/>
              </a:rPr>
              <a:t> (FPMA) y es </a:t>
            </a:r>
            <a:r>
              <a:rPr lang="es-ES" sz="1600" dirty="0">
                <a:solidFill>
                  <a:srgbClr val="1E3B59"/>
                </a:solidFill>
                <a:latin typeface="Century Gothic" panose="020B0502020202020204" pitchFamily="34" charset="0"/>
              </a:rPr>
              <a:t>gestionado por el GEF</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diferencia</a:t>
            </a:r>
            <a:r>
              <a:rPr lang="de-DE" sz="1600" dirty="0">
                <a:solidFill>
                  <a:srgbClr val="1E3B59"/>
                </a:solidFill>
                <a:latin typeface="Century Gothic" panose="020B0502020202020204" pitchFamily="34" charset="0"/>
              </a:rPr>
              <a:t> de los FPMA,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FECC </a:t>
            </a:r>
            <a:r>
              <a:rPr lang="de-DE" sz="1600" dirty="0" err="1">
                <a:solidFill>
                  <a:srgbClr val="1E3B59"/>
                </a:solidFill>
                <a:latin typeface="Century Gothic" panose="020B0502020202020204" pitchFamily="34" charset="0"/>
              </a:rPr>
              <a:t>está</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abierto</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todos</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desarrollo</a:t>
            </a:r>
            <a:r>
              <a:rPr lang="de-DE" sz="1600" dirty="0">
                <a:solidFill>
                  <a:srgbClr val="1E3B59"/>
                </a:solidFill>
                <a:latin typeface="Century Gothic" panose="020B0502020202020204" pitchFamily="34" charset="0"/>
              </a:rPr>
              <a:t> vulnerables. </a:t>
            </a:r>
            <a:r>
              <a:rPr lang="de-DE" sz="1600" dirty="0" err="1">
                <a:solidFill>
                  <a:srgbClr val="1E3B59"/>
                </a:solidFill>
                <a:latin typeface="Century Gothic" panose="020B0502020202020204" pitchFamily="34" charset="0"/>
              </a:rPr>
              <a:t>Además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financia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gama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más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amplia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actividades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relacionadas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cambio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climático</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partir</a:t>
            </a:r>
            <a:r>
              <a:rPr lang="de-DE" sz="1600" dirty="0">
                <a:solidFill>
                  <a:srgbClr val="1E3B59"/>
                </a:solidFill>
                <a:latin typeface="Century Gothic" panose="020B0502020202020204" pitchFamily="34" charset="0"/>
              </a:rPr>
              <a:t> de 2017,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FECC </a:t>
            </a:r>
            <a:r>
              <a:rPr lang="de-DE" sz="1600" dirty="0" err="1">
                <a:solidFill>
                  <a:srgbClr val="1E3B59"/>
                </a:solidFill>
                <a:latin typeface="Century Gothic" panose="020B0502020202020204" pitchFamily="34" charset="0"/>
              </a:rPr>
              <a:t>tiene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cartera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casi</a:t>
            </a:r>
            <a:r>
              <a:rPr lang="de-DE" sz="1600" dirty="0">
                <a:solidFill>
                  <a:srgbClr val="1E3B59"/>
                </a:solidFill>
                <a:latin typeface="Century Gothic" panose="020B0502020202020204" pitchFamily="34" charset="0"/>
              </a:rPr>
              <a:t> US $350 </a:t>
            </a:r>
            <a:r>
              <a:rPr lang="de-DE" sz="1600" dirty="0" err="1">
                <a:solidFill>
                  <a:srgbClr val="1E3B59"/>
                </a:solidFill>
                <a:latin typeface="Century Gothic" panose="020B0502020202020204" pitchFamily="34" charset="0"/>
              </a:rPr>
              <a:t>millones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contribuciones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voluntarias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que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apoyan</a:t>
            </a:r>
            <a:r>
              <a:rPr lang="de-DE" sz="1600" dirty="0">
                <a:solidFill>
                  <a:srgbClr val="1E3B59"/>
                </a:solidFill>
                <a:latin typeface="Century Gothic" panose="020B0502020202020204" pitchFamily="34" charset="0"/>
              </a:rPr>
              <a:t> 77 </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en 79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a:t>
            </a:r>
          </a:p>
          <a:p>
            <a:pPr algn="ctr"/>
            <a:endParaRPr lang="de-DE" sz="1600" dirty="0">
              <a:solidFill>
                <a:srgbClr val="1E3B59"/>
              </a:solidFill>
              <a:latin typeface="Century Gothic" panose="020B0502020202020204" pitchFamily="34" charset="0"/>
            </a:endParaRPr>
          </a:p>
          <a:p>
            <a:pPr algn="ctr"/>
            <a:r>
              <a:rPr lang="de-DE" sz="1600" dirty="0">
                <a:solidFill>
                  <a:srgbClr val="1E3B59"/>
                </a:solidFill>
                <a:latin typeface="Century Gothic" panose="020B0502020202020204" pitchFamily="34" charset="0"/>
              </a:rPr>
              <a:t>La </a:t>
            </a:r>
            <a:r>
              <a:rPr lang="de-DE" sz="1600" dirty="0" err="1">
                <a:solidFill>
                  <a:srgbClr val="1E3B59"/>
                </a:solidFill>
                <a:latin typeface="Century Gothic" panose="020B0502020202020204" pitchFamily="34" charset="0"/>
              </a:rPr>
              <a:t>adaptación</a:t>
            </a:r>
            <a:r>
              <a:rPr lang="de-DE" sz="1600" dirty="0">
                <a:solidFill>
                  <a:srgbClr val="1E3B59"/>
                </a:solidFill>
                <a:latin typeface="Century Gothic" panose="020B0502020202020204" pitchFamily="34" charset="0"/>
              </a:rPr>
              <a:t> es la </a:t>
            </a:r>
            <a:r>
              <a:rPr lang="de-DE" sz="1600" dirty="0" err="1">
                <a:solidFill>
                  <a:srgbClr val="1E3B59"/>
                </a:solidFill>
                <a:latin typeface="Century Gothic" panose="020B0502020202020204" pitchFamily="34" charset="0"/>
              </a:rPr>
              <a:t>máxima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prioridad</a:t>
            </a:r>
            <a:r>
              <a:rPr lang="de-DE" sz="1600" dirty="0">
                <a:solidFill>
                  <a:srgbClr val="1E3B59"/>
                </a:solidFill>
                <a:latin typeface="Century Gothic" panose="020B0502020202020204" pitchFamily="34" charset="0"/>
              </a:rPr>
              <a:t>. Pero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FECC </a:t>
            </a:r>
            <a:r>
              <a:rPr lang="de-DE" sz="1600" dirty="0" err="1">
                <a:solidFill>
                  <a:srgbClr val="1E3B59"/>
                </a:solidFill>
                <a:latin typeface="Century Gothic" panose="020B0502020202020204" pitchFamily="34" charset="0"/>
              </a:rPr>
              <a:t>también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financia</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través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ventanas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financiamiento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separadas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transferencia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tecnología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mitigación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sectores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seleccionados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incluyendo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energía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transporte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industria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agricultura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silvicultura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gestión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residuos</a:t>
            </a:r>
            <a:r>
              <a:rPr lang="de-DE" sz="1600" dirty="0">
                <a:solidFill>
                  <a:srgbClr val="1E3B59"/>
                </a:solidFill>
                <a:latin typeface="Century Gothic" panose="020B0502020202020204" pitchFamily="34" charset="0"/>
              </a:rPr>
              <a:t>; y la </a:t>
            </a:r>
            <a:r>
              <a:rPr lang="de-DE" sz="1600" dirty="0" err="1">
                <a:solidFill>
                  <a:srgbClr val="1E3B59"/>
                </a:solidFill>
                <a:latin typeface="Century Gothic" panose="020B0502020202020204" pitchFamily="34" charset="0"/>
              </a:rPr>
              <a:t>diversificación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económica</a:t>
            </a:r>
            <a:endParaRPr lang="de-DE" sz="1600" dirty="0">
              <a:solidFill>
                <a:srgbClr val="1E3B59"/>
              </a:solidFill>
              <a:latin typeface="Century Gothic" panose="020B0502020202020204" pitchFamily="34" charset="0"/>
            </a:endParaRPr>
          </a:p>
        </p:txBody>
      </p:sp>
      <p:sp>
        <p:nvSpPr>
          <p:cNvPr id="6" name="Rechteck 5">
            <a:extLst>
              <a:ext uri="{FF2B5EF4-FFF2-40B4-BE49-F238E27FC236}">
                <a16:creationId xmlns:a16="http://schemas.microsoft.com/office/drawing/2014/main" id="{1A6A2532-2B7F-455E-8473-5C645B98D7BA}"/>
              </a:ext>
            </a:extLst>
          </p:cNvPr>
          <p:cNvSpPr/>
          <p:nvPr/>
        </p:nvSpPr>
        <p:spPr>
          <a:xfrm>
            <a:off x="5148064" y="6408107"/>
            <a:ext cx="4572000" cy="261610"/>
          </a:xfrm>
          <a:prstGeom prst="rect">
            <a:avLst/>
          </a:prstGeom>
        </p:spPr>
        <p:txBody>
          <a:bodyPr>
            <a:spAutoFit/>
          </a:bodyPr>
          <a:lstStyle/>
          <a:p>
            <a:r>
              <a:rPr lang="de-DE" sz="1100" dirty="0" err="1">
                <a:solidFill>
                  <a:srgbClr val="1E3B59"/>
                </a:solidFill>
                <a:latin typeface="Century Gothic" panose="020B0502020202020204" pitchFamily="34" charset="0"/>
              </a:rPr>
              <a:t>Fuente</a:t>
            </a:r>
            <a:r>
              <a:rPr lang="de-DE" sz="1100" dirty="0">
                <a:solidFill>
                  <a:srgbClr val="1E3B59"/>
                </a:solidFill>
                <a:latin typeface="Century Gothic" panose="020B0502020202020204" pitchFamily="34" charset="0"/>
              </a:rPr>
              <a:t>: Special Climate Change Fund (2018)</a:t>
            </a:r>
          </a:p>
        </p:txBody>
      </p:sp>
      <p:pic>
        <p:nvPicPr>
          <p:cNvPr id="1026" name="Picture 2" descr="Image result for special climate change fund application">
            <a:extLst>
              <a:ext uri="{FF2B5EF4-FFF2-40B4-BE49-F238E27FC236}">
                <a16:creationId xmlns:a16="http://schemas.microsoft.com/office/drawing/2014/main" id="{A1DC0D42-B583-42B6-BEC9-97D3073AB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717" y="1681498"/>
            <a:ext cx="3144763" cy="795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73544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5D264B7-BB19-42C1-A148-245F0D6F6239}"/>
              </a:ext>
            </a:extLst>
          </p:cNvPr>
          <p:cNvSpPr>
            <a:spLocks noGrp="1"/>
          </p:cNvSpPr>
          <p:nvPr>
            <p:ph type="sldNum" sz="quarter" idx="12"/>
          </p:nvPr>
        </p:nvSpPr>
        <p:spPr/>
        <p:txBody>
          <a:bodyPr/>
          <a:lstStyle/>
          <a:p>
            <a:fld id="{36ED4B00-B4CE-433F-BD9E-86EA8518113C}" type="slidenum">
              <a:rPr lang="es-ES" smtClean="0"/>
              <a:pPr/>
              <a:t>109</a:t>
            </a:fld>
            <a:endParaRPr lang="es-ES"/>
          </a:p>
        </p:txBody>
      </p:sp>
      <p:pic>
        <p:nvPicPr>
          <p:cNvPr id="3" name="Grafik 2">
            <a:extLst>
              <a:ext uri="{FF2B5EF4-FFF2-40B4-BE49-F238E27FC236}">
                <a16:creationId xmlns:a16="http://schemas.microsoft.com/office/drawing/2014/main" id="{D5F85CB0-E5AD-4B63-8867-5C1523DEB99A}"/>
              </a:ext>
            </a:extLst>
          </p:cNvPr>
          <p:cNvPicPr>
            <a:picLocks noChangeAspect="1"/>
          </p:cNvPicPr>
          <p:nvPr/>
        </p:nvPicPr>
        <p:blipFill>
          <a:blip r:embed="rId2"/>
          <a:stretch>
            <a:fillRect/>
          </a:stretch>
        </p:blipFill>
        <p:spPr>
          <a:xfrm>
            <a:off x="616631" y="2347447"/>
            <a:ext cx="7478690" cy="3992383"/>
          </a:xfrm>
          <a:prstGeom prst="rect">
            <a:avLst/>
          </a:prstGeom>
        </p:spPr>
      </p:pic>
      <p:sp>
        <p:nvSpPr>
          <p:cNvPr id="4" name="Textfeld 3">
            <a:extLst>
              <a:ext uri="{FF2B5EF4-FFF2-40B4-BE49-F238E27FC236}">
                <a16:creationId xmlns:a16="http://schemas.microsoft.com/office/drawing/2014/main" id="{C456C50C-03B6-42CC-AEAA-E8854A40DBC5}"/>
              </a:ext>
            </a:extLst>
          </p:cNvPr>
          <p:cNvSpPr txBox="1"/>
          <p:nvPr/>
        </p:nvSpPr>
        <p:spPr>
          <a:xfrm>
            <a:off x="4355976" y="836712"/>
            <a:ext cx="4536504" cy="369332"/>
          </a:xfrm>
          <a:prstGeom prst="rect">
            <a:avLst/>
          </a:prstGeom>
          <a:noFill/>
        </p:spPr>
        <p:txBody>
          <a:bodyPr wrap="square" rtlCol="0">
            <a:spAutoFit/>
          </a:bodyPr>
          <a:lstStyle/>
          <a:p>
            <a:r>
              <a:rPr lang="de-DE" b="1" dirty="0">
                <a:solidFill>
                  <a:srgbClr val="1E3B59"/>
                </a:solidFill>
                <a:latin typeface="Century Gothic" panose="020B0502020202020204" pitchFamily="34" charset="0"/>
              </a:rPr>
              <a:t>Special Climate Change Fund (SCCF)</a:t>
            </a:r>
          </a:p>
        </p:txBody>
      </p:sp>
      <p:sp>
        <p:nvSpPr>
          <p:cNvPr id="5" name="Textfeld 4">
            <a:extLst>
              <a:ext uri="{FF2B5EF4-FFF2-40B4-BE49-F238E27FC236}">
                <a16:creationId xmlns:a16="http://schemas.microsoft.com/office/drawing/2014/main" id="{00726E63-2C51-4C1D-84EA-0F69C061F682}"/>
              </a:ext>
            </a:extLst>
          </p:cNvPr>
          <p:cNvSpPr txBox="1"/>
          <p:nvPr/>
        </p:nvSpPr>
        <p:spPr>
          <a:xfrm>
            <a:off x="179512" y="1700808"/>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Organismos</a:t>
            </a:r>
            <a:r>
              <a:rPr lang="de-DE" b="1" dirty="0">
                <a:solidFill>
                  <a:srgbClr val="1E3B59"/>
                </a:solidFill>
                <a:latin typeface="Century Gothic" panose="020B0502020202020204" pitchFamily="34" charset="0"/>
              </a:rPr>
              <a:t> de FMAM</a:t>
            </a:r>
          </a:p>
        </p:txBody>
      </p:sp>
      <p:sp>
        <p:nvSpPr>
          <p:cNvPr id="6" name="Rechteck 5">
            <a:extLst>
              <a:ext uri="{FF2B5EF4-FFF2-40B4-BE49-F238E27FC236}">
                <a16:creationId xmlns:a16="http://schemas.microsoft.com/office/drawing/2014/main" id="{8A5CF050-2599-4DAC-930E-6F709F2601C1}"/>
              </a:ext>
            </a:extLst>
          </p:cNvPr>
          <p:cNvSpPr/>
          <p:nvPr/>
        </p:nvSpPr>
        <p:spPr>
          <a:xfrm>
            <a:off x="5148064" y="6408107"/>
            <a:ext cx="4572000" cy="261610"/>
          </a:xfrm>
          <a:prstGeom prst="rect">
            <a:avLst/>
          </a:prstGeom>
        </p:spPr>
        <p:txBody>
          <a:bodyPr>
            <a:spAutoFit/>
          </a:bodyPr>
          <a:lstStyle/>
          <a:p>
            <a:r>
              <a:rPr lang="de-DE" sz="1100" dirty="0" err="1">
                <a:solidFill>
                  <a:srgbClr val="1E3B59"/>
                </a:solidFill>
                <a:latin typeface="Century Gothic" panose="020B0502020202020204" pitchFamily="34" charset="0"/>
              </a:rPr>
              <a:t>Fuente</a:t>
            </a:r>
            <a:r>
              <a:rPr lang="de-DE" sz="1100" dirty="0">
                <a:solidFill>
                  <a:srgbClr val="1E3B59"/>
                </a:solidFill>
                <a:latin typeface="Century Gothic" panose="020B0502020202020204" pitchFamily="34" charset="0"/>
              </a:rPr>
              <a:t>: Special Climate Change Fund (2011)</a:t>
            </a:r>
          </a:p>
        </p:txBody>
      </p:sp>
    </p:spTree>
    <p:extLst>
      <p:ext uri="{BB962C8B-B14F-4D97-AF65-F5344CB8AC3E}">
        <p14:creationId xmlns:p14="http://schemas.microsoft.com/office/powerpoint/2010/main" val="107127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latin typeface="Century Gothic" panose="020B0502020202020204" pitchFamily="34" charset="0"/>
              </a:rPr>
              <a:pPr/>
              <a:t>11</a:t>
            </a:fld>
            <a:endParaRPr lang="es-ES">
              <a:solidFill>
                <a:prstClr val="black">
                  <a:tint val="75000"/>
                </a:prstClr>
              </a:solidFill>
              <a:latin typeface="Century Gothic" panose="020B0502020202020204" pitchFamily="34" charset="0"/>
            </a:endParaRPr>
          </a:p>
        </p:txBody>
      </p:sp>
      <p:graphicFrame>
        <p:nvGraphicFramePr>
          <p:cNvPr id="3" name="Diagrama 2"/>
          <p:cNvGraphicFramePr/>
          <p:nvPr>
            <p:extLst/>
          </p:nvPr>
        </p:nvGraphicFramePr>
        <p:xfrm>
          <a:off x="588945" y="1124744"/>
          <a:ext cx="684076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6" name="Conector recto 5"/>
          <p:cNvCxnSpPr/>
          <p:nvPr/>
        </p:nvCxnSpPr>
        <p:spPr>
          <a:xfrm>
            <a:off x="107504" y="3717032"/>
            <a:ext cx="8784976"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a:xfrm>
            <a:off x="6948264" y="1988840"/>
            <a:ext cx="2195736" cy="369332"/>
          </a:xfrm>
          <a:prstGeom prst="rect">
            <a:avLst/>
          </a:prstGeom>
          <a:noFill/>
        </p:spPr>
        <p:txBody>
          <a:bodyPr wrap="square" rtlCol="0">
            <a:spAutoFit/>
          </a:bodyPr>
          <a:lstStyle/>
          <a:p>
            <a:pPr algn="ctr"/>
            <a:r>
              <a:rPr lang="es-ES" i="1" dirty="0" err="1">
                <a:latin typeface="Century Gothic" panose="020B0502020202020204" pitchFamily="34" charset="0"/>
              </a:rPr>
              <a:t>Binding</a:t>
            </a:r>
            <a:endParaRPr lang="es-ES" i="1" dirty="0">
              <a:latin typeface="Century Gothic" panose="020B0502020202020204" pitchFamily="34" charset="0"/>
            </a:endParaRPr>
          </a:p>
        </p:txBody>
      </p:sp>
      <p:sp>
        <p:nvSpPr>
          <p:cNvPr id="10" name="CuadroTexto 9"/>
          <p:cNvSpPr txBox="1"/>
          <p:nvPr/>
        </p:nvSpPr>
        <p:spPr>
          <a:xfrm>
            <a:off x="6948264" y="5649633"/>
            <a:ext cx="2195736" cy="646331"/>
          </a:xfrm>
          <a:prstGeom prst="rect">
            <a:avLst/>
          </a:prstGeom>
          <a:noFill/>
        </p:spPr>
        <p:txBody>
          <a:bodyPr wrap="square" rtlCol="0">
            <a:spAutoFit/>
          </a:bodyPr>
          <a:lstStyle/>
          <a:p>
            <a:pPr algn="ctr"/>
            <a:r>
              <a:rPr lang="es-ES" i="1" dirty="0" err="1">
                <a:latin typeface="Century Gothic" panose="020B0502020202020204" pitchFamily="34" charset="0"/>
              </a:rPr>
              <a:t>Voluntary</a:t>
            </a:r>
            <a:r>
              <a:rPr lang="es-ES" i="1" dirty="0">
                <a:latin typeface="Century Gothic" panose="020B0502020202020204" pitchFamily="34" charset="0"/>
              </a:rPr>
              <a:t>, non-</a:t>
            </a:r>
            <a:r>
              <a:rPr lang="es-ES" i="1" dirty="0" err="1">
                <a:latin typeface="Century Gothic" panose="020B0502020202020204" pitchFamily="34" charset="0"/>
              </a:rPr>
              <a:t>punitive</a:t>
            </a:r>
            <a:endParaRPr lang="es-ES" i="1" dirty="0">
              <a:latin typeface="Century Gothic" panose="020B0502020202020204" pitchFamily="34" charset="0"/>
            </a:endParaRPr>
          </a:p>
        </p:txBody>
      </p:sp>
      <p:cxnSp>
        <p:nvCxnSpPr>
          <p:cNvPr id="12" name="Conector recto 11"/>
          <p:cNvCxnSpPr/>
          <p:nvPr/>
        </p:nvCxnSpPr>
        <p:spPr>
          <a:xfrm>
            <a:off x="4067944" y="4120815"/>
            <a:ext cx="0" cy="316297"/>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7" name="Conector recto 16"/>
          <p:cNvCxnSpPr/>
          <p:nvPr/>
        </p:nvCxnSpPr>
        <p:spPr>
          <a:xfrm>
            <a:off x="4788024" y="4797152"/>
            <a:ext cx="1656184" cy="0"/>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9" name="Conector recto 18"/>
          <p:cNvCxnSpPr/>
          <p:nvPr/>
        </p:nvCxnSpPr>
        <p:spPr>
          <a:xfrm flipV="1">
            <a:off x="6444208" y="4120815"/>
            <a:ext cx="0" cy="67633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ectángulo 10"/>
          <p:cNvSpPr/>
          <p:nvPr/>
        </p:nvSpPr>
        <p:spPr>
          <a:xfrm>
            <a:off x="1510491" y="4437112"/>
            <a:ext cx="6400655" cy="1138773"/>
          </a:xfrm>
          <a:prstGeom prst="rect">
            <a:avLst/>
          </a:prstGeom>
          <a:solidFill>
            <a:schemeClr val="bg1">
              <a:alpha val="76000"/>
            </a:schemeClr>
          </a:solidFill>
        </p:spPr>
        <p:txBody>
          <a:bodyPr wrap="square">
            <a:spAutoFit/>
          </a:bodyPr>
          <a:lstStyle/>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Hasta 2025: continuar para [100 </a:t>
            </a:r>
            <a:r>
              <a:rPr lang="es-ES" sz="1600" i="1" dirty="0" err="1">
                <a:latin typeface="Century Gothic" panose="020B0502020202020204" pitchFamily="34" charset="0"/>
              </a:rPr>
              <a:t>bill</a:t>
            </a:r>
            <a:r>
              <a:rPr lang="es-ES" sz="1600" i="1" dirty="0">
                <a:latin typeface="Century Gothic" panose="020B0502020202020204" pitchFamily="34" charset="0"/>
              </a:rPr>
              <a:t>.] en 2020.</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2025: nuevo objetivo [con el </a:t>
            </a:r>
            <a:r>
              <a:rPr lang="es-ES" sz="1600" i="1" dirty="0" err="1">
                <a:latin typeface="Century Gothic" panose="020B0502020202020204" pitchFamily="34" charset="0"/>
              </a:rPr>
              <a:t>floor</a:t>
            </a:r>
            <a:r>
              <a:rPr lang="es-ES" sz="1600" i="1" dirty="0">
                <a:latin typeface="Century Gothic" panose="020B0502020202020204" pitchFamily="34" charset="0"/>
              </a:rPr>
              <a:t> de 100 </a:t>
            </a:r>
            <a:r>
              <a:rPr lang="es-ES" sz="1600" i="1" dirty="0" err="1">
                <a:latin typeface="Century Gothic" panose="020B0502020202020204" pitchFamily="34" charset="0"/>
              </a:rPr>
              <a:t>bill</a:t>
            </a:r>
            <a:r>
              <a:rPr lang="es-ES" sz="1600" i="1" dirty="0">
                <a:latin typeface="Century Gothic" panose="020B0502020202020204" pitchFamily="34" charset="0"/>
              </a:rPr>
              <a:t>].</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No desarrollados: voluntario.</a:t>
            </a:r>
          </a:p>
        </p:txBody>
      </p:sp>
    </p:spTree>
    <p:extLst>
      <p:ext uri="{BB962C8B-B14F-4D97-AF65-F5344CB8AC3E}">
        <p14:creationId xmlns:p14="http://schemas.microsoft.com/office/powerpoint/2010/main" val="127935476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AA51C8D0-CA4B-4D3F-93A9-EE590BBE3547}"/>
              </a:ext>
            </a:extLst>
          </p:cNvPr>
          <p:cNvSpPr>
            <a:spLocks noGrp="1"/>
          </p:cNvSpPr>
          <p:nvPr>
            <p:ph type="sldNum" sz="quarter" idx="12"/>
          </p:nvPr>
        </p:nvSpPr>
        <p:spPr/>
        <p:txBody>
          <a:bodyPr/>
          <a:lstStyle/>
          <a:p>
            <a:fld id="{36ED4B00-B4CE-433F-BD9E-86EA8518113C}" type="slidenum">
              <a:rPr lang="es-ES" smtClean="0"/>
              <a:pPr/>
              <a:t>110</a:t>
            </a:fld>
            <a:endParaRPr lang="es-ES"/>
          </a:p>
        </p:txBody>
      </p:sp>
      <p:sp>
        <p:nvSpPr>
          <p:cNvPr id="3" name="Textfeld 2">
            <a:extLst>
              <a:ext uri="{FF2B5EF4-FFF2-40B4-BE49-F238E27FC236}">
                <a16:creationId xmlns:a16="http://schemas.microsoft.com/office/drawing/2014/main" id="{0A02C766-4F6F-42F3-B70F-5DDD0D8EE44D}"/>
              </a:ext>
            </a:extLst>
          </p:cNvPr>
          <p:cNvSpPr txBox="1"/>
          <p:nvPr/>
        </p:nvSpPr>
        <p:spPr>
          <a:xfrm>
            <a:off x="4355976" y="836712"/>
            <a:ext cx="4536504" cy="369332"/>
          </a:xfrm>
          <a:prstGeom prst="rect">
            <a:avLst/>
          </a:prstGeom>
          <a:noFill/>
        </p:spPr>
        <p:txBody>
          <a:bodyPr wrap="square" rtlCol="0">
            <a:spAutoFit/>
          </a:bodyPr>
          <a:lstStyle/>
          <a:p>
            <a:r>
              <a:rPr lang="de-DE" b="1" dirty="0">
                <a:solidFill>
                  <a:srgbClr val="1E3B59"/>
                </a:solidFill>
                <a:latin typeface="Century Gothic" panose="020B0502020202020204" pitchFamily="34" charset="0"/>
              </a:rPr>
              <a:t>Special Climate Change Fund (SCCF)</a:t>
            </a:r>
          </a:p>
        </p:txBody>
      </p:sp>
      <p:sp>
        <p:nvSpPr>
          <p:cNvPr id="6" name="Rechteck 5">
            <a:extLst>
              <a:ext uri="{FF2B5EF4-FFF2-40B4-BE49-F238E27FC236}">
                <a16:creationId xmlns:a16="http://schemas.microsoft.com/office/drawing/2014/main" id="{1A6A2532-2B7F-455E-8473-5C645B98D7BA}"/>
              </a:ext>
            </a:extLst>
          </p:cNvPr>
          <p:cNvSpPr/>
          <p:nvPr/>
        </p:nvSpPr>
        <p:spPr>
          <a:xfrm>
            <a:off x="5148064" y="6408107"/>
            <a:ext cx="4572000" cy="261610"/>
          </a:xfrm>
          <a:prstGeom prst="rect">
            <a:avLst/>
          </a:prstGeom>
        </p:spPr>
        <p:txBody>
          <a:bodyPr>
            <a:spAutoFit/>
          </a:bodyPr>
          <a:lstStyle/>
          <a:p>
            <a:r>
              <a:rPr lang="de-DE" sz="1100" dirty="0" err="1">
                <a:solidFill>
                  <a:srgbClr val="1E3B59"/>
                </a:solidFill>
                <a:latin typeface="Century Gothic" panose="020B0502020202020204" pitchFamily="34" charset="0"/>
              </a:rPr>
              <a:t>Fuente</a:t>
            </a:r>
            <a:r>
              <a:rPr lang="de-DE" sz="1100" dirty="0">
                <a:solidFill>
                  <a:srgbClr val="1E3B59"/>
                </a:solidFill>
                <a:latin typeface="Century Gothic" panose="020B0502020202020204" pitchFamily="34" charset="0"/>
              </a:rPr>
              <a:t>: Special Climate Change Fund (2011)</a:t>
            </a:r>
          </a:p>
        </p:txBody>
      </p:sp>
      <p:grpSp>
        <p:nvGrpSpPr>
          <p:cNvPr id="18" name="Gruppieren 17">
            <a:extLst>
              <a:ext uri="{FF2B5EF4-FFF2-40B4-BE49-F238E27FC236}">
                <a16:creationId xmlns:a16="http://schemas.microsoft.com/office/drawing/2014/main" id="{69B9F7B5-2025-4568-8EAE-9FD7C64BDF92}"/>
              </a:ext>
            </a:extLst>
          </p:cNvPr>
          <p:cNvGrpSpPr/>
          <p:nvPr/>
        </p:nvGrpSpPr>
        <p:grpSpPr>
          <a:xfrm>
            <a:off x="158580" y="2162108"/>
            <a:ext cx="8826840" cy="3578688"/>
            <a:chOff x="307832" y="1655222"/>
            <a:chExt cx="8934344" cy="4111765"/>
          </a:xfrm>
        </p:grpSpPr>
        <p:sp>
          <p:nvSpPr>
            <p:cNvPr id="7" name="Rechteck: abgerundete Ecken 6">
              <a:extLst>
                <a:ext uri="{FF2B5EF4-FFF2-40B4-BE49-F238E27FC236}">
                  <a16:creationId xmlns:a16="http://schemas.microsoft.com/office/drawing/2014/main" id="{3D724D73-1F2B-42C7-8464-89A47A78D6B0}"/>
                </a:ext>
              </a:extLst>
            </p:cNvPr>
            <p:cNvSpPr/>
            <p:nvPr/>
          </p:nvSpPr>
          <p:spPr>
            <a:xfrm>
              <a:off x="323528" y="1655222"/>
              <a:ext cx="720080" cy="648072"/>
            </a:xfrm>
            <a:prstGeom prst="roundRect">
              <a:avLst/>
            </a:prstGeom>
            <a:solidFill>
              <a:srgbClr val="1E3B59"/>
            </a:solidFill>
            <a:ln>
              <a:solidFill>
                <a:srgbClr val="1E3B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1</a:t>
              </a:r>
            </a:p>
          </p:txBody>
        </p:sp>
        <p:sp>
          <p:nvSpPr>
            <p:cNvPr id="9" name="Rechteck: abgerundete Ecken 8">
              <a:extLst>
                <a:ext uri="{FF2B5EF4-FFF2-40B4-BE49-F238E27FC236}">
                  <a16:creationId xmlns:a16="http://schemas.microsoft.com/office/drawing/2014/main" id="{D03BD16F-96CF-46F3-BBDB-EEC6F6FC268A}"/>
                </a:ext>
              </a:extLst>
            </p:cNvPr>
            <p:cNvSpPr/>
            <p:nvPr/>
          </p:nvSpPr>
          <p:spPr>
            <a:xfrm>
              <a:off x="323528" y="2495451"/>
              <a:ext cx="720080" cy="648072"/>
            </a:xfrm>
            <a:prstGeom prst="roundRect">
              <a:avLst/>
            </a:prstGeom>
            <a:solidFill>
              <a:srgbClr val="289868"/>
            </a:solidFill>
            <a:ln>
              <a:solidFill>
                <a:srgbClr val="289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2</a:t>
              </a:r>
            </a:p>
          </p:txBody>
        </p:sp>
        <p:sp>
          <p:nvSpPr>
            <p:cNvPr id="10" name="Rechteck: abgerundete Ecken 9">
              <a:extLst>
                <a:ext uri="{FF2B5EF4-FFF2-40B4-BE49-F238E27FC236}">
                  <a16:creationId xmlns:a16="http://schemas.microsoft.com/office/drawing/2014/main" id="{9343E897-8E1E-4027-BD36-BE38E81B4F5A}"/>
                </a:ext>
              </a:extLst>
            </p:cNvPr>
            <p:cNvSpPr/>
            <p:nvPr/>
          </p:nvSpPr>
          <p:spPr>
            <a:xfrm>
              <a:off x="307832" y="3335680"/>
              <a:ext cx="720080" cy="648072"/>
            </a:xfrm>
            <a:prstGeom prst="roundRect">
              <a:avLst/>
            </a:prstGeom>
            <a:solidFill>
              <a:srgbClr val="BADCCB"/>
            </a:solidFill>
            <a:ln>
              <a:solidFill>
                <a:srgbClr val="BADC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3</a:t>
              </a:r>
            </a:p>
          </p:txBody>
        </p:sp>
        <p:sp>
          <p:nvSpPr>
            <p:cNvPr id="11" name="Rechteck: abgerundete Ecken 10">
              <a:extLst>
                <a:ext uri="{FF2B5EF4-FFF2-40B4-BE49-F238E27FC236}">
                  <a16:creationId xmlns:a16="http://schemas.microsoft.com/office/drawing/2014/main" id="{E95F9E79-D7A9-458C-A8E5-9EA19F5BE4D5}"/>
                </a:ext>
              </a:extLst>
            </p:cNvPr>
            <p:cNvSpPr/>
            <p:nvPr/>
          </p:nvSpPr>
          <p:spPr>
            <a:xfrm>
              <a:off x="307832" y="4171940"/>
              <a:ext cx="720080" cy="648072"/>
            </a:xfrm>
            <a:prstGeom prst="roundRect">
              <a:avLst/>
            </a:prstGeom>
            <a:solidFill>
              <a:srgbClr val="1E3B59"/>
            </a:solidFill>
            <a:ln>
              <a:solidFill>
                <a:srgbClr val="1E3B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4</a:t>
              </a:r>
            </a:p>
          </p:txBody>
        </p:sp>
        <p:sp>
          <p:nvSpPr>
            <p:cNvPr id="12" name="Rechteck: abgerundete Ecken 11">
              <a:extLst>
                <a:ext uri="{FF2B5EF4-FFF2-40B4-BE49-F238E27FC236}">
                  <a16:creationId xmlns:a16="http://schemas.microsoft.com/office/drawing/2014/main" id="{BA0CF8A4-0CAA-4108-8A43-3D787CFE120E}"/>
                </a:ext>
              </a:extLst>
            </p:cNvPr>
            <p:cNvSpPr/>
            <p:nvPr/>
          </p:nvSpPr>
          <p:spPr>
            <a:xfrm>
              <a:off x="307832" y="5016138"/>
              <a:ext cx="720080" cy="613008"/>
            </a:xfrm>
            <a:prstGeom prst="roundRect">
              <a:avLst/>
            </a:prstGeom>
            <a:solidFill>
              <a:srgbClr val="289868"/>
            </a:solidFill>
            <a:ln>
              <a:solidFill>
                <a:srgbClr val="289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5</a:t>
              </a:r>
            </a:p>
          </p:txBody>
        </p:sp>
        <p:sp>
          <p:nvSpPr>
            <p:cNvPr id="8" name="Textfeld 7">
              <a:extLst>
                <a:ext uri="{FF2B5EF4-FFF2-40B4-BE49-F238E27FC236}">
                  <a16:creationId xmlns:a16="http://schemas.microsoft.com/office/drawing/2014/main" id="{45F681B7-6A70-46E9-808E-9AC68C61303A}"/>
                </a:ext>
              </a:extLst>
            </p:cNvPr>
            <p:cNvSpPr txBox="1"/>
            <p:nvPr/>
          </p:nvSpPr>
          <p:spPr>
            <a:xfrm>
              <a:off x="1187624" y="1760106"/>
              <a:ext cx="7416824" cy="523220"/>
            </a:xfrm>
            <a:prstGeom prst="rect">
              <a:avLst/>
            </a:prstGeom>
            <a:noFill/>
          </p:spPr>
          <p:txBody>
            <a:bodyPr wrap="square" rtlCol="0">
              <a:spAutoFit/>
            </a:bodyPr>
            <a:lstStyle/>
            <a:p>
              <a:r>
                <a:rPr lang="es-ES" sz="1400" dirty="0">
                  <a:latin typeface="Century Gothic" panose="020B0502020202020204" pitchFamily="34" charset="0"/>
                </a:rPr>
                <a:t>El promotor del proyecto del FECC formula la idea de un proyecto y solicita la asistencia de un organismo de ejecución del FMAM</a:t>
              </a:r>
              <a:endParaRPr lang="de-DE" sz="1400" dirty="0">
                <a:latin typeface="Century Gothic" panose="020B0502020202020204" pitchFamily="34" charset="0"/>
              </a:endParaRPr>
            </a:p>
          </p:txBody>
        </p:sp>
        <p:sp>
          <p:nvSpPr>
            <p:cNvPr id="14" name="Textfeld 13">
              <a:extLst>
                <a:ext uri="{FF2B5EF4-FFF2-40B4-BE49-F238E27FC236}">
                  <a16:creationId xmlns:a16="http://schemas.microsoft.com/office/drawing/2014/main" id="{78591926-8ED7-4FDB-9AEF-1805503797BF}"/>
                </a:ext>
              </a:extLst>
            </p:cNvPr>
            <p:cNvSpPr txBox="1"/>
            <p:nvPr/>
          </p:nvSpPr>
          <p:spPr>
            <a:xfrm>
              <a:off x="1187624" y="2534460"/>
              <a:ext cx="8054552" cy="523220"/>
            </a:xfrm>
            <a:prstGeom prst="rect">
              <a:avLst/>
            </a:prstGeom>
            <a:noFill/>
          </p:spPr>
          <p:txBody>
            <a:bodyPr wrap="square" rtlCol="0">
              <a:spAutoFit/>
            </a:bodyPr>
            <a:lstStyle>
              <a:defPPr>
                <a:defRPr lang="es-ES"/>
              </a:defPPr>
              <a:lvl1pPr>
                <a:defRPr sz="1400">
                  <a:latin typeface="Century Gothic" panose="020B0502020202020204" pitchFamily="34" charset="0"/>
                </a:defRPr>
              </a:lvl1pPr>
            </a:lstStyle>
            <a:p>
              <a:r>
                <a:rPr lang="es-ES" dirty="0"/>
                <a:t>El promotor del proyecto del FECC se asegura la ratificación del coordinador operacional del FMAM en el país. </a:t>
              </a:r>
              <a:endParaRPr lang="de-DE" dirty="0"/>
            </a:p>
          </p:txBody>
        </p:sp>
        <p:sp>
          <p:nvSpPr>
            <p:cNvPr id="15" name="Textfeld 14">
              <a:extLst>
                <a:ext uri="{FF2B5EF4-FFF2-40B4-BE49-F238E27FC236}">
                  <a16:creationId xmlns:a16="http://schemas.microsoft.com/office/drawing/2014/main" id="{0196A1C4-D2A6-4DD2-8132-FB0C21BFB8C3}"/>
                </a:ext>
              </a:extLst>
            </p:cNvPr>
            <p:cNvSpPr txBox="1"/>
            <p:nvPr/>
          </p:nvSpPr>
          <p:spPr>
            <a:xfrm>
              <a:off x="1187624" y="3290383"/>
              <a:ext cx="8054552" cy="738664"/>
            </a:xfrm>
            <a:prstGeom prst="rect">
              <a:avLst/>
            </a:prstGeom>
            <a:noFill/>
          </p:spPr>
          <p:txBody>
            <a:bodyPr wrap="square" rtlCol="0">
              <a:spAutoFit/>
            </a:bodyPr>
            <a:lstStyle>
              <a:defPPr>
                <a:defRPr lang="es-ES"/>
              </a:defPPr>
              <a:lvl1pPr>
                <a:defRPr sz="1400">
                  <a:latin typeface="Century Gothic" panose="020B0502020202020204" pitchFamily="34" charset="0"/>
                </a:defRPr>
              </a:lvl1pPr>
            </a:lstStyle>
            <a:p>
              <a:r>
                <a:rPr lang="es-ES" dirty="0"/>
                <a:t>Los proyectos de más de USD 1 millón se denominan “proyectos mayores”; los de hasta USD 1 millón se denominan “proyectos medianos”. Los proyectos medianos se ajustan a un ciclo de los proyectos más simplificado que el de los proyectos mayores. </a:t>
              </a:r>
              <a:endParaRPr lang="de-DE" dirty="0"/>
            </a:p>
          </p:txBody>
        </p:sp>
        <p:sp>
          <p:nvSpPr>
            <p:cNvPr id="16" name="Textfeld 15">
              <a:extLst>
                <a:ext uri="{FF2B5EF4-FFF2-40B4-BE49-F238E27FC236}">
                  <a16:creationId xmlns:a16="http://schemas.microsoft.com/office/drawing/2014/main" id="{918FE0EF-4D1D-41A6-8A5D-39392AB5C160}"/>
                </a:ext>
              </a:extLst>
            </p:cNvPr>
            <p:cNvSpPr txBox="1"/>
            <p:nvPr/>
          </p:nvSpPr>
          <p:spPr>
            <a:xfrm>
              <a:off x="1187624" y="4159734"/>
              <a:ext cx="8054552" cy="738664"/>
            </a:xfrm>
            <a:prstGeom prst="rect">
              <a:avLst/>
            </a:prstGeom>
            <a:noFill/>
          </p:spPr>
          <p:txBody>
            <a:bodyPr wrap="square" rtlCol="0">
              <a:spAutoFit/>
            </a:bodyPr>
            <a:lstStyle>
              <a:defPPr>
                <a:defRPr lang="es-ES"/>
              </a:defPPr>
              <a:lvl1pPr>
                <a:defRPr sz="1400">
                  <a:latin typeface="Century Gothic" panose="020B0502020202020204" pitchFamily="34" charset="0"/>
                </a:defRPr>
              </a:lvl1pPr>
            </a:lstStyle>
            <a:p>
              <a:r>
                <a:rPr lang="es-ES" dirty="0"/>
                <a:t>En el caso de los proyectos mayores, la presentación al FMAM en el marco del FECC comienza con una ficha de identificación del proyecto (FIP), y sigue con el formulario de ratificación por la Dirección Ejecutiva.</a:t>
              </a:r>
              <a:endParaRPr lang="de-DE" dirty="0"/>
            </a:p>
          </p:txBody>
        </p:sp>
        <p:sp>
          <p:nvSpPr>
            <p:cNvPr id="17" name="Textfeld 16">
              <a:extLst>
                <a:ext uri="{FF2B5EF4-FFF2-40B4-BE49-F238E27FC236}">
                  <a16:creationId xmlns:a16="http://schemas.microsoft.com/office/drawing/2014/main" id="{08B6820F-6097-4243-B211-7B6B5EA0F27E}"/>
                </a:ext>
              </a:extLst>
            </p:cNvPr>
            <p:cNvSpPr txBox="1"/>
            <p:nvPr/>
          </p:nvSpPr>
          <p:spPr>
            <a:xfrm>
              <a:off x="1187624" y="5028323"/>
              <a:ext cx="8054552" cy="738664"/>
            </a:xfrm>
            <a:prstGeom prst="rect">
              <a:avLst/>
            </a:prstGeom>
            <a:noFill/>
          </p:spPr>
          <p:txBody>
            <a:bodyPr wrap="square" rtlCol="0">
              <a:spAutoFit/>
            </a:bodyPr>
            <a:lstStyle>
              <a:defPPr>
                <a:defRPr lang="es-ES"/>
              </a:defPPr>
              <a:lvl1pPr>
                <a:defRPr sz="1400">
                  <a:latin typeface="Century Gothic" panose="020B0502020202020204" pitchFamily="34" charset="0"/>
                </a:defRPr>
              </a:lvl1pPr>
            </a:lstStyle>
            <a:p>
              <a:r>
                <a:rPr lang="es-ES" dirty="0"/>
                <a:t>Los proyectos medianos pueden comenzar con el formulario de ratificación de la Dirección Ejecutiva. Una vez que la Dirección Ejecutiva del FMAM ratifica el proyecto, se libera el financiamiento al organismo de ejecución. </a:t>
              </a:r>
              <a:endParaRPr lang="de-DE" dirty="0"/>
            </a:p>
          </p:txBody>
        </p:sp>
      </p:grpSp>
      <p:sp>
        <p:nvSpPr>
          <p:cNvPr id="24" name="Textfeld 23">
            <a:extLst>
              <a:ext uri="{FF2B5EF4-FFF2-40B4-BE49-F238E27FC236}">
                <a16:creationId xmlns:a16="http://schemas.microsoft.com/office/drawing/2014/main" id="{5DA4430D-9D75-465A-8A8A-9B61FACA5D7A}"/>
              </a:ext>
            </a:extLst>
          </p:cNvPr>
          <p:cNvSpPr txBox="1"/>
          <p:nvPr/>
        </p:nvSpPr>
        <p:spPr>
          <a:xfrm>
            <a:off x="225352" y="1538659"/>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25" name="Textfeld 24">
            <a:extLst>
              <a:ext uri="{FF2B5EF4-FFF2-40B4-BE49-F238E27FC236}">
                <a16:creationId xmlns:a16="http://schemas.microsoft.com/office/drawing/2014/main" id="{2A751475-855C-478D-8893-21B4A312EB09}"/>
              </a:ext>
            </a:extLst>
          </p:cNvPr>
          <p:cNvSpPr txBox="1"/>
          <p:nvPr/>
        </p:nvSpPr>
        <p:spPr>
          <a:xfrm>
            <a:off x="3200010" y="5920563"/>
            <a:ext cx="2743980" cy="307777"/>
          </a:xfrm>
          <a:prstGeom prst="rect">
            <a:avLst/>
          </a:prstGeom>
          <a:noFill/>
        </p:spPr>
        <p:txBody>
          <a:bodyPr wrap="square" rtlCol="0">
            <a:spAutoFit/>
          </a:bodyPr>
          <a:lstStyle/>
          <a:p>
            <a:r>
              <a:rPr lang="de-DE" sz="1400" b="1" dirty="0" err="1">
                <a:solidFill>
                  <a:srgbClr val="1E3B59"/>
                </a:solidFill>
                <a:latin typeface="Century Gothic" panose="020B0502020202020204" pitchFamily="34" charset="0"/>
              </a:rPr>
              <a:t>Más</a:t>
            </a:r>
            <a:r>
              <a:rPr lang="de-DE" sz="1400" b="1" dirty="0">
                <a:solidFill>
                  <a:srgbClr val="1E3B59"/>
                </a:solidFill>
                <a:latin typeface="Century Gothic" panose="020B0502020202020204" pitchFamily="34" charset="0"/>
              </a:rPr>
              <a:t> </a:t>
            </a:r>
            <a:r>
              <a:rPr lang="de-DE" sz="1400" b="1" dirty="0" err="1">
                <a:solidFill>
                  <a:srgbClr val="1E3B59"/>
                </a:solidFill>
                <a:latin typeface="Century Gothic" panose="020B0502020202020204" pitchFamily="34" charset="0"/>
              </a:rPr>
              <a:t>información</a:t>
            </a:r>
            <a:r>
              <a:rPr lang="de-DE" sz="1400" b="1" dirty="0">
                <a:solidFill>
                  <a:srgbClr val="1E3B59"/>
                </a:solidFill>
                <a:latin typeface="Century Gothic" panose="020B0502020202020204" pitchFamily="34" charset="0"/>
              </a:rPr>
              <a:t> </a:t>
            </a:r>
            <a:r>
              <a:rPr lang="de-DE" sz="1400"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aqui</a:t>
            </a:r>
            <a:endParaRPr lang="de-DE" sz="1400"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408523794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AA51C8D0-CA4B-4D3F-93A9-EE590BBE3547}"/>
              </a:ext>
            </a:extLst>
          </p:cNvPr>
          <p:cNvSpPr>
            <a:spLocks noGrp="1"/>
          </p:cNvSpPr>
          <p:nvPr>
            <p:ph type="sldNum" sz="quarter" idx="12"/>
          </p:nvPr>
        </p:nvSpPr>
        <p:spPr/>
        <p:txBody>
          <a:bodyPr/>
          <a:lstStyle/>
          <a:p>
            <a:fld id="{36ED4B00-B4CE-433F-BD9E-86EA8518113C}" type="slidenum">
              <a:rPr lang="es-ES" smtClean="0"/>
              <a:pPr/>
              <a:t>111</a:t>
            </a:fld>
            <a:endParaRPr lang="es-ES"/>
          </a:p>
        </p:txBody>
      </p:sp>
      <p:sp>
        <p:nvSpPr>
          <p:cNvPr id="3" name="Textfeld 2">
            <a:extLst>
              <a:ext uri="{FF2B5EF4-FFF2-40B4-BE49-F238E27FC236}">
                <a16:creationId xmlns:a16="http://schemas.microsoft.com/office/drawing/2014/main" id="{0A02C766-4F6F-42F3-B70F-5DDD0D8EE44D}"/>
              </a:ext>
            </a:extLst>
          </p:cNvPr>
          <p:cNvSpPr txBox="1"/>
          <p:nvPr/>
        </p:nvSpPr>
        <p:spPr>
          <a:xfrm>
            <a:off x="4355976" y="836712"/>
            <a:ext cx="4536504"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Adaptation Fund (AF)</a:t>
            </a:r>
          </a:p>
        </p:txBody>
      </p:sp>
      <p:sp>
        <p:nvSpPr>
          <p:cNvPr id="6" name="Rechteck 5">
            <a:extLst>
              <a:ext uri="{FF2B5EF4-FFF2-40B4-BE49-F238E27FC236}">
                <a16:creationId xmlns:a16="http://schemas.microsoft.com/office/drawing/2014/main" id="{1A6A2532-2B7F-455E-8473-5C645B98D7BA}"/>
              </a:ext>
            </a:extLst>
          </p:cNvPr>
          <p:cNvSpPr/>
          <p:nvPr/>
        </p:nvSpPr>
        <p:spPr>
          <a:xfrm>
            <a:off x="5148064" y="6408107"/>
            <a:ext cx="4572000" cy="261610"/>
          </a:xfrm>
          <a:prstGeom prst="rect">
            <a:avLst/>
          </a:prstGeom>
        </p:spPr>
        <p:txBody>
          <a:bodyPr>
            <a:spAutoFit/>
          </a:bodyPr>
          <a:lstStyle/>
          <a:p>
            <a:r>
              <a:rPr lang="de-DE" sz="1100" dirty="0" err="1">
                <a:solidFill>
                  <a:srgbClr val="1E3B59"/>
                </a:solidFill>
                <a:latin typeface="Century Gothic" panose="020B0502020202020204" pitchFamily="34" charset="0"/>
              </a:rPr>
              <a:t>Fuente</a:t>
            </a:r>
            <a:r>
              <a:rPr lang="de-DE" sz="1100" dirty="0">
                <a:solidFill>
                  <a:srgbClr val="1E3B59"/>
                </a:solidFill>
                <a:latin typeface="Century Gothic" panose="020B0502020202020204" pitchFamily="34" charset="0"/>
              </a:rPr>
              <a:t>: Special Climate Change Fund (2018)</a:t>
            </a:r>
          </a:p>
        </p:txBody>
      </p:sp>
      <p:pic>
        <p:nvPicPr>
          <p:cNvPr id="4" name="Grafik 3">
            <a:extLst>
              <a:ext uri="{FF2B5EF4-FFF2-40B4-BE49-F238E27FC236}">
                <a16:creationId xmlns:a16="http://schemas.microsoft.com/office/drawing/2014/main" id="{5CF6BF2A-5988-4AD7-8F97-FB25507003D8}"/>
              </a:ext>
            </a:extLst>
          </p:cNvPr>
          <p:cNvPicPr>
            <a:picLocks noChangeAspect="1"/>
          </p:cNvPicPr>
          <p:nvPr/>
        </p:nvPicPr>
        <p:blipFill>
          <a:blip r:embed="rId2"/>
          <a:stretch>
            <a:fillRect/>
          </a:stretch>
        </p:blipFill>
        <p:spPr>
          <a:xfrm>
            <a:off x="2683011" y="1575366"/>
            <a:ext cx="3345929" cy="839789"/>
          </a:xfrm>
          <a:prstGeom prst="rect">
            <a:avLst/>
          </a:prstGeom>
        </p:spPr>
      </p:pic>
      <p:sp>
        <p:nvSpPr>
          <p:cNvPr id="8" name="Rechteck 7">
            <a:extLst>
              <a:ext uri="{FF2B5EF4-FFF2-40B4-BE49-F238E27FC236}">
                <a16:creationId xmlns:a16="http://schemas.microsoft.com/office/drawing/2014/main" id="{93B3DDC5-4103-4AC3-A8A8-A740981BB784}"/>
              </a:ext>
            </a:extLst>
          </p:cNvPr>
          <p:cNvSpPr/>
          <p:nvPr/>
        </p:nvSpPr>
        <p:spPr>
          <a:xfrm>
            <a:off x="593812" y="2722513"/>
            <a:ext cx="7956376" cy="2554545"/>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El </a:t>
            </a:r>
            <a:r>
              <a:rPr lang="de-DE" sz="1600" dirty="0" err="1">
                <a:solidFill>
                  <a:srgbClr val="1E3B59"/>
                </a:solidFill>
                <a:latin typeface="Century Gothic" panose="020B0502020202020204" pitchFamily="34" charset="0"/>
              </a:rPr>
              <a:t>fondo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adaptación</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estableció</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bajo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protocolo</a:t>
            </a:r>
            <a:r>
              <a:rPr lang="de-DE" sz="1600" dirty="0">
                <a:solidFill>
                  <a:srgbClr val="1E3B59"/>
                </a:solidFill>
                <a:latin typeface="Century Gothic" panose="020B0502020202020204" pitchFamily="34" charset="0"/>
              </a:rPr>
              <a:t> de Kyoto de la </a:t>
            </a:r>
            <a:r>
              <a:rPr lang="de-DE" sz="1600" dirty="0" err="1">
                <a:solidFill>
                  <a:srgbClr val="1E3B59"/>
                </a:solidFill>
                <a:latin typeface="Century Gothic" panose="020B0502020202020204" pitchFamily="34" charset="0"/>
              </a:rPr>
              <a:t>Convención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marco</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Naciones</a:t>
            </a:r>
            <a:r>
              <a:rPr lang="de-DE" sz="1600" dirty="0">
                <a:solidFill>
                  <a:srgbClr val="1E3B59"/>
                </a:solidFill>
                <a:latin typeface="Century Gothic" panose="020B0502020202020204" pitchFamily="34" charset="0"/>
              </a:rPr>
              <a:t> UNIDAs </a:t>
            </a:r>
            <a:r>
              <a:rPr lang="de-DE" sz="1600" dirty="0" err="1">
                <a:solidFill>
                  <a:srgbClr val="1E3B59"/>
                </a:solidFill>
                <a:latin typeface="Century Gothic" panose="020B0502020202020204" pitchFamily="34" charset="0"/>
              </a:rPr>
              <a:t>sobre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cambio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climático</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desde</a:t>
            </a:r>
            <a:r>
              <a:rPr lang="de-DE" sz="1600" dirty="0">
                <a:solidFill>
                  <a:srgbClr val="1E3B59"/>
                </a:solidFill>
                <a:latin typeface="Century Gothic" panose="020B0502020202020204" pitchFamily="34" charset="0"/>
              </a:rPr>
              <a:t> 2010 nos ha </a:t>
            </a:r>
            <a:r>
              <a:rPr lang="de-DE" sz="1600" dirty="0" err="1">
                <a:solidFill>
                  <a:srgbClr val="1E3B59"/>
                </a:solidFill>
                <a:latin typeface="Century Gothic" panose="020B0502020202020204" pitchFamily="34" charset="0"/>
              </a:rPr>
              <a:t>comprometido</a:t>
            </a:r>
            <a:r>
              <a:rPr lang="de-DE" sz="1600" dirty="0">
                <a:solidFill>
                  <a:srgbClr val="1E3B59"/>
                </a:solidFill>
                <a:latin typeface="Century Gothic" panose="020B0502020202020204" pitchFamily="34" charset="0"/>
              </a:rPr>
              <a:t> $532 </a:t>
            </a:r>
            <a:r>
              <a:rPr lang="de-DE" sz="1600" dirty="0" err="1">
                <a:solidFill>
                  <a:srgbClr val="1E3B59"/>
                </a:solidFill>
                <a:latin typeface="Century Gothic" panose="020B0502020202020204" pitchFamily="34" charset="0"/>
              </a:rPr>
              <a:t>millones</a:t>
            </a:r>
            <a:r>
              <a:rPr lang="de-DE" sz="1600" dirty="0">
                <a:solidFill>
                  <a:srgbClr val="1E3B59"/>
                </a:solidFill>
                <a:latin typeface="Century Gothic" panose="020B0502020202020204" pitchFamily="34" charset="0"/>
              </a:rPr>
              <a:t> a las </a:t>
            </a:r>
            <a:r>
              <a:rPr lang="de-DE" sz="1600" dirty="0" err="1">
                <a:solidFill>
                  <a:srgbClr val="1E3B59"/>
                </a:solidFill>
                <a:latin typeface="Century Gothic" panose="020B0502020202020204" pitchFamily="34" charset="0"/>
              </a:rPr>
              <a:t>actividades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adaptación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resiliencia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incluyendo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apoyo</a:t>
            </a:r>
            <a:r>
              <a:rPr lang="de-DE" sz="1600" dirty="0">
                <a:solidFill>
                  <a:srgbClr val="1E3B59"/>
                </a:solidFill>
                <a:latin typeface="Century Gothic" panose="020B0502020202020204" pitchFamily="34" charset="0"/>
              </a:rPr>
              <a:t> a 80 </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concretos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adaptación</a:t>
            </a:r>
            <a:r>
              <a:rPr lang="de-DE" sz="1600" dirty="0">
                <a:solidFill>
                  <a:srgbClr val="1E3B59"/>
                </a:solidFill>
                <a:latin typeface="Century Gothic" panose="020B0502020202020204" pitchFamily="34" charset="0"/>
              </a:rPr>
              <a:t>.</a:t>
            </a:r>
          </a:p>
          <a:p>
            <a:pPr algn="ctr"/>
            <a:endParaRPr lang="de-DE" sz="1600" dirty="0">
              <a:solidFill>
                <a:srgbClr val="1E3B59"/>
              </a:solidFill>
              <a:latin typeface="Century Gothic" panose="020B0502020202020204" pitchFamily="34" charset="0"/>
            </a:endParaRPr>
          </a:p>
          <a:p>
            <a:pPr algn="ctr"/>
            <a:r>
              <a:rPr lang="es-ES" sz="1600" dirty="0">
                <a:solidFill>
                  <a:srgbClr val="1E3B59"/>
                </a:solidFill>
                <a:latin typeface="Century Gothic" panose="020B0502020202020204" pitchFamily="34" charset="0"/>
              </a:rPr>
              <a:t>El fondo se financia en parte por donantes gubernamentales y privados, y también por una participación del dos por ciento del producto de </a:t>
            </a:r>
            <a:r>
              <a:rPr lang="es-ES" sz="1600" dirty="0" err="1">
                <a:solidFill>
                  <a:srgbClr val="1E3B59"/>
                </a:solidFill>
                <a:latin typeface="Century Gothic" panose="020B0502020202020204" pitchFamily="34" charset="0"/>
              </a:rPr>
              <a:t>reDucciones</a:t>
            </a:r>
            <a:r>
              <a:rPr lang="es-ES" sz="1600" dirty="0">
                <a:solidFill>
                  <a:srgbClr val="1E3B59"/>
                </a:solidFill>
                <a:latin typeface="Century Gothic" panose="020B0502020202020204" pitchFamily="34" charset="0"/>
              </a:rPr>
              <a:t> de emisiones certificadas (RCE) emitidas bajo los proyectos del mecanismo de desarrollo limpio del protocolo.</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1154110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8DB415CF-B66F-4BA3-9E19-303F286330DA}"/>
              </a:ext>
            </a:extLst>
          </p:cNvPr>
          <p:cNvSpPr>
            <a:spLocks noGrp="1"/>
          </p:cNvSpPr>
          <p:nvPr>
            <p:ph type="sldNum" sz="quarter" idx="12"/>
          </p:nvPr>
        </p:nvSpPr>
        <p:spPr/>
        <p:txBody>
          <a:bodyPr/>
          <a:lstStyle/>
          <a:p>
            <a:fld id="{36ED4B00-B4CE-433F-BD9E-86EA8518113C}" type="slidenum">
              <a:rPr lang="es-ES" smtClean="0"/>
              <a:pPr/>
              <a:t>112</a:t>
            </a:fld>
            <a:endParaRPr lang="es-ES"/>
          </a:p>
        </p:txBody>
      </p:sp>
      <p:sp>
        <p:nvSpPr>
          <p:cNvPr id="3" name="Textfeld 2">
            <a:extLst>
              <a:ext uri="{FF2B5EF4-FFF2-40B4-BE49-F238E27FC236}">
                <a16:creationId xmlns:a16="http://schemas.microsoft.com/office/drawing/2014/main" id="{21A73C41-1B33-4390-8FE2-79C90E55214D}"/>
              </a:ext>
            </a:extLst>
          </p:cNvPr>
          <p:cNvSpPr txBox="1"/>
          <p:nvPr/>
        </p:nvSpPr>
        <p:spPr>
          <a:xfrm>
            <a:off x="22752" y="1726952"/>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B0DC21A4-533E-4324-A230-CE4AE72AE7C0}"/>
              </a:ext>
            </a:extLst>
          </p:cNvPr>
          <p:cNvSpPr txBox="1"/>
          <p:nvPr/>
        </p:nvSpPr>
        <p:spPr>
          <a:xfrm>
            <a:off x="4355976" y="836712"/>
            <a:ext cx="4536504"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Adaptation Fund (AF)</a:t>
            </a:r>
          </a:p>
        </p:txBody>
      </p:sp>
      <p:sp>
        <p:nvSpPr>
          <p:cNvPr id="5" name="Rechteck 4">
            <a:extLst>
              <a:ext uri="{FF2B5EF4-FFF2-40B4-BE49-F238E27FC236}">
                <a16:creationId xmlns:a16="http://schemas.microsoft.com/office/drawing/2014/main" id="{75240D91-072F-44D2-99B1-BFD9AEEE7A59}"/>
              </a:ext>
            </a:extLst>
          </p:cNvPr>
          <p:cNvSpPr/>
          <p:nvPr/>
        </p:nvSpPr>
        <p:spPr>
          <a:xfrm>
            <a:off x="17240" y="2348880"/>
            <a:ext cx="9126760" cy="3754874"/>
          </a:xfrm>
          <a:prstGeom prst="rect">
            <a:avLst/>
          </a:prstGeom>
        </p:spPr>
        <p:txBody>
          <a:bodyPr wrap="square">
            <a:spAutoFit/>
          </a:bodyPr>
          <a:lstStyle/>
          <a:p>
            <a:r>
              <a:rPr lang="de-DE" sz="1400" dirty="0">
                <a:solidFill>
                  <a:srgbClr val="1E3B59"/>
                </a:solidFill>
                <a:latin typeface="Century Gothic" panose="020B0502020202020204" pitchFamily="34" charset="0"/>
              </a:rPr>
              <a:t>Para </a:t>
            </a:r>
            <a:r>
              <a:rPr lang="de-DE" sz="1400" dirty="0" err="1">
                <a:solidFill>
                  <a:srgbClr val="1E3B59"/>
                </a:solidFill>
                <a:latin typeface="Century Gothic" panose="020B0502020202020204" pitchFamily="34" charset="0"/>
              </a:rPr>
              <a:t>solicitar</a:t>
            </a:r>
            <a:r>
              <a:rPr lang="de-DE" sz="1400" dirty="0">
                <a:solidFill>
                  <a:srgbClr val="1E3B59"/>
                </a:solidFill>
                <a:latin typeface="Century Gothic" panose="020B0502020202020204" pitchFamily="34" charset="0"/>
              </a:rPr>
              <a:t> la </a:t>
            </a:r>
            <a:r>
              <a:rPr lang="de-DE" sz="1400" dirty="0" err="1">
                <a:solidFill>
                  <a:srgbClr val="1E3B59"/>
                </a:solidFill>
                <a:latin typeface="Century Gothic" panose="020B0502020202020204" pitchFamily="34" charset="0"/>
              </a:rPr>
              <a:t>financiación</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proyectos</a:t>
            </a:r>
            <a:r>
              <a:rPr lang="de-DE" sz="1400" dirty="0">
                <a:solidFill>
                  <a:srgbClr val="1E3B59"/>
                </a:solidFill>
                <a:latin typeface="Century Gothic" panose="020B0502020202020204" pitchFamily="34" charset="0"/>
              </a:rPr>
              <a:t> y </a:t>
            </a:r>
            <a:r>
              <a:rPr lang="de-DE" sz="1400" dirty="0" err="1">
                <a:solidFill>
                  <a:srgbClr val="1E3B59"/>
                </a:solidFill>
                <a:latin typeface="Century Gothic" panose="020B0502020202020204" pitchFamily="34" charset="0"/>
              </a:rPr>
              <a:t>programas</a:t>
            </a:r>
            <a:r>
              <a:rPr lang="de-DE" sz="1400" dirty="0">
                <a:solidFill>
                  <a:srgbClr val="1E3B59"/>
                </a:solidFill>
                <a:latin typeface="Century Gothic" panose="020B0502020202020204" pitchFamily="34" charset="0"/>
              </a:rPr>
              <a:t>, los </a:t>
            </a:r>
            <a:r>
              <a:rPr lang="de-DE" sz="1400" dirty="0" err="1">
                <a:solidFill>
                  <a:srgbClr val="1E3B59"/>
                </a:solidFill>
                <a:latin typeface="Century Gothic" panose="020B0502020202020204" pitchFamily="34" charset="0"/>
              </a:rPr>
              <a:t>países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deben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presentar</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propuestas</a:t>
            </a:r>
            <a:r>
              <a:rPr lang="de-DE" sz="1400" dirty="0">
                <a:solidFill>
                  <a:srgbClr val="1E3B59"/>
                </a:solidFill>
                <a:latin typeface="Century Gothic" panose="020B0502020202020204" pitchFamily="34" charset="0"/>
              </a:rPr>
              <a:t> a </a:t>
            </a:r>
            <a:r>
              <a:rPr lang="de-DE" sz="1400" dirty="0" err="1">
                <a:solidFill>
                  <a:srgbClr val="1E3B59"/>
                </a:solidFill>
                <a:latin typeface="Century Gothic" panose="020B0502020202020204" pitchFamily="34" charset="0"/>
              </a:rPr>
              <a:t>través</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una</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institución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acreditada</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Existen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tres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categorías</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instituciones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acreditadas</a:t>
            </a:r>
            <a:r>
              <a:rPr lang="de-DE" sz="1400" dirty="0">
                <a:solidFill>
                  <a:srgbClr val="1E3B59"/>
                </a:solidFill>
                <a:latin typeface="Century Gothic" panose="020B0502020202020204" pitchFamily="34" charset="0"/>
              </a:rPr>
              <a:t>:</a:t>
            </a:r>
          </a:p>
          <a:p>
            <a:endParaRPr lang="de-DE" sz="1400" dirty="0">
              <a:solidFill>
                <a:srgbClr val="1E3B59"/>
              </a:solidFill>
              <a:latin typeface="Century Gothic" panose="020B0502020202020204" pitchFamily="34" charset="0"/>
            </a:endParaRPr>
          </a:p>
          <a:p>
            <a:pPr marL="285750" indent="-285750">
              <a:buFont typeface="Wingdings" panose="05000000000000000000" pitchFamily="2" charset="2"/>
              <a:buChar char="v"/>
            </a:pPr>
            <a:r>
              <a:rPr lang="de-DE" sz="1400" dirty="0" err="1">
                <a:solidFill>
                  <a:srgbClr val="1E3B59"/>
                </a:solidFill>
                <a:latin typeface="Century Gothic" panose="020B0502020202020204" pitchFamily="34" charset="0"/>
              </a:rPr>
              <a:t>Entidades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ejecutoras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nacionales</a:t>
            </a:r>
            <a:r>
              <a:rPr lang="de-DE" sz="1400" dirty="0">
                <a:solidFill>
                  <a:srgbClr val="1E3B59"/>
                </a:solidFill>
                <a:latin typeface="Century Gothic" panose="020B0502020202020204" pitchFamily="34" charset="0"/>
              </a:rPr>
              <a:t> (NIEs)</a:t>
            </a:r>
          </a:p>
          <a:p>
            <a:pPr marL="285750" indent="-285750">
              <a:buFont typeface="Wingdings" panose="05000000000000000000" pitchFamily="2" charset="2"/>
              <a:buChar char="v"/>
            </a:pPr>
            <a:r>
              <a:rPr lang="de-DE" sz="1400" dirty="0" err="1">
                <a:solidFill>
                  <a:srgbClr val="1E3B59"/>
                </a:solidFill>
                <a:latin typeface="Century Gothic" panose="020B0502020202020204" pitchFamily="34" charset="0"/>
              </a:rPr>
              <a:t>Entidades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ejecutoras</a:t>
            </a:r>
            <a:r>
              <a:rPr lang="de-DE" sz="1400" dirty="0">
                <a:solidFill>
                  <a:srgbClr val="1E3B59"/>
                </a:solidFill>
                <a:latin typeface="Century Gothic" panose="020B0502020202020204" pitchFamily="34" charset="0"/>
              </a:rPr>
              <a:t> regionales (RIEs)</a:t>
            </a:r>
          </a:p>
          <a:p>
            <a:pPr marL="285750" indent="-285750">
              <a:buFont typeface="Wingdings" panose="05000000000000000000" pitchFamily="2" charset="2"/>
              <a:buChar char="v"/>
            </a:pPr>
            <a:r>
              <a:rPr lang="de-DE" sz="1400" dirty="0" err="1">
                <a:solidFill>
                  <a:srgbClr val="1E3B59"/>
                </a:solidFill>
                <a:latin typeface="Century Gothic" panose="020B0502020202020204" pitchFamily="34" charset="0"/>
              </a:rPr>
              <a:t>Entidades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ejecutoras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multiLaterales</a:t>
            </a:r>
            <a:r>
              <a:rPr lang="de-DE" sz="1400" dirty="0">
                <a:solidFill>
                  <a:srgbClr val="1E3B59"/>
                </a:solidFill>
                <a:latin typeface="Century Gothic" panose="020B0502020202020204" pitchFamily="34" charset="0"/>
              </a:rPr>
              <a:t> (MIEs)</a:t>
            </a:r>
          </a:p>
          <a:p>
            <a:endParaRPr lang="de-DE" sz="1400" dirty="0">
              <a:solidFill>
                <a:srgbClr val="1E3B59"/>
              </a:solidFill>
              <a:latin typeface="Century Gothic" panose="020B0502020202020204" pitchFamily="34" charset="0"/>
            </a:endParaRPr>
          </a:p>
          <a:p>
            <a:r>
              <a:rPr lang="de-DE" sz="1400" dirty="0" err="1">
                <a:solidFill>
                  <a:srgbClr val="1E3B59"/>
                </a:solidFill>
                <a:latin typeface="Century Gothic" panose="020B0502020202020204" pitchFamily="34" charset="0"/>
              </a:rPr>
              <a:t>Sólo</a:t>
            </a:r>
            <a:r>
              <a:rPr lang="de-DE" sz="1400" dirty="0">
                <a:solidFill>
                  <a:srgbClr val="1E3B59"/>
                </a:solidFill>
                <a:latin typeface="Century Gothic" panose="020B0502020202020204" pitchFamily="34" charset="0"/>
              </a:rPr>
              <a:t> las </a:t>
            </a:r>
            <a:r>
              <a:rPr lang="de-DE" sz="1400" dirty="0" err="1">
                <a:solidFill>
                  <a:srgbClr val="1E3B59"/>
                </a:solidFill>
                <a:latin typeface="Century Gothic" panose="020B0502020202020204" pitchFamily="34" charset="0"/>
              </a:rPr>
              <a:t>instituciones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acreditadas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por</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el</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fondo</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adaptación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podrán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recibir</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financiación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para</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proyectos</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adaptación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Después</a:t>
            </a:r>
            <a:r>
              <a:rPr lang="de-DE" sz="1400" dirty="0">
                <a:solidFill>
                  <a:srgbClr val="1E3B59"/>
                </a:solidFill>
                <a:latin typeface="Century Gothic" panose="020B0502020202020204" pitchFamily="34" charset="0"/>
              </a:rPr>
              <a:t> de la </a:t>
            </a:r>
            <a:r>
              <a:rPr lang="de-DE" sz="1400" dirty="0" err="1">
                <a:solidFill>
                  <a:srgbClr val="1E3B59"/>
                </a:solidFill>
                <a:latin typeface="Century Gothic" panose="020B0502020202020204" pitchFamily="34" charset="0"/>
              </a:rPr>
              <a:t>acreditación</a:t>
            </a:r>
            <a:r>
              <a:rPr lang="de-DE" sz="1400" dirty="0">
                <a:solidFill>
                  <a:srgbClr val="1E3B59"/>
                </a:solidFill>
                <a:latin typeface="Century Gothic" panose="020B0502020202020204" pitchFamily="34" charset="0"/>
              </a:rPr>
              <a:t>, la </a:t>
            </a:r>
            <a:r>
              <a:rPr lang="de-DE" sz="1400" dirty="0" err="1">
                <a:solidFill>
                  <a:srgbClr val="1E3B59"/>
                </a:solidFill>
                <a:latin typeface="Century Gothic" panose="020B0502020202020204" pitchFamily="34" charset="0"/>
              </a:rPr>
              <a:t>entidad</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podrá</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presentar</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propuestas</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proyecto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alineadas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con</a:t>
            </a:r>
            <a:r>
              <a:rPr lang="de-DE" sz="1400" dirty="0">
                <a:solidFill>
                  <a:srgbClr val="1E3B59"/>
                </a:solidFill>
                <a:latin typeface="Century Gothic" panose="020B0502020202020204" pitchFamily="34" charset="0"/>
              </a:rPr>
              <a:t> las </a:t>
            </a:r>
            <a:r>
              <a:rPr lang="de-DE" sz="1400" dirty="0" err="1">
                <a:solidFill>
                  <a:srgbClr val="1E3B59"/>
                </a:solidFill>
                <a:latin typeface="Century Gothic" panose="020B0502020202020204" pitchFamily="34" charset="0"/>
              </a:rPr>
              <a:t>prioridades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nacionales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para</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su</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examen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por</a:t>
            </a:r>
            <a:r>
              <a:rPr lang="de-DE" sz="1400" dirty="0">
                <a:solidFill>
                  <a:srgbClr val="1E3B59"/>
                </a:solidFill>
                <a:latin typeface="Century Gothic" panose="020B0502020202020204" pitchFamily="34" charset="0"/>
              </a:rPr>
              <a:t> la Junta del </a:t>
            </a:r>
            <a:r>
              <a:rPr lang="de-DE" sz="1400" dirty="0" err="1">
                <a:solidFill>
                  <a:srgbClr val="1E3B59"/>
                </a:solidFill>
                <a:latin typeface="Century Gothic" panose="020B0502020202020204" pitchFamily="34" charset="0"/>
              </a:rPr>
              <a:t>fondo</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adaptación</a:t>
            </a:r>
            <a:r>
              <a:rPr lang="de-DE" sz="1400" dirty="0">
                <a:solidFill>
                  <a:srgbClr val="1E3B59"/>
                </a:solidFill>
                <a:latin typeface="Century Gothic" panose="020B0502020202020204" pitchFamily="34" charset="0"/>
              </a:rPr>
              <a:t>.</a:t>
            </a:r>
          </a:p>
          <a:p>
            <a:endParaRPr lang="de-DE" sz="1400" dirty="0">
              <a:solidFill>
                <a:srgbClr val="1E3B59"/>
              </a:solidFill>
              <a:latin typeface="Century Gothic" panose="020B0502020202020204" pitchFamily="34" charset="0"/>
            </a:endParaRPr>
          </a:p>
          <a:p>
            <a:r>
              <a:rPr lang="de-DE" sz="1400" dirty="0">
                <a:solidFill>
                  <a:srgbClr val="1E3B59"/>
                </a:solidFill>
                <a:latin typeface="Century Gothic" panose="020B0502020202020204" pitchFamily="34" charset="0"/>
              </a:rPr>
              <a:t>Las </a:t>
            </a:r>
            <a:r>
              <a:rPr lang="de-DE" sz="1400" dirty="0" err="1">
                <a:solidFill>
                  <a:srgbClr val="1E3B59"/>
                </a:solidFill>
                <a:latin typeface="Century Gothic" panose="020B0502020202020204" pitchFamily="34" charset="0"/>
              </a:rPr>
              <a:t>entidades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ejecutoras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nacionales</a:t>
            </a:r>
            <a:r>
              <a:rPr lang="de-DE" sz="1400" dirty="0">
                <a:solidFill>
                  <a:srgbClr val="1E3B59"/>
                </a:solidFill>
                <a:latin typeface="Century Gothic" panose="020B0502020202020204" pitchFamily="34" charset="0"/>
              </a:rPr>
              <a:t> y regionales </a:t>
            </a:r>
            <a:r>
              <a:rPr lang="de-DE" sz="1400" dirty="0" err="1">
                <a:solidFill>
                  <a:srgbClr val="1E3B59"/>
                </a:solidFill>
                <a:latin typeface="Century Gothic" panose="020B0502020202020204" pitchFamily="34" charset="0"/>
              </a:rPr>
              <a:t>están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bajo</a:t>
            </a:r>
            <a:r>
              <a:rPr lang="de-DE" sz="1400" dirty="0">
                <a:solidFill>
                  <a:srgbClr val="1E3B59"/>
                </a:solidFill>
                <a:latin typeface="Century Gothic" panose="020B0502020202020204" pitchFamily="34" charset="0"/>
              </a:rPr>
              <a:t> la </a:t>
            </a:r>
            <a:r>
              <a:rPr lang="de-DE" sz="1400" dirty="0" err="1">
                <a:solidFill>
                  <a:srgbClr val="1E3B59"/>
                </a:solidFill>
                <a:latin typeface="Century Gothic" panose="020B0502020202020204" pitchFamily="34" charset="0"/>
              </a:rPr>
              <a:t>modalidad</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acceso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directo</a:t>
            </a:r>
            <a:r>
              <a:rPr lang="de-DE" sz="1400" dirty="0">
                <a:solidFill>
                  <a:srgbClr val="1E3B59"/>
                </a:solidFill>
                <a:latin typeface="Century Gothic" panose="020B0502020202020204" pitchFamily="34" charset="0"/>
              </a:rPr>
              <a:t> del </a:t>
            </a:r>
            <a:r>
              <a:rPr lang="de-DE" sz="1400" dirty="0" err="1">
                <a:solidFill>
                  <a:srgbClr val="1E3B59"/>
                </a:solidFill>
                <a:latin typeface="Century Gothic" panose="020B0502020202020204" pitchFamily="34" charset="0"/>
              </a:rPr>
              <a:t>fondo</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adaptación</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que</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permite</a:t>
            </a:r>
            <a:r>
              <a:rPr lang="de-DE" sz="1400" dirty="0">
                <a:solidFill>
                  <a:srgbClr val="1E3B59"/>
                </a:solidFill>
                <a:latin typeface="Century Gothic" panose="020B0502020202020204" pitchFamily="34" charset="0"/>
              </a:rPr>
              <a:t> a las </a:t>
            </a:r>
            <a:r>
              <a:rPr lang="de-DE" sz="1400" dirty="0" err="1">
                <a:solidFill>
                  <a:srgbClr val="1E3B59"/>
                </a:solidFill>
                <a:latin typeface="Century Gothic" panose="020B0502020202020204" pitchFamily="34" charset="0"/>
              </a:rPr>
              <a:t>entidades</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acceder</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directamente</a:t>
            </a:r>
            <a:r>
              <a:rPr lang="de-DE" sz="1400" dirty="0">
                <a:solidFill>
                  <a:srgbClr val="1E3B59"/>
                </a:solidFill>
                <a:latin typeface="Century Gothic" panose="020B0502020202020204" pitchFamily="34" charset="0"/>
              </a:rPr>
              <a:t> a la </a:t>
            </a:r>
            <a:r>
              <a:rPr lang="de-DE" sz="1400" dirty="0" err="1">
                <a:solidFill>
                  <a:srgbClr val="1E3B59"/>
                </a:solidFill>
                <a:latin typeface="Century Gothic" panose="020B0502020202020204" pitchFamily="34" charset="0"/>
              </a:rPr>
              <a:t>financiación</a:t>
            </a:r>
            <a:r>
              <a:rPr lang="de-DE" sz="1400" dirty="0">
                <a:solidFill>
                  <a:srgbClr val="1E3B59"/>
                </a:solidFill>
                <a:latin typeface="Century Gothic" panose="020B0502020202020204" pitchFamily="34" charset="0"/>
              </a:rPr>
              <a:t> y </a:t>
            </a:r>
            <a:r>
              <a:rPr lang="de-DE" sz="1400" dirty="0" err="1">
                <a:solidFill>
                  <a:srgbClr val="1E3B59"/>
                </a:solidFill>
                <a:latin typeface="Century Gothic" panose="020B0502020202020204" pitchFamily="34" charset="0"/>
              </a:rPr>
              <a:t>gestionar</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todos</a:t>
            </a:r>
            <a:r>
              <a:rPr lang="de-DE" sz="1400" dirty="0">
                <a:solidFill>
                  <a:srgbClr val="1E3B59"/>
                </a:solidFill>
                <a:latin typeface="Century Gothic" panose="020B0502020202020204" pitchFamily="34" charset="0"/>
              </a:rPr>
              <a:t> los </a:t>
            </a:r>
            <a:r>
              <a:rPr lang="de-DE" sz="1400" dirty="0" err="1">
                <a:solidFill>
                  <a:srgbClr val="1E3B59"/>
                </a:solidFill>
                <a:latin typeface="Century Gothic" panose="020B0502020202020204" pitchFamily="34" charset="0"/>
              </a:rPr>
              <a:t>aspectos</a:t>
            </a:r>
            <a:r>
              <a:rPr lang="de-DE" sz="1400" dirty="0">
                <a:solidFill>
                  <a:srgbClr val="1E3B59"/>
                </a:solidFill>
                <a:latin typeface="Century Gothic" panose="020B0502020202020204" pitchFamily="34" charset="0"/>
              </a:rPr>
              <a:t> de los </a:t>
            </a:r>
            <a:r>
              <a:rPr lang="de-DE" sz="1400" dirty="0" err="1">
                <a:solidFill>
                  <a:srgbClr val="1E3B59"/>
                </a:solidFill>
                <a:latin typeface="Century Gothic" panose="020B0502020202020204" pitchFamily="34" charset="0"/>
              </a:rPr>
              <a:t>proyectos</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adaptación</a:t>
            </a:r>
            <a:r>
              <a:rPr lang="de-DE" sz="1400" dirty="0">
                <a:solidFill>
                  <a:srgbClr val="1E3B59"/>
                </a:solidFill>
                <a:latin typeface="Century Gothic" panose="020B0502020202020204" pitchFamily="34" charset="0"/>
              </a:rPr>
              <a:t> y </a:t>
            </a:r>
            <a:r>
              <a:rPr lang="de-DE" sz="1400" dirty="0" err="1">
                <a:solidFill>
                  <a:srgbClr val="1E3B59"/>
                </a:solidFill>
                <a:latin typeface="Century Gothic" panose="020B0502020202020204" pitchFamily="34" charset="0"/>
              </a:rPr>
              <a:t>resiliencia</a:t>
            </a:r>
            <a:r>
              <a:rPr lang="de-DE" sz="1400" dirty="0">
                <a:solidFill>
                  <a:srgbClr val="1E3B59"/>
                </a:solidFill>
                <a:latin typeface="Century Gothic" panose="020B0502020202020204" pitchFamily="34" charset="0"/>
              </a:rPr>
              <a:t> del </a:t>
            </a:r>
            <a:r>
              <a:rPr lang="de-DE" sz="1400" dirty="0" err="1">
                <a:solidFill>
                  <a:srgbClr val="1E3B59"/>
                </a:solidFill>
                <a:latin typeface="Century Gothic" panose="020B0502020202020204" pitchFamily="34" charset="0"/>
              </a:rPr>
              <a:t>clima</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desde</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el</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diseño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hasta</a:t>
            </a:r>
            <a:r>
              <a:rPr lang="de-DE" sz="1400" dirty="0">
                <a:solidFill>
                  <a:srgbClr val="1E3B59"/>
                </a:solidFill>
                <a:latin typeface="Century Gothic" panose="020B0502020202020204" pitchFamily="34" charset="0"/>
              </a:rPr>
              <a:t> la </a:t>
            </a:r>
            <a:r>
              <a:rPr lang="de-DE" sz="1400" dirty="0" err="1">
                <a:solidFill>
                  <a:srgbClr val="1E3B59"/>
                </a:solidFill>
                <a:latin typeface="Century Gothic" panose="020B0502020202020204" pitchFamily="34" charset="0"/>
              </a:rPr>
              <a:t>aplicación</a:t>
            </a:r>
            <a:r>
              <a:rPr lang="de-DE" sz="1400" dirty="0">
                <a:solidFill>
                  <a:srgbClr val="1E3B59"/>
                </a:solidFill>
                <a:latin typeface="Century Gothic" panose="020B0502020202020204" pitchFamily="34" charset="0"/>
              </a:rPr>
              <a:t>, a la </a:t>
            </a:r>
            <a:r>
              <a:rPr lang="de-DE" sz="1400" dirty="0" err="1">
                <a:solidFill>
                  <a:srgbClr val="1E3B59"/>
                </a:solidFill>
                <a:latin typeface="Century Gothic" panose="020B0502020202020204" pitchFamily="34" charset="0"/>
              </a:rPr>
              <a:t>supervisión</a:t>
            </a:r>
            <a:r>
              <a:rPr lang="de-DE" sz="1400" dirty="0">
                <a:solidFill>
                  <a:srgbClr val="1E3B59"/>
                </a:solidFill>
                <a:latin typeface="Century Gothic" panose="020B0502020202020204" pitchFamily="34" charset="0"/>
              </a:rPr>
              <a:t> y </a:t>
            </a:r>
            <a:r>
              <a:rPr lang="de-DE" sz="1400" dirty="0" err="1">
                <a:solidFill>
                  <a:srgbClr val="1E3B59"/>
                </a:solidFill>
                <a:latin typeface="Century Gothic" panose="020B0502020202020204" pitchFamily="34" charset="0"/>
              </a:rPr>
              <a:t>evaluación</a:t>
            </a:r>
            <a:r>
              <a:rPr lang="de-DE" sz="1400" dirty="0">
                <a:solidFill>
                  <a:srgbClr val="1E3B59"/>
                </a:solidFill>
                <a:latin typeface="Century Gothic" panose="020B0502020202020204" pitchFamily="34" charset="0"/>
              </a:rPr>
              <a:t>. El </a:t>
            </a:r>
            <a:r>
              <a:rPr lang="de-DE" sz="1400" dirty="0" err="1">
                <a:solidFill>
                  <a:srgbClr val="1E3B59"/>
                </a:solidFill>
                <a:latin typeface="Century Gothic" panose="020B0502020202020204" pitchFamily="34" charset="0"/>
              </a:rPr>
              <a:t>acceso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directo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permite</a:t>
            </a:r>
            <a:r>
              <a:rPr lang="de-DE" sz="1400" dirty="0">
                <a:solidFill>
                  <a:srgbClr val="1E3B59"/>
                </a:solidFill>
                <a:latin typeface="Century Gothic" panose="020B0502020202020204" pitchFamily="34" charset="0"/>
              </a:rPr>
              <a:t> a los </a:t>
            </a:r>
            <a:r>
              <a:rPr lang="de-DE" sz="1400" dirty="0" err="1">
                <a:solidFill>
                  <a:srgbClr val="1E3B59"/>
                </a:solidFill>
                <a:latin typeface="Century Gothic" panose="020B0502020202020204" pitchFamily="34" charset="0"/>
              </a:rPr>
              <a:t>países</a:t>
            </a:r>
            <a:r>
              <a:rPr lang="de-DE" sz="1400" dirty="0">
                <a:solidFill>
                  <a:srgbClr val="1E3B59"/>
                </a:solidFill>
                <a:latin typeface="Century Gothic" panose="020B0502020202020204" pitchFamily="34" charset="0"/>
              </a:rPr>
              <a:t> en </a:t>
            </a:r>
            <a:r>
              <a:rPr lang="de-DE" sz="1400" dirty="0" err="1">
                <a:solidFill>
                  <a:srgbClr val="1E3B59"/>
                </a:solidFill>
                <a:latin typeface="Century Gothic" panose="020B0502020202020204" pitchFamily="34" charset="0"/>
              </a:rPr>
              <a:t>desarrollo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fortalecer</a:t>
            </a:r>
            <a:r>
              <a:rPr lang="de-DE" sz="1400" dirty="0">
                <a:solidFill>
                  <a:srgbClr val="1E3B59"/>
                </a:solidFill>
                <a:latin typeface="Century Gothic" panose="020B0502020202020204" pitchFamily="34" charset="0"/>
              </a:rPr>
              <a:t> la </a:t>
            </a:r>
            <a:r>
              <a:rPr lang="de-DE" sz="1400" dirty="0" err="1">
                <a:solidFill>
                  <a:srgbClr val="1E3B59"/>
                </a:solidFill>
                <a:latin typeface="Century Gothic" panose="020B0502020202020204" pitchFamily="34" charset="0"/>
              </a:rPr>
              <a:t>capacidad</a:t>
            </a:r>
            <a:r>
              <a:rPr lang="de-DE" sz="1400" dirty="0">
                <a:solidFill>
                  <a:srgbClr val="1E3B59"/>
                </a:solidFill>
                <a:latin typeface="Century Gothic" panose="020B0502020202020204" pitchFamily="34" charset="0"/>
              </a:rPr>
              <a:t> de </a:t>
            </a:r>
            <a:r>
              <a:rPr lang="de-DE" sz="1400" dirty="0" err="1">
                <a:solidFill>
                  <a:srgbClr val="1E3B59"/>
                </a:solidFill>
                <a:latin typeface="Century Gothic" panose="020B0502020202020204" pitchFamily="34" charset="0"/>
              </a:rPr>
              <a:t>adaptarse</a:t>
            </a:r>
            <a:r>
              <a:rPr lang="de-DE" sz="1400" dirty="0">
                <a:solidFill>
                  <a:srgbClr val="1E3B59"/>
                </a:solidFill>
                <a:latin typeface="Century Gothic" panose="020B0502020202020204" pitchFamily="34" charset="0"/>
              </a:rPr>
              <a:t> al </a:t>
            </a:r>
            <a:r>
              <a:rPr lang="de-DE" sz="1400" dirty="0" err="1">
                <a:solidFill>
                  <a:srgbClr val="1E3B59"/>
                </a:solidFill>
                <a:latin typeface="Century Gothic" panose="020B0502020202020204" pitchFamily="34" charset="0"/>
              </a:rPr>
              <a:t>cambio</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climático</a:t>
            </a:r>
            <a:r>
              <a:rPr lang="de-DE" sz="1400" dirty="0">
                <a:solidFill>
                  <a:srgbClr val="1E3B59"/>
                </a:solidFill>
                <a:latin typeface="Century Gothic" panose="020B0502020202020204" pitchFamily="34" charset="0"/>
              </a:rPr>
              <a:t> y </a:t>
            </a:r>
            <a:r>
              <a:rPr lang="de-DE" sz="1400" dirty="0" err="1">
                <a:solidFill>
                  <a:srgbClr val="1E3B59"/>
                </a:solidFill>
                <a:latin typeface="Century Gothic" panose="020B0502020202020204" pitchFamily="34" charset="0"/>
              </a:rPr>
              <a:t>aprovechar</a:t>
            </a:r>
            <a:r>
              <a:rPr lang="de-DE" sz="1400" dirty="0">
                <a:solidFill>
                  <a:srgbClr val="1E3B59"/>
                </a:solidFill>
                <a:latin typeface="Century Gothic" panose="020B0502020202020204" pitchFamily="34" charset="0"/>
              </a:rPr>
              <a:t> la </a:t>
            </a:r>
            <a:r>
              <a:rPr lang="de-DE" sz="1400" dirty="0" err="1">
                <a:solidFill>
                  <a:srgbClr val="1E3B59"/>
                </a:solidFill>
                <a:latin typeface="Century Gothic" panose="020B0502020202020204" pitchFamily="34" charset="0"/>
              </a:rPr>
              <a:t>experiencia</a:t>
            </a:r>
            <a:r>
              <a:rPr lang="de-DE" sz="1400" dirty="0">
                <a:solidFill>
                  <a:srgbClr val="1E3B59"/>
                </a:solidFill>
                <a:latin typeface="Century Gothic" panose="020B0502020202020204" pitchFamily="34" charset="0"/>
              </a:rPr>
              <a:t> </a:t>
            </a:r>
            <a:r>
              <a:rPr lang="de-DE" sz="1400" dirty="0" err="1">
                <a:solidFill>
                  <a:srgbClr val="1E3B59"/>
                </a:solidFill>
                <a:latin typeface="Century Gothic" panose="020B0502020202020204" pitchFamily="34" charset="0"/>
              </a:rPr>
              <a:t>local</a:t>
            </a:r>
            <a:r>
              <a:rPr lang="de-DE" sz="1400" dirty="0">
                <a:solidFill>
                  <a:srgbClr val="1E3B59"/>
                </a:solidFill>
                <a:latin typeface="Century Gothic" panose="020B0502020202020204" pitchFamily="34" charset="0"/>
              </a:rPr>
              <a:t>.</a:t>
            </a:r>
          </a:p>
        </p:txBody>
      </p:sp>
      <p:sp>
        <p:nvSpPr>
          <p:cNvPr id="6" name="Textfeld 5">
            <a:extLst>
              <a:ext uri="{FF2B5EF4-FFF2-40B4-BE49-F238E27FC236}">
                <a16:creationId xmlns:a16="http://schemas.microsoft.com/office/drawing/2014/main" id="{932363EF-7765-42F2-A82D-122E33C516EF}"/>
              </a:ext>
            </a:extLst>
          </p:cNvPr>
          <p:cNvSpPr txBox="1"/>
          <p:nvPr/>
        </p:nvSpPr>
        <p:spPr>
          <a:xfrm>
            <a:off x="3200010" y="6202461"/>
            <a:ext cx="2743980" cy="307777"/>
          </a:xfrm>
          <a:prstGeom prst="rect">
            <a:avLst/>
          </a:prstGeom>
          <a:noFill/>
        </p:spPr>
        <p:txBody>
          <a:bodyPr wrap="square" rtlCol="0">
            <a:spAutoFit/>
          </a:bodyPr>
          <a:lstStyle/>
          <a:p>
            <a:r>
              <a:rPr lang="de-DE" sz="1400" b="1" dirty="0" err="1">
                <a:solidFill>
                  <a:srgbClr val="1E3B59"/>
                </a:solidFill>
                <a:latin typeface="Century Gothic" panose="020B0502020202020204" pitchFamily="34" charset="0"/>
              </a:rPr>
              <a:t>Más</a:t>
            </a:r>
            <a:r>
              <a:rPr lang="de-DE" sz="1400" b="1" dirty="0">
                <a:solidFill>
                  <a:srgbClr val="1E3B59"/>
                </a:solidFill>
                <a:latin typeface="Century Gothic" panose="020B0502020202020204" pitchFamily="34" charset="0"/>
              </a:rPr>
              <a:t> </a:t>
            </a:r>
            <a:r>
              <a:rPr lang="de-DE" sz="1400" b="1" dirty="0" err="1">
                <a:solidFill>
                  <a:srgbClr val="1E3B59"/>
                </a:solidFill>
                <a:latin typeface="Century Gothic" panose="020B0502020202020204" pitchFamily="34" charset="0"/>
              </a:rPr>
              <a:t>información</a:t>
            </a:r>
            <a:r>
              <a:rPr lang="de-DE" sz="1400" b="1" dirty="0">
                <a:solidFill>
                  <a:srgbClr val="1E3B59"/>
                </a:solidFill>
                <a:latin typeface="Century Gothic" panose="020B0502020202020204" pitchFamily="34" charset="0"/>
              </a:rPr>
              <a:t> </a:t>
            </a:r>
            <a:r>
              <a:rPr lang="de-DE" sz="1400"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aqui</a:t>
            </a:r>
            <a:endParaRPr lang="de-DE" sz="1400"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34934241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A3D6828-D06C-4805-AE11-3F81497AD577}"/>
              </a:ext>
            </a:extLst>
          </p:cNvPr>
          <p:cNvSpPr>
            <a:spLocks noGrp="1"/>
          </p:cNvSpPr>
          <p:nvPr>
            <p:ph type="sldNum" sz="quarter" idx="12"/>
          </p:nvPr>
        </p:nvSpPr>
        <p:spPr/>
        <p:txBody>
          <a:bodyPr/>
          <a:lstStyle/>
          <a:p>
            <a:fld id="{36ED4B00-B4CE-433F-BD9E-86EA8518113C}" type="slidenum">
              <a:rPr lang="es-ES" smtClean="0"/>
              <a:pPr/>
              <a:t>113</a:t>
            </a:fld>
            <a:endParaRPr lang="es-ES"/>
          </a:p>
        </p:txBody>
      </p:sp>
      <p:sp>
        <p:nvSpPr>
          <p:cNvPr id="3" name="Rechteck 2">
            <a:extLst>
              <a:ext uri="{FF2B5EF4-FFF2-40B4-BE49-F238E27FC236}">
                <a16:creationId xmlns:a16="http://schemas.microsoft.com/office/drawing/2014/main" id="{BED861C8-0AA4-4244-80D8-6E760D7ED1DB}"/>
              </a:ext>
            </a:extLst>
          </p:cNvPr>
          <p:cNvSpPr/>
          <p:nvPr/>
        </p:nvSpPr>
        <p:spPr>
          <a:xfrm>
            <a:off x="467544" y="4077072"/>
            <a:ext cx="8219256" cy="1569660"/>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El </a:t>
            </a:r>
            <a:r>
              <a:rPr lang="de-DE" sz="1600" dirty="0" err="1">
                <a:solidFill>
                  <a:srgbClr val="1E3B59"/>
                </a:solidFill>
                <a:latin typeface="Century Gothic" panose="020B0502020202020204" pitchFamily="34" charset="0"/>
              </a:rPr>
              <a:t>fondo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tecnología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limpia</a:t>
            </a:r>
            <a:r>
              <a:rPr lang="de-DE" sz="1600" dirty="0">
                <a:solidFill>
                  <a:srgbClr val="1E3B59"/>
                </a:solidFill>
                <a:latin typeface="Century Gothic" panose="020B0502020202020204" pitchFamily="34" charset="0"/>
              </a:rPr>
              <a:t> (CTF) </a:t>
            </a:r>
            <a:r>
              <a:rPr lang="de-DE" sz="1600" dirty="0" err="1">
                <a:solidFill>
                  <a:srgbClr val="1E3B59"/>
                </a:solidFill>
                <a:latin typeface="Century Gothic" panose="020B0502020202020204" pitchFamily="34" charset="0"/>
              </a:rPr>
              <a:t>está</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empoderando</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transformación</a:t>
            </a:r>
            <a:r>
              <a:rPr lang="de-DE" sz="1600" dirty="0">
                <a:solidFill>
                  <a:srgbClr val="1E3B59"/>
                </a:solidFill>
                <a:latin typeface="Century Gothic" panose="020B0502020202020204" pitchFamily="34" charset="0"/>
              </a:rPr>
              <a:t> en los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desarrollo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proporcionando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recursos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ampliar</a:t>
            </a:r>
            <a:r>
              <a:rPr lang="de-DE" sz="1600" dirty="0">
                <a:solidFill>
                  <a:srgbClr val="1E3B59"/>
                </a:solidFill>
                <a:latin typeface="Century Gothic" panose="020B0502020202020204" pitchFamily="34" charset="0"/>
              </a:rPr>
              <a:t> las </a:t>
            </a:r>
            <a:r>
              <a:rPr lang="de-DE" sz="1600" dirty="0" err="1">
                <a:solidFill>
                  <a:srgbClr val="1E3B59"/>
                </a:solidFill>
                <a:latin typeface="Century Gothic" panose="020B0502020202020204" pitchFamily="34" charset="0"/>
              </a:rPr>
              <a:t>tecnologías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bajas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emisiones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carbono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potencial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significativo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ahorro</a:t>
            </a:r>
            <a:r>
              <a:rPr lang="de-DE" sz="1600" dirty="0">
                <a:solidFill>
                  <a:srgbClr val="1E3B59"/>
                </a:solidFill>
                <a:latin typeface="Century Gothic" panose="020B0502020202020204" pitchFamily="34" charset="0"/>
              </a:rPr>
              <a:t> a largo </a:t>
            </a:r>
            <a:r>
              <a:rPr lang="de-DE" sz="1600" dirty="0" err="1">
                <a:solidFill>
                  <a:srgbClr val="1E3B59"/>
                </a:solidFill>
                <a:latin typeface="Century Gothic" panose="020B0502020202020204" pitchFamily="34" charset="0"/>
              </a:rPr>
              <a:t>plazo</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emisiones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gases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efecto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invernadero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Más</a:t>
            </a:r>
            <a:r>
              <a:rPr lang="de-DE" sz="1600" dirty="0">
                <a:solidFill>
                  <a:srgbClr val="1E3B59"/>
                </a:solidFill>
                <a:latin typeface="Century Gothic" panose="020B0502020202020204" pitchFamily="34" charset="0"/>
              </a:rPr>
              <a:t> de $4 </a:t>
            </a:r>
            <a:r>
              <a:rPr lang="de-DE" sz="1600" dirty="0" err="1">
                <a:solidFill>
                  <a:srgbClr val="1E3B59"/>
                </a:solidFill>
                <a:latin typeface="Century Gothic" panose="020B0502020202020204" pitchFamily="34" charset="0"/>
              </a:rPr>
              <a:t>mil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millones</a:t>
            </a:r>
            <a:r>
              <a:rPr lang="de-DE" sz="1600" dirty="0">
                <a:solidFill>
                  <a:srgbClr val="1E3B59"/>
                </a:solidFill>
                <a:latin typeface="Century Gothic" panose="020B0502020202020204" pitchFamily="34" charset="0"/>
              </a:rPr>
              <a:t> (75% de los </a:t>
            </a:r>
            <a:r>
              <a:rPr lang="de-DE" sz="1600" dirty="0" err="1">
                <a:solidFill>
                  <a:srgbClr val="1E3B59"/>
                </a:solidFill>
                <a:latin typeface="Century Gothic" panose="020B0502020202020204" pitchFamily="34" charset="0"/>
              </a:rPr>
              <a:t>recursos</a:t>
            </a:r>
            <a:r>
              <a:rPr lang="de-DE" sz="1600" dirty="0">
                <a:solidFill>
                  <a:srgbClr val="1E3B59"/>
                </a:solidFill>
                <a:latin typeface="Century Gothic" panose="020B0502020202020204" pitchFamily="34" charset="0"/>
              </a:rPr>
              <a:t> de CTF) </a:t>
            </a:r>
            <a:r>
              <a:rPr lang="de-DE" sz="1600" dirty="0" err="1">
                <a:solidFill>
                  <a:srgbClr val="1E3B59"/>
                </a:solidFill>
                <a:latin typeface="Century Gothic" panose="020B0502020202020204" pitchFamily="34" charset="0"/>
              </a:rPr>
              <a:t>están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aprobados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su</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implementación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energía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renovable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eficiencia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energética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transporte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limpio</a:t>
            </a:r>
            <a:r>
              <a:rPr lang="de-DE" sz="1600" dirty="0">
                <a:solidFill>
                  <a:srgbClr val="1E3B59"/>
                </a:solidFill>
                <a:latin typeface="Century Gothic" panose="020B0502020202020204" pitchFamily="34" charset="0"/>
              </a:rPr>
              <a:t>.</a:t>
            </a:r>
          </a:p>
        </p:txBody>
      </p:sp>
      <p:pic>
        <p:nvPicPr>
          <p:cNvPr id="1026" name="Picture 2" descr="Related image">
            <a:extLst>
              <a:ext uri="{FF2B5EF4-FFF2-40B4-BE49-F238E27FC236}">
                <a16:creationId xmlns:a16="http://schemas.microsoft.com/office/drawing/2014/main" id="{1CAFDFF2-B17F-4140-8330-5B053C548D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611780"/>
            <a:ext cx="2372544" cy="2372544"/>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90D31632-B7E6-49E0-A9A4-CCDE16A8F6D6}"/>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Climate Investment Funds (CIF)/ Clean Technology Fund (CTF)</a:t>
            </a:r>
          </a:p>
        </p:txBody>
      </p:sp>
      <p:pic>
        <p:nvPicPr>
          <p:cNvPr id="4" name="Grafik 3">
            <a:extLst>
              <a:ext uri="{FF2B5EF4-FFF2-40B4-BE49-F238E27FC236}">
                <a16:creationId xmlns:a16="http://schemas.microsoft.com/office/drawing/2014/main" id="{88784496-1F34-4D3E-9FEF-9422F43260D4}"/>
              </a:ext>
            </a:extLst>
          </p:cNvPr>
          <p:cNvPicPr>
            <a:picLocks noChangeAspect="1"/>
          </p:cNvPicPr>
          <p:nvPr/>
        </p:nvPicPr>
        <p:blipFill>
          <a:blip r:embed="rId3"/>
          <a:stretch>
            <a:fillRect/>
          </a:stretch>
        </p:blipFill>
        <p:spPr>
          <a:xfrm>
            <a:off x="4572000" y="1902702"/>
            <a:ext cx="1924050" cy="1790700"/>
          </a:xfrm>
          <a:prstGeom prst="rect">
            <a:avLst/>
          </a:prstGeom>
        </p:spPr>
      </p:pic>
    </p:spTree>
    <p:extLst>
      <p:ext uri="{BB962C8B-B14F-4D97-AF65-F5344CB8AC3E}">
        <p14:creationId xmlns:p14="http://schemas.microsoft.com/office/powerpoint/2010/main" val="108760866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0F69A9F-B3C1-46F3-9A3B-56BE951FB943}"/>
              </a:ext>
            </a:extLst>
          </p:cNvPr>
          <p:cNvSpPr>
            <a:spLocks noGrp="1"/>
          </p:cNvSpPr>
          <p:nvPr>
            <p:ph type="sldNum" sz="quarter" idx="12"/>
          </p:nvPr>
        </p:nvSpPr>
        <p:spPr/>
        <p:txBody>
          <a:bodyPr/>
          <a:lstStyle/>
          <a:p>
            <a:fld id="{36ED4B00-B4CE-433F-BD9E-86EA8518113C}" type="slidenum">
              <a:rPr lang="es-ES" smtClean="0"/>
              <a:pPr/>
              <a:t>114</a:t>
            </a:fld>
            <a:endParaRPr lang="es-ES"/>
          </a:p>
        </p:txBody>
      </p:sp>
      <p:sp>
        <p:nvSpPr>
          <p:cNvPr id="3" name="Textfeld 2">
            <a:extLst>
              <a:ext uri="{FF2B5EF4-FFF2-40B4-BE49-F238E27FC236}">
                <a16:creationId xmlns:a16="http://schemas.microsoft.com/office/drawing/2014/main" id="{F149DEE5-D6C1-420F-A7EF-20D7D0A0E5F8}"/>
              </a:ext>
            </a:extLst>
          </p:cNvPr>
          <p:cNvSpPr txBox="1"/>
          <p:nvPr/>
        </p:nvSpPr>
        <p:spPr>
          <a:xfrm>
            <a:off x="22752" y="1726952"/>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653DA0CB-2431-46D8-BBC3-095363A1D87E}"/>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Climate Investment Funds (CIF)/ Clean Technology Fund (CTF)</a:t>
            </a:r>
          </a:p>
        </p:txBody>
      </p:sp>
      <p:sp>
        <p:nvSpPr>
          <p:cNvPr id="5" name="Rechteck 4">
            <a:extLst>
              <a:ext uri="{FF2B5EF4-FFF2-40B4-BE49-F238E27FC236}">
                <a16:creationId xmlns:a16="http://schemas.microsoft.com/office/drawing/2014/main" id="{9F8D9525-FE0A-438B-9264-31BCA213FCD5}"/>
              </a:ext>
            </a:extLst>
          </p:cNvPr>
          <p:cNvSpPr/>
          <p:nvPr/>
        </p:nvSpPr>
        <p:spPr>
          <a:xfrm>
            <a:off x="746656" y="2307853"/>
            <a:ext cx="8145824" cy="3046988"/>
          </a:xfrm>
          <a:prstGeom prst="rect">
            <a:avLst/>
          </a:prstGeom>
        </p:spPr>
        <p:txBody>
          <a:bodyPr wrap="square">
            <a:spAutoFit/>
          </a:bodyPr>
          <a:lstStyle/>
          <a:p>
            <a:endParaRPr lang="de-DE" sz="1600" dirty="0">
              <a:solidFill>
                <a:srgbClr val="1E3B59"/>
              </a:solidFill>
              <a:latin typeface="Century Gothic" panose="020B0502020202020204" pitchFamily="34" charset="0"/>
            </a:endParaRPr>
          </a:p>
          <a:p>
            <a:endParaRPr lang="de-DE" sz="1600" dirty="0">
              <a:solidFill>
                <a:srgbClr val="1E3B59"/>
              </a:solidFill>
              <a:latin typeface="Century Gothic" panose="020B0502020202020204" pitchFamily="34" charset="0"/>
            </a:endParaRPr>
          </a:p>
          <a:p>
            <a:r>
              <a:rPr lang="de-DE" sz="1600" dirty="0">
                <a:solidFill>
                  <a:srgbClr val="1E3B59"/>
                </a:solidFill>
                <a:latin typeface="Century Gothic" panose="020B0502020202020204" pitchFamily="34" charset="0"/>
              </a:rPr>
              <a:t>Una breve </a:t>
            </a:r>
            <a:r>
              <a:rPr lang="de-DE" sz="1600" dirty="0" err="1">
                <a:solidFill>
                  <a:srgbClr val="1E3B59"/>
                </a:solidFill>
                <a:latin typeface="Century Gothic" panose="020B0502020202020204" pitchFamily="34" charset="0"/>
              </a:rPr>
              <a:t>explicación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por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qué</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subvención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debe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ejecutarse</a:t>
            </a:r>
            <a:r>
              <a:rPr lang="de-DE" sz="1600" dirty="0">
                <a:solidFill>
                  <a:srgbClr val="1E3B59"/>
                </a:solidFill>
                <a:latin typeface="Century Gothic" panose="020B0502020202020204" pitchFamily="34" charset="0"/>
              </a:rPr>
              <a:t> en MDB.</a:t>
            </a:r>
          </a:p>
          <a:p>
            <a:endParaRPr lang="de-DE" sz="1600" dirty="0">
              <a:solidFill>
                <a:srgbClr val="1E3B59"/>
              </a:solidFill>
              <a:latin typeface="Century Gothic" panose="020B0502020202020204" pitchFamily="34" charset="0"/>
            </a:endParaRPr>
          </a:p>
          <a:p>
            <a:endParaRPr lang="de-DE" sz="1600" dirty="0">
              <a:solidFill>
                <a:srgbClr val="1E3B59"/>
              </a:solidFill>
              <a:latin typeface="Century Gothic" panose="020B0502020202020204" pitchFamily="34" charset="0"/>
            </a:endParaRPr>
          </a:p>
          <a:p>
            <a:r>
              <a:rPr lang="de-DE" sz="1600" dirty="0">
                <a:solidFill>
                  <a:srgbClr val="1E3B59"/>
                </a:solidFill>
                <a:latin typeface="Century Gothic" panose="020B0502020202020204" pitchFamily="34" charset="0"/>
              </a:rPr>
              <a:t>Una </a:t>
            </a:r>
            <a:r>
              <a:rPr lang="de-DE" sz="1600" dirty="0" err="1">
                <a:solidFill>
                  <a:srgbClr val="1E3B59"/>
                </a:solidFill>
                <a:latin typeface="Century Gothic" panose="020B0502020202020204" pitchFamily="34" charset="0"/>
              </a:rPr>
              <a:t>descripción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detallada</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ámbito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trabajo</a:t>
            </a:r>
            <a:r>
              <a:rPr lang="de-DE" sz="1600" dirty="0">
                <a:solidFill>
                  <a:srgbClr val="1E3B59"/>
                </a:solidFill>
                <a:latin typeface="Century Gothic" panose="020B0502020202020204" pitchFamily="34" charset="0"/>
              </a:rPr>
              <a:t> y la </a:t>
            </a:r>
            <a:r>
              <a:rPr lang="de-DE" sz="1600" dirty="0" err="1">
                <a:solidFill>
                  <a:srgbClr val="1E3B59"/>
                </a:solidFill>
                <a:latin typeface="Century Gothic" panose="020B0502020202020204" pitchFamily="34" charset="0"/>
              </a:rPr>
              <a:t>justificación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cualquiera</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actividades</a:t>
            </a:r>
            <a:r>
              <a:rPr lang="de-DE" sz="1600" dirty="0">
                <a:solidFill>
                  <a:srgbClr val="1E3B59"/>
                </a:solidFill>
                <a:latin typeface="Century Gothic" panose="020B0502020202020204" pitchFamily="34" charset="0"/>
              </a:rPr>
              <a:t> y, en </a:t>
            </a:r>
            <a:r>
              <a:rPr lang="de-DE" sz="1600" dirty="0" err="1">
                <a:solidFill>
                  <a:srgbClr val="1E3B59"/>
                </a:solidFill>
                <a:latin typeface="Century Gothic" panose="020B0502020202020204" pitchFamily="34" charset="0"/>
              </a:rPr>
              <a:t>su</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caso</a:t>
            </a:r>
            <a:r>
              <a:rPr lang="de-DE" sz="1600" dirty="0">
                <a:solidFill>
                  <a:srgbClr val="1E3B59"/>
                </a:solidFill>
                <a:latin typeface="Century Gothic" panose="020B0502020202020204" pitchFamily="34" charset="0"/>
              </a:rPr>
              <a:t>, de los </a:t>
            </a:r>
            <a:r>
              <a:rPr lang="de-DE" sz="1600" dirty="0" err="1">
                <a:solidFill>
                  <a:srgbClr val="1E3B59"/>
                </a:solidFill>
                <a:latin typeface="Century Gothic" panose="020B0502020202020204" pitchFamily="34" charset="0"/>
              </a:rPr>
              <a:t>términos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referencia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entregas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plazos</a:t>
            </a:r>
            <a:r>
              <a:rPr lang="de-DE" sz="1600" dirty="0">
                <a:solidFill>
                  <a:srgbClr val="1E3B59"/>
                </a:solidFill>
                <a:latin typeface="Century Gothic" panose="020B0502020202020204" pitchFamily="34" charset="0"/>
              </a:rPr>
              <a:t>.</a:t>
            </a:r>
          </a:p>
          <a:p>
            <a:endParaRPr lang="de-DE" sz="1600" dirty="0">
              <a:solidFill>
                <a:srgbClr val="1E3B59"/>
              </a:solidFill>
              <a:latin typeface="Century Gothic" panose="020B0502020202020204" pitchFamily="34" charset="0"/>
            </a:endParaRPr>
          </a:p>
          <a:p>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presupuesto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suficientemente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detallado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justificar</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solicitada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demostrar</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cofinanciación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otras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fuentes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preparación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a:t>
            </a:r>
          </a:p>
        </p:txBody>
      </p:sp>
      <p:sp>
        <p:nvSpPr>
          <p:cNvPr id="6" name="Rechteck: abgerundete Ecken 5">
            <a:extLst>
              <a:ext uri="{FF2B5EF4-FFF2-40B4-BE49-F238E27FC236}">
                <a16:creationId xmlns:a16="http://schemas.microsoft.com/office/drawing/2014/main" id="{1ABB5FE5-BA41-4E62-97FA-6C3F7E3CF714}"/>
              </a:ext>
            </a:extLst>
          </p:cNvPr>
          <p:cNvSpPr/>
          <p:nvPr/>
        </p:nvSpPr>
        <p:spPr>
          <a:xfrm>
            <a:off x="22752" y="2705920"/>
            <a:ext cx="711416" cy="564052"/>
          </a:xfrm>
          <a:prstGeom prst="roundRect">
            <a:avLst/>
          </a:prstGeom>
          <a:solidFill>
            <a:srgbClr val="1E3B59"/>
          </a:solidFill>
          <a:ln>
            <a:solidFill>
              <a:srgbClr val="1E3B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1</a:t>
            </a:r>
          </a:p>
        </p:txBody>
      </p:sp>
      <p:sp>
        <p:nvSpPr>
          <p:cNvPr id="7" name="Rechteck: abgerundete Ecken 6">
            <a:extLst>
              <a:ext uri="{FF2B5EF4-FFF2-40B4-BE49-F238E27FC236}">
                <a16:creationId xmlns:a16="http://schemas.microsoft.com/office/drawing/2014/main" id="{18A354CB-3D6F-4884-B58B-E1CB9D7A3F1F}"/>
              </a:ext>
            </a:extLst>
          </p:cNvPr>
          <p:cNvSpPr/>
          <p:nvPr/>
        </p:nvSpPr>
        <p:spPr>
          <a:xfrm>
            <a:off x="22752" y="3567066"/>
            <a:ext cx="711416" cy="564052"/>
          </a:xfrm>
          <a:prstGeom prst="roundRect">
            <a:avLst/>
          </a:prstGeom>
          <a:solidFill>
            <a:srgbClr val="289868"/>
          </a:solidFill>
          <a:ln>
            <a:solidFill>
              <a:srgbClr val="289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2</a:t>
            </a:r>
          </a:p>
        </p:txBody>
      </p:sp>
      <p:sp>
        <p:nvSpPr>
          <p:cNvPr id="8" name="Rechteck: abgerundete Ecken 7">
            <a:extLst>
              <a:ext uri="{FF2B5EF4-FFF2-40B4-BE49-F238E27FC236}">
                <a16:creationId xmlns:a16="http://schemas.microsoft.com/office/drawing/2014/main" id="{FED893F6-9CC3-4DAE-B1A3-9EF82A529902}"/>
              </a:ext>
            </a:extLst>
          </p:cNvPr>
          <p:cNvSpPr/>
          <p:nvPr/>
        </p:nvSpPr>
        <p:spPr>
          <a:xfrm>
            <a:off x="22752" y="4570010"/>
            <a:ext cx="711416" cy="564052"/>
          </a:xfrm>
          <a:prstGeom prst="roundRect">
            <a:avLst/>
          </a:prstGeom>
          <a:solidFill>
            <a:srgbClr val="BADCCB"/>
          </a:solidFill>
          <a:ln>
            <a:solidFill>
              <a:srgbClr val="BADC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3</a:t>
            </a:r>
          </a:p>
        </p:txBody>
      </p:sp>
      <p:sp>
        <p:nvSpPr>
          <p:cNvPr id="10" name="Textfeld 9">
            <a:extLst>
              <a:ext uri="{FF2B5EF4-FFF2-40B4-BE49-F238E27FC236}">
                <a16:creationId xmlns:a16="http://schemas.microsoft.com/office/drawing/2014/main" id="{CBF0E75D-8005-47BA-B2A3-B715F302C415}"/>
              </a:ext>
            </a:extLst>
          </p:cNvPr>
          <p:cNvSpPr txBox="1"/>
          <p:nvPr/>
        </p:nvSpPr>
        <p:spPr>
          <a:xfrm>
            <a:off x="0" y="5229200"/>
            <a:ext cx="9144000" cy="1846659"/>
          </a:xfrm>
          <a:prstGeom prst="rect">
            <a:avLst/>
          </a:prstGeom>
          <a:noFill/>
        </p:spPr>
        <p:txBody>
          <a:bodyPr wrap="square" rtlCol="0">
            <a:spAutoFit/>
          </a:bodyPr>
          <a:lstStyle/>
          <a:p>
            <a:endParaRPr lang="de-DE" sz="1600" dirty="0">
              <a:solidFill>
                <a:srgbClr val="1E3B59"/>
              </a:solidFill>
              <a:latin typeface="Century Gothic" panose="020B0502020202020204" pitchFamily="34" charset="0"/>
            </a:endParaRPr>
          </a:p>
          <a:p>
            <a:r>
              <a:rPr lang="de-DE" sz="1600" b="1" dirty="0" err="1">
                <a:solidFill>
                  <a:srgbClr val="1E3B59"/>
                </a:solidFill>
                <a:latin typeface="Century Gothic" panose="020B0502020202020204" pitchFamily="34" charset="0"/>
              </a:rPr>
              <a:t>Criterios</a:t>
            </a:r>
            <a:r>
              <a:rPr lang="de-DE" sz="1600" b="1" dirty="0">
                <a:solidFill>
                  <a:srgbClr val="1E3B59"/>
                </a:solidFill>
                <a:latin typeface="Century Gothic" panose="020B0502020202020204" pitchFamily="34" charset="0"/>
              </a:rPr>
              <a:t> de </a:t>
            </a:r>
            <a:r>
              <a:rPr lang="de-DE" sz="1600" b="1" dirty="0" err="1">
                <a:solidFill>
                  <a:srgbClr val="1E3B59"/>
                </a:solidFill>
                <a:latin typeface="Century Gothic" panose="020B0502020202020204" pitchFamily="34" charset="0"/>
              </a:rPr>
              <a:t>evaluación</a:t>
            </a:r>
            <a:r>
              <a:rPr lang="de-DE" sz="1600" b="1" dirty="0">
                <a:solidFill>
                  <a:srgbClr val="1E3B59"/>
                </a:solidFill>
                <a:latin typeface="Century Gothic" panose="020B0502020202020204" pitchFamily="34" charset="0"/>
              </a:rPr>
              <a:t> de </a:t>
            </a:r>
            <a:r>
              <a:rPr lang="de-DE" sz="1600" b="1" dirty="0" err="1">
                <a:solidFill>
                  <a:srgbClr val="1E3B59"/>
                </a:solidFill>
                <a:latin typeface="Century Gothic" panose="020B0502020202020204" pitchFamily="34" charset="0"/>
              </a:rPr>
              <a:t>propuestas</a:t>
            </a:r>
            <a:r>
              <a:rPr lang="de-DE" sz="1600" b="1" dirty="0">
                <a:solidFill>
                  <a:srgbClr val="1E3B59"/>
                </a:solidFill>
                <a:latin typeface="Century Gothic" panose="020B0502020202020204" pitchFamily="34" charset="0"/>
              </a:rPr>
              <a:t>:</a:t>
            </a:r>
          </a:p>
          <a:p>
            <a:endParaRPr lang="de-DE" sz="1600" b="1" dirty="0">
              <a:solidFill>
                <a:srgbClr val="1E3B59"/>
              </a:solidFill>
              <a:latin typeface="Century Gothic" panose="020B0502020202020204" pitchFamily="34" charset="0"/>
            </a:endParaRPr>
          </a:p>
          <a:p>
            <a:r>
              <a:rPr lang="de-DE" sz="1600" dirty="0">
                <a:solidFill>
                  <a:srgbClr val="1E3B59"/>
                </a:solidFill>
                <a:latin typeface="Century Gothic" panose="020B0502020202020204" pitchFamily="34" charset="0"/>
              </a:rPr>
              <a:t>(a) </a:t>
            </a:r>
            <a:r>
              <a:rPr lang="de-DE" sz="1600" dirty="0" err="1">
                <a:solidFill>
                  <a:srgbClr val="1E3B59"/>
                </a:solidFill>
                <a:latin typeface="Century Gothic" panose="020B0502020202020204" pitchFamily="34" charset="0"/>
              </a:rPr>
              <a:t>potencial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ahorro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emisiones</a:t>
            </a:r>
            <a:r>
              <a:rPr lang="de-DE" sz="1600" dirty="0">
                <a:solidFill>
                  <a:srgbClr val="1E3B59"/>
                </a:solidFill>
                <a:latin typeface="Century Gothic" panose="020B0502020202020204" pitchFamily="34" charset="0"/>
              </a:rPr>
              <a:t> de GEI (b) </a:t>
            </a:r>
            <a:r>
              <a:rPr lang="de-DE" sz="1600" dirty="0" err="1">
                <a:solidFill>
                  <a:srgbClr val="1E3B59"/>
                </a:solidFill>
                <a:latin typeface="Century Gothic" panose="020B0502020202020204" pitchFamily="34" charset="0"/>
              </a:rPr>
              <a:t>rentabilidad</a:t>
            </a:r>
            <a:r>
              <a:rPr lang="de-DE" sz="1600" dirty="0">
                <a:solidFill>
                  <a:srgbClr val="1E3B59"/>
                </a:solidFill>
                <a:latin typeface="Century Gothic" panose="020B0502020202020204" pitchFamily="34" charset="0"/>
              </a:rPr>
              <a:t> (c) </a:t>
            </a:r>
            <a:r>
              <a:rPr lang="de-DE" sz="1600" dirty="0" err="1">
                <a:solidFill>
                  <a:srgbClr val="1E3B59"/>
                </a:solidFill>
                <a:latin typeface="Century Gothic" panose="020B0502020202020204" pitchFamily="34" charset="0"/>
              </a:rPr>
              <a:t>potencial</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demostración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Escala</a:t>
            </a:r>
            <a:r>
              <a:rPr lang="de-DE" sz="1600" dirty="0">
                <a:solidFill>
                  <a:srgbClr val="1E3B59"/>
                </a:solidFill>
                <a:latin typeface="Century Gothic" panose="020B0502020202020204" pitchFamily="34" charset="0"/>
              </a:rPr>
              <a:t> (d) </a:t>
            </a:r>
            <a:r>
              <a:rPr lang="de-DE" sz="1600" dirty="0" err="1">
                <a:solidFill>
                  <a:srgbClr val="1E3B59"/>
                </a:solidFill>
                <a:latin typeface="Century Gothic" panose="020B0502020202020204" pitchFamily="34" charset="0"/>
              </a:rPr>
              <a:t>impacto</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desarrollo</a:t>
            </a:r>
            <a:r>
              <a:rPr lang="de-DE" sz="1600" dirty="0">
                <a:solidFill>
                  <a:srgbClr val="1E3B59"/>
                </a:solidFill>
                <a:latin typeface="Century Gothic" panose="020B0502020202020204" pitchFamily="34" charset="0"/>
              </a:rPr>
              <a:t> (e) </a:t>
            </a:r>
            <a:r>
              <a:rPr lang="de-DE" sz="1600" dirty="0" err="1">
                <a:solidFill>
                  <a:srgbClr val="1E3B59"/>
                </a:solidFill>
                <a:latin typeface="Century Gothic" panose="020B0502020202020204" pitchFamily="34" charset="0"/>
              </a:rPr>
              <a:t>potencial</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implementación</a:t>
            </a:r>
            <a:r>
              <a:rPr lang="de-DE" sz="1600" dirty="0">
                <a:solidFill>
                  <a:srgbClr val="1E3B59"/>
                </a:solidFill>
                <a:latin typeface="Century Gothic" panose="020B0502020202020204" pitchFamily="34" charset="0"/>
              </a:rPr>
              <a:t> (f) </a:t>
            </a:r>
            <a:r>
              <a:rPr lang="de-DE" sz="1600" dirty="0" err="1">
                <a:solidFill>
                  <a:srgbClr val="1E3B59"/>
                </a:solidFill>
                <a:latin typeface="Century Gothic" panose="020B0502020202020204" pitchFamily="34" charset="0"/>
              </a:rPr>
              <a:t>costos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adicionales</a:t>
            </a:r>
            <a:r>
              <a:rPr lang="de-DE" sz="1600" dirty="0">
                <a:solidFill>
                  <a:srgbClr val="1E3B59"/>
                </a:solidFill>
                <a:latin typeface="Century Gothic" panose="020B0502020202020204" pitchFamily="34" charset="0"/>
              </a:rPr>
              <a:t> y prima de </a:t>
            </a:r>
            <a:r>
              <a:rPr lang="de-DE" sz="1600" dirty="0" err="1">
                <a:solidFill>
                  <a:srgbClr val="1E3B59"/>
                </a:solidFill>
                <a:latin typeface="Century Gothic" panose="020B0502020202020204" pitchFamily="34" charset="0"/>
              </a:rPr>
              <a:t>riesgo</a:t>
            </a:r>
            <a:r>
              <a:rPr lang="de-DE" sz="1600" dirty="0">
                <a:solidFill>
                  <a:srgbClr val="1E3B59"/>
                </a:solidFill>
                <a:latin typeface="Century Gothic" panose="020B0502020202020204" pitchFamily="34" charset="0"/>
              </a:rPr>
              <a:t>.</a:t>
            </a:r>
          </a:p>
          <a:p>
            <a:endParaRPr lang="de-DE" sz="1600" dirty="0"/>
          </a:p>
        </p:txBody>
      </p:sp>
      <p:sp>
        <p:nvSpPr>
          <p:cNvPr id="11" name="Textfeld 10">
            <a:extLst>
              <a:ext uri="{FF2B5EF4-FFF2-40B4-BE49-F238E27FC236}">
                <a16:creationId xmlns:a16="http://schemas.microsoft.com/office/drawing/2014/main" id="{5544DF20-3171-4FAF-B0FC-EE99C45D71DC}"/>
              </a:ext>
            </a:extLst>
          </p:cNvPr>
          <p:cNvSpPr txBox="1"/>
          <p:nvPr/>
        </p:nvSpPr>
        <p:spPr>
          <a:xfrm>
            <a:off x="0" y="2166151"/>
            <a:ext cx="8748464" cy="584775"/>
          </a:xfrm>
          <a:prstGeom prst="rect">
            <a:avLst/>
          </a:prstGeom>
          <a:noFill/>
        </p:spPr>
        <p:txBody>
          <a:bodyPr wrap="square" rtlCol="0">
            <a:spAutoFit/>
          </a:bodyPr>
          <a:lstStyle/>
          <a:p>
            <a:r>
              <a:rPr lang="de-DE" sz="1600" dirty="0">
                <a:solidFill>
                  <a:srgbClr val="1E3B59"/>
                </a:solidFill>
                <a:latin typeface="Century Gothic" panose="020B0502020202020204" pitchFamily="34" charset="0"/>
              </a:rPr>
              <a:t>Las </a:t>
            </a:r>
            <a:r>
              <a:rPr lang="de-DE" sz="1600" dirty="0" err="1">
                <a:solidFill>
                  <a:srgbClr val="1E3B59"/>
                </a:solidFill>
                <a:latin typeface="Century Gothic" panose="020B0502020202020204" pitchFamily="34" charset="0"/>
              </a:rPr>
              <a:t>solicitudes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subvenciones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preparación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deben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incluir</a:t>
            </a:r>
            <a:r>
              <a:rPr lang="de-DE" sz="1600" dirty="0">
                <a:solidFill>
                  <a:srgbClr val="1E3B59"/>
                </a:solidFill>
                <a:latin typeface="Century Gothic" panose="020B0502020202020204" pitchFamily="34" charset="0"/>
              </a:rPr>
              <a:t>:</a:t>
            </a:r>
          </a:p>
          <a:p>
            <a:endParaRPr lang="de-DE" sz="1600" dirty="0"/>
          </a:p>
        </p:txBody>
      </p:sp>
    </p:spTree>
    <p:extLst>
      <p:ext uri="{BB962C8B-B14F-4D97-AF65-F5344CB8AC3E}">
        <p14:creationId xmlns:p14="http://schemas.microsoft.com/office/powerpoint/2010/main" val="262137806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0EEF74C-5866-4FD9-8168-DC9067D967BC}"/>
              </a:ext>
            </a:extLst>
          </p:cNvPr>
          <p:cNvSpPr>
            <a:spLocks noGrp="1"/>
          </p:cNvSpPr>
          <p:nvPr>
            <p:ph type="sldNum" sz="quarter" idx="12"/>
          </p:nvPr>
        </p:nvSpPr>
        <p:spPr/>
        <p:txBody>
          <a:bodyPr/>
          <a:lstStyle/>
          <a:p>
            <a:fld id="{36ED4B00-B4CE-433F-BD9E-86EA8518113C}" type="slidenum">
              <a:rPr lang="es-ES" smtClean="0"/>
              <a:pPr/>
              <a:t>115</a:t>
            </a:fld>
            <a:endParaRPr lang="es-ES"/>
          </a:p>
        </p:txBody>
      </p:sp>
      <p:sp>
        <p:nvSpPr>
          <p:cNvPr id="3" name="Textfeld 2">
            <a:extLst>
              <a:ext uri="{FF2B5EF4-FFF2-40B4-BE49-F238E27FC236}">
                <a16:creationId xmlns:a16="http://schemas.microsoft.com/office/drawing/2014/main" id="{14098056-4070-42F2-9C5A-B29182A9E529}"/>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Iniciativa </a:t>
            </a:r>
            <a:r>
              <a:rPr lang="de-DE" b="1" dirty="0" err="1">
                <a:solidFill>
                  <a:srgbClr val="1E3B59"/>
                </a:solidFill>
                <a:latin typeface="Century Gothic" panose="020B0502020202020204" pitchFamily="34" charset="0"/>
              </a:rPr>
              <a:t>Climática</a:t>
            </a:r>
            <a:r>
              <a:rPr lang="de-DE" b="1" dirty="0">
                <a:solidFill>
                  <a:srgbClr val="1E3B59"/>
                </a:solidFill>
                <a:latin typeface="Century Gothic" panose="020B0502020202020204" pitchFamily="34" charset="0"/>
              </a:rPr>
              <a:t> </a:t>
            </a:r>
            <a:r>
              <a:rPr lang="de-DE" b="1" dirty="0" err="1">
                <a:solidFill>
                  <a:srgbClr val="1E3B59"/>
                </a:solidFill>
                <a:latin typeface="Century Gothic" panose="020B0502020202020204" pitchFamily="34" charset="0"/>
              </a:rPr>
              <a:t>Internacional</a:t>
            </a:r>
            <a:endParaRPr lang="de-DE" b="1" dirty="0">
              <a:solidFill>
                <a:srgbClr val="1E3B59"/>
              </a:solidFill>
              <a:latin typeface="Century Gothic" panose="020B0502020202020204" pitchFamily="34" charset="0"/>
            </a:endParaRPr>
          </a:p>
        </p:txBody>
      </p:sp>
      <p:sp>
        <p:nvSpPr>
          <p:cNvPr id="4" name="Rechteck 3">
            <a:extLst>
              <a:ext uri="{FF2B5EF4-FFF2-40B4-BE49-F238E27FC236}">
                <a16:creationId xmlns:a16="http://schemas.microsoft.com/office/drawing/2014/main" id="{195A3BA1-8B79-4E92-A4C0-EE5143FE8179}"/>
              </a:ext>
            </a:extLst>
          </p:cNvPr>
          <p:cNvSpPr/>
          <p:nvPr/>
        </p:nvSpPr>
        <p:spPr>
          <a:xfrm>
            <a:off x="14992" y="3429000"/>
            <a:ext cx="9235751" cy="2554545"/>
          </a:xfrm>
          <a:prstGeom prst="rect">
            <a:avLst/>
          </a:prstGeom>
        </p:spPr>
        <p:txBody>
          <a:bodyPr wrap="square">
            <a:spAutoFit/>
          </a:bodyPr>
          <a:lstStyle/>
          <a:p>
            <a:pPr algn="ctr"/>
            <a:r>
              <a:rPr lang="de-DE" sz="1600" dirty="0" err="1">
                <a:solidFill>
                  <a:srgbClr val="1E3B59"/>
                </a:solidFill>
                <a:latin typeface="Century Gothic" panose="020B0502020202020204" pitchFamily="34" charset="0"/>
              </a:rPr>
              <a:t>Desde</a:t>
            </a:r>
            <a:r>
              <a:rPr lang="de-DE" sz="1600" dirty="0">
                <a:solidFill>
                  <a:srgbClr val="1E3B59"/>
                </a:solidFill>
                <a:latin typeface="Century Gothic" panose="020B0502020202020204" pitchFamily="34" charset="0"/>
              </a:rPr>
              <a:t> 2008, la </a:t>
            </a:r>
            <a:r>
              <a:rPr lang="de-DE" sz="1600" dirty="0" err="1">
                <a:solidFill>
                  <a:srgbClr val="1E3B59"/>
                </a:solidFill>
                <a:latin typeface="Century Gothic" panose="020B0502020202020204" pitchFamily="34" charset="0"/>
              </a:rPr>
              <a:t>iniciativa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internacional</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clima</a:t>
            </a:r>
            <a:r>
              <a:rPr lang="de-DE" sz="1600" dirty="0">
                <a:solidFill>
                  <a:srgbClr val="1E3B59"/>
                </a:solidFill>
                <a:latin typeface="Century Gothic" panose="020B0502020202020204" pitchFamily="34" charset="0"/>
              </a:rPr>
              <a:t> (IKI) del </a:t>
            </a:r>
            <a:r>
              <a:rPr lang="de-DE" sz="1600" dirty="0" err="1">
                <a:solidFill>
                  <a:srgbClr val="1E3B59"/>
                </a:solidFill>
                <a:latin typeface="Century Gothic" panose="020B0502020202020204" pitchFamily="34" charset="0"/>
              </a:rPr>
              <a:t>Ministerio</a:t>
            </a:r>
            <a:r>
              <a:rPr lang="de-DE" sz="1600" dirty="0">
                <a:solidFill>
                  <a:srgbClr val="1E3B59"/>
                </a:solidFill>
                <a:latin typeface="Century Gothic" panose="020B0502020202020204" pitchFamily="34" charset="0"/>
              </a:rPr>
              <a:t> Federal de medio ambiente, </a:t>
            </a:r>
            <a:r>
              <a:rPr lang="de-DE" sz="1600" dirty="0" err="1">
                <a:solidFill>
                  <a:srgbClr val="1E3B59"/>
                </a:solidFill>
                <a:latin typeface="Century Gothic" panose="020B0502020202020204" pitchFamily="34" charset="0"/>
              </a:rPr>
              <a:t>conservación</a:t>
            </a:r>
            <a:r>
              <a:rPr lang="de-DE" sz="1600" dirty="0">
                <a:solidFill>
                  <a:srgbClr val="1E3B59"/>
                </a:solidFill>
                <a:latin typeface="Century Gothic" panose="020B0502020202020204" pitchFamily="34" charset="0"/>
              </a:rPr>
              <a:t> de la </a:t>
            </a:r>
            <a:r>
              <a:rPr lang="de-DE" sz="1600" dirty="0" err="1">
                <a:solidFill>
                  <a:srgbClr val="1E3B59"/>
                </a:solidFill>
                <a:latin typeface="Century Gothic" panose="020B0502020202020204" pitchFamily="34" charset="0"/>
              </a:rPr>
              <a:t>naturaleza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seguridad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nuclear</a:t>
            </a:r>
            <a:r>
              <a:rPr lang="de-DE" sz="1600" dirty="0">
                <a:solidFill>
                  <a:srgbClr val="1E3B59"/>
                </a:solidFill>
                <a:latin typeface="Century Gothic" panose="020B0502020202020204" pitchFamily="34" charset="0"/>
              </a:rPr>
              <a:t> (BMU) ha </a:t>
            </a:r>
            <a:r>
              <a:rPr lang="de-DE" sz="1600" dirty="0" err="1">
                <a:solidFill>
                  <a:srgbClr val="1E3B59"/>
                </a:solidFill>
                <a:latin typeface="Century Gothic" panose="020B0502020202020204" pitchFamily="34" charset="0"/>
              </a:rPr>
              <a:t>estado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financiando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clima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biodiversidad</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desarrollo</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recientemente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industrialización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así</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como</a:t>
            </a:r>
            <a:r>
              <a:rPr lang="de-DE" sz="1600" dirty="0">
                <a:solidFill>
                  <a:srgbClr val="1E3B59"/>
                </a:solidFill>
                <a:latin typeface="Century Gothic" panose="020B0502020202020204" pitchFamily="34" charset="0"/>
              </a:rPr>
              <a:t> en los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transición</a:t>
            </a:r>
            <a:r>
              <a:rPr lang="de-DE" sz="1600" dirty="0">
                <a:solidFill>
                  <a:srgbClr val="1E3B59"/>
                </a:solidFill>
                <a:latin typeface="Century Gothic" panose="020B0502020202020204" pitchFamily="34" charset="0"/>
              </a:rPr>
              <a:t>. </a:t>
            </a:r>
          </a:p>
          <a:p>
            <a:pPr algn="ctr"/>
            <a:r>
              <a:rPr lang="de-DE" sz="1600" dirty="0">
                <a:solidFill>
                  <a:srgbClr val="1E3B59"/>
                </a:solidFill>
                <a:latin typeface="Century Gothic" panose="020B0502020202020204" pitchFamily="34" charset="0"/>
              </a:rPr>
              <a:t>La IKI es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elemento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clave</a:t>
            </a:r>
            <a:r>
              <a:rPr lang="de-DE" sz="1600" dirty="0">
                <a:solidFill>
                  <a:srgbClr val="1E3B59"/>
                </a:solidFill>
                <a:latin typeface="Century Gothic" panose="020B0502020202020204" pitchFamily="34" charset="0"/>
              </a:rPr>
              <a:t> de la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clima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Alemania</a:t>
            </a:r>
            <a:r>
              <a:rPr lang="de-DE" sz="1600" dirty="0">
                <a:solidFill>
                  <a:srgbClr val="1E3B59"/>
                </a:solidFill>
                <a:latin typeface="Century Gothic" panose="020B0502020202020204" pitchFamily="34" charset="0"/>
              </a:rPr>
              <a:t> y de los </a:t>
            </a:r>
            <a:r>
              <a:rPr lang="de-DE" sz="1600" dirty="0" err="1">
                <a:solidFill>
                  <a:srgbClr val="1E3B59"/>
                </a:solidFill>
                <a:latin typeface="Century Gothic" panose="020B0502020202020204" pitchFamily="34" charset="0"/>
              </a:rPr>
              <a:t>compromisos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marco</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Convenio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sobre</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diversidad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biológica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iniciativa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pone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énfasis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claro</a:t>
            </a:r>
            <a:r>
              <a:rPr lang="de-DE" sz="1600" dirty="0">
                <a:solidFill>
                  <a:srgbClr val="1E3B59"/>
                </a:solidFill>
                <a:latin typeface="Century Gothic" panose="020B0502020202020204" pitchFamily="34" charset="0"/>
              </a:rPr>
              <a:t> en la </a:t>
            </a:r>
            <a:r>
              <a:rPr lang="de-DE" sz="1600" dirty="0" err="1">
                <a:solidFill>
                  <a:srgbClr val="1E3B59"/>
                </a:solidFill>
                <a:latin typeface="Century Gothic" panose="020B0502020202020204" pitchFamily="34" charset="0"/>
              </a:rPr>
              <a:t>mitigación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cambio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climático</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adaptación</a:t>
            </a:r>
            <a:r>
              <a:rPr lang="de-DE" sz="1600" dirty="0">
                <a:solidFill>
                  <a:srgbClr val="1E3B59"/>
                </a:solidFill>
                <a:latin typeface="Century Gothic" panose="020B0502020202020204" pitchFamily="34" charset="0"/>
              </a:rPr>
              <a:t> a los </a:t>
            </a:r>
            <a:r>
              <a:rPr lang="de-DE" sz="1600" dirty="0" err="1">
                <a:solidFill>
                  <a:srgbClr val="1E3B59"/>
                </a:solidFill>
                <a:latin typeface="Century Gothic" panose="020B0502020202020204" pitchFamily="34" charset="0"/>
              </a:rPr>
              <a:t>impactos</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cambio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climático</a:t>
            </a:r>
            <a:r>
              <a:rPr lang="de-DE" sz="1600" dirty="0">
                <a:solidFill>
                  <a:srgbClr val="1E3B59"/>
                </a:solidFill>
                <a:latin typeface="Century Gothic" panose="020B0502020202020204" pitchFamily="34" charset="0"/>
              </a:rPr>
              <a:t> y la </a:t>
            </a:r>
            <a:r>
              <a:rPr lang="de-DE" sz="1600" dirty="0" err="1">
                <a:solidFill>
                  <a:srgbClr val="1E3B59"/>
                </a:solidFill>
                <a:latin typeface="Century Gothic" panose="020B0502020202020204" pitchFamily="34" charset="0"/>
              </a:rPr>
              <a:t>protección</a:t>
            </a:r>
            <a:r>
              <a:rPr lang="de-DE" sz="1600" dirty="0">
                <a:solidFill>
                  <a:srgbClr val="1E3B59"/>
                </a:solidFill>
                <a:latin typeface="Century Gothic" panose="020B0502020202020204" pitchFamily="34" charset="0"/>
              </a:rPr>
              <a:t> de la </a:t>
            </a:r>
            <a:r>
              <a:rPr lang="de-DE" sz="1600" dirty="0" err="1">
                <a:solidFill>
                  <a:srgbClr val="1E3B59"/>
                </a:solidFill>
                <a:latin typeface="Century Gothic" panose="020B0502020202020204" pitchFamily="34" charset="0"/>
              </a:rPr>
              <a:t>diversidad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biológica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esfuerzos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proporcionan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varios</a:t>
            </a:r>
            <a:r>
              <a:rPr lang="de-DE" sz="1600" dirty="0">
                <a:solidFill>
                  <a:srgbClr val="1E3B59"/>
                </a:solidFill>
                <a:latin typeface="Century Gothic" panose="020B0502020202020204" pitchFamily="34" charset="0"/>
              </a:rPr>
              <a:t> Co-</a:t>
            </a:r>
            <a:r>
              <a:rPr lang="de-DE" sz="1600" dirty="0" err="1">
                <a:solidFill>
                  <a:srgbClr val="1E3B59"/>
                </a:solidFill>
                <a:latin typeface="Century Gothic" panose="020B0502020202020204" pitchFamily="34" charset="0"/>
              </a:rPr>
              <a:t>beneficios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particular</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mejora</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condiciones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vida</a:t>
            </a:r>
            <a:r>
              <a:rPr lang="de-DE" sz="1600" dirty="0">
                <a:solidFill>
                  <a:srgbClr val="1E3B59"/>
                </a:solidFill>
                <a:latin typeface="Century Gothic" panose="020B0502020202020204" pitchFamily="34" charset="0"/>
              </a:rPr>
              <a:t> en los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socios</a:t>
            </a:r>
            <a:r>
              <a:rPr lang="de-DE" sz="1600" dirty="0">
                <a:solidFill>
                  <a:srgbClr val="1E3B59"/>
                </a:solidFill>
                <a:latin typeface="Century Gothic" panose="020B0502020202020204" pitchFamily="34" charset="0"/>
              </a:rPr>
              <a:t>.</a:t>
            </a:r>
          </a:p>
        </p:txBody>
      </p:sp>
      <p:pic>
        <p:nvPicPr>
          <p:cNvPr id="5" name="Grafik 4">
            <a:extLst>
              <a:ext uri="{FF2B5EF4-FFF2-40B4-BE49-F238E27FC236}">
                <a16:creationId xmlns:a16="http://schemas.microsoft.com/office/drawing/2014/main" id="{886A46B2-2E71-4D26-AE70-0284BDA49033}"/>
              </a:ext>
            </a:extLst>
          </p:cNvPr>
          <p:cNvPicPr>
            <a:picLocks noChangeAspect="1"/>
          </p:cNvPicPr>
          <p:nvPr/>
        </p:nvPicPr>
        <p:blipFill>
          <a:blip r:embed="rId2"/>
          <a:stretch>
            <a:fillRect/>
          </a:stretch>
        </p:blipFill>
        <p:spPr>
          <a:xfrm>
            <a:off x="539552" y="1801928"/>
            <a:ext cx="3867323" cy="1254267"/>
          </a:xfrm>
          <a:prstGeom prst="rect">
            <a:avLst/>
          </a:prstGeom>
        </p:spPr>
      </p:pic>
      <p:pic>
        <p:nvPicPr>
          <p:cNvPr id="6" name="Imagen 5">
            <a:extLst>
              <a:ext uri="{FF2B5EF4-FFF2-40B4-BE49-F238E27FC236}">
                <a16:creationId xmlns:a16="http://schemas.microsoft.com/office/drawing/2014/main" id="{3AD988B8-FEEF-470F-9502-7DE388C5BC3C}"/>
              </a:ext>
            </a:extLst>
          </p:cNvPr>
          <p:cNvPicPr>
            <a:picLocks noChangeAspect="1"/>
          </p:cNvPicPr>
          <p:nvPr/>
        </p:nvPicPr>
        <p:blipFill>
          <a:blip r:embed="rId3"/>
          <a:stretch>
            <a:fillRect/>
          </a:stretch>
        </p:blipFill>
        <p:spPr>
          <a:xfrm>
            <a:off x="4346773" y="1903184"/>
            <a:ext cx="4257675" cy="828675"/>
          </a:xfrm>
          <a:prstGeom prst="rect">
            <a:avLst/>
          </a:prstGeom>
        </p:spPr>
      </p:pic>
    </p:spTree>
    <p:extLst>
      <p:ext uri="{BB962C8B-B14F-4D97-AF65-F5344CB8AC3E}">
        <p14:creationId xmlns:p14="http://schemas.microsoft.com/office/powerpoint/2010/main" val="336242050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C893D7B-0374-49DE-972A-415D4DF00E75}"/>
              </a:ext>
            </a:extLst>
          </p:cNvPr>
          <p:cNvSpPr>
            <a:spLocks noGrp="1"/>
          </p:cNvSpPr>
          <p:nvPr>
            <p:ph type="sldNum" sz="quarter" idx="12"/>
          </p:nvPr>
        </p:nvSpPr>
        <p:spPr/>
        <p:txBody>
          <a:bodyPr/>
          <a:lstStyle/>
          <a:p>
            <a:fld id="{36ED4B00-B4CE-433F-BD9E-86EA8518113C}" type="slidenum">
              <a:rPr lang="es-ES" smtClean="0"/>
              <a:pPr/>
              <a:t>116</a:t>
            </a:fld>
            <a:endParaRPr lang="es-ES"/>
          </a:p>
        </p:txBody>
      </p:sp>
      <p:sp>
        <p:nvSpPr>
          <p:cNvPr id="3" name="Textfeld 2">
            <a:extLst>
              <a:ext uri="{FF2B5EF4-FFF2-40B4-BE49-F238E27FC236}">
                <a16:creationId xmlns:a16="http://schemas.microsoft.com/office/drawing/2014/main" id="{9703F5C0-029A-4FFF-85B4-6D5DF9346C56}"/>
              </a:ext>
            </a:extLst>
          </p:cNvPr>
          <p:cNvSpPr txBox="1"/>
          <p:nvPr/>
        </p:nvSpPr>
        <p:spPr>
          <a:xfrm>
            <a:off x="22752" y="1726952"/>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A3F6A22D-3BF5-4525-B6BE-14C93F4FF5DB}"/>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Iniciativa </a:t>
            </a:r>
            <a:r>
              <a:rPr lang="de-DE" b="1" dirty="0" err="1">
                <a:solidFill>
                  <a:srgbClr val="1E3B59"/>
                </a:solidFill>
                <a:latin typeface="Century Gothic" panose="020B0502020202020204" pitchFamily="34" charset="0"/>
              </a:rPr>
              <a:t>Climática</a:t>
            </a:r>
            <a:r>
              <a:rPr lang="de-DE" b="1" dirty="0">
                <a:solidFill>
                  <a:srgbClr val="1E3B59"/>
                </a:solidFill>
                <a:latin typeface="Century Gothic" panose="020B0502020202020204" pitchFamily="34" charset="0"/>
              </a:rPr>
              <a:t> </a:t>
            </a:r>
            <a:r>
              <a:rPr lang="de-DE" b="1" dirty="0" err="1">
                <a:solidFill>
                  <a:srgbClr val="1E3B59"/>
                </a:solidFill>
                <a:latin typeface="Century Gothic" panose="020B0502020202020204" pitchFamily="34" charset="0"/>
              </a:rPr>
              <a:t>Internacional</a:t>
            </a:r>
            <a:endParaRPr lang="de-DE" b="1" dirty="0">
              <a:solidFill>
                <a:srgbClr val="1E3B59"/>
              </a:solidFill>
              <a:latin typeface="Century Gothic" panose="020B0502020202020204" pitchFamily="34" charset="0"/>
            </a:endParaRPr>
          </a:p>
        </p:txBody>
      </p:sp>
      <p:sp>
        <p:nvSpPr>
          <p:cNvPr id="5" name="Textfeld 4">
            <a:extLst>
              <a:ext uri="{FF2B5EF4-FFF2-40B4-BE49-F238E27FC236}">
                <a16:creationId xmlns:a16="http://schemas.microsoft.com/office/drawing/2014/main" id="{9B5FB957-501C-4252-9CFE-E6D940776C8F}"/>
              </a:ext>
            </a:extLst>
          </p:cNvPr>
          <p:cNvSpPr txBox="1"/>
          <p:nvPr/>
        </p:nvSpPr>
        <p:spPr>
          <a:xfrm>
            <a:off x="845840" y="2477633"/>
            <a:ext cx="8275408" cy="1323439"/>
          </a:xfrm>
          <a:prstGeom prst="rect">
            <a:avLst/>
          </a:prstGeom>
          <a:noFill/>
        </p:spPr>
        <p:txBody>
          <a:bodyPr wrap="square" rtlCol="0">
            <a:spAutoFit/>
          </a:bodyPr>
          <a:lstStyle/>
          <a:p>
            <a:r>
              <a:rPr lang="es-ES" sz="1600" dirty="0">
                <a:solidFill>
                  <a:srgbClr val="1E3B59"/>
                </a:solidFill>
                <a:latin typeface="Century Gothic" panose="020B0502020202020204" pitchFamily="34" charset="0"/>
              </a:rPr>
              <a:t>Para la primera etapa del procedimiento de selección, los contornos coherentes del programa deben presentarse en inglés a través de la plataforma en línea utilizando la interfaz de usuario correspondiente en el sitio web de IKI. BMU evaluará todos los contornos completos del programa recibidos en este formato por la Secretaría de IKI por el plazo de presentación.</a:t>
            </a:r>
          </a:p>
        </p:txBody>
      </p:sp>
      <p:sp>
        <p:nvSpPr>
          <p:cNvPr id="6" name="Textfeld 5">
            <a:extLst>
              <a:ext uri="{FF2B5EF4-FFF2-40B4-BE49-F238E27FC236}">
                <a16:creationId xmlns:a16="http://schemas.microsoft.com/office/drawing/2014/main" id="{601C1735-D24C-4A99-9CB1-A156D1716702}"/>
              </a:ext>
            </a:extLst>
          </p:cNvPr>
          <p:cNvSpPr txBox="1"/>
          <p:nvPr/>
        </p:nvSpPr>
        <p:spPr>
          <a:xfrm>
            <a:off x="845840" y="3990702"/>
            <a:ext cx="8118648" cy="2554545"/>
          </a:xfrm>
          <a:prstGeom prst="rect">
            <a:avLst/>
          </a:prstGeom>
          <a:noFill/>
        </p:spPr>
        <p:txBody>
          <a:bodyPr wrap="square" rtlCol="0">
            <a:spAutoFit/>
          </a:bodyPr>
          <a:lstStyle/>
          <a:p>
            <a:r>
              <a:rPr lang="es-ES" sz="1600" dirty="0">
                <a:solidFill>
                  <a:srgbClr val="1E3B59"/>
                </a:solidFill>
                <a:latin typeface="Century Gothic" panose="020B0502020202020204" pitchFamily="34" charset="0"/>
              </a:rPr>
              <a:t>Las organizaciones ejecutoras de los contornos de programas prometedores reciben una invitación por escrito para presentar una propuesta de programa formal y, inmediatamente después, pueden solicitar financiación para preparar el programa, por ejemplo para estudios, misiones de evaluación o Planificación de talleres con instituciones socias. Las organizaciones de plomo tienen ocho meses para presentar su propuesta de programa. Esta propuesta será evaluada posteriormente por BMU y servirá como base para su decisión. Los requisitos y las plantillas apropiadas que deben ser observados en este proceso-incluyendo requisitos con respecto a la supervisión y a las salvaguardias-serán anunciados una vez que se complete la primera etapa del procedimiento.</a:t>
            </a:r>
            <a:endParaRPr lang="de-DE" sz="1600" dirty="0">
              <a:solidFill>
                <a:srgbClr val="1E3B59"/>
              </a:solidFill>
              <a:latin typeface="Century Gothic" panose="020B0502020202020204" pitchFamily="34" charset="0"/>
            </a:endParaRPr>
          </a:p>
        </p:txBody>
      </p:sp>
      <p:sp>
        <p:nvSpPr>
          <p:cNvPr id="7" name="Rechteck: abgerundete Ecken 6">
            <a:extLst>
              <a:ext uri="{FF2B5EF4-FFF2-40B4-BE49-F238E27FC236}">
                <a16:creationId xmlns:a16="http://schemas.microsoft.com/office/drawing/2014/main" id="{A77B439E-621B-41D0-8A11-381E05284135}"/>
              </a:ext>
            </a:extLst>
          </p:cNvPr>
          <p:cNvSpPr/>
          <p:nvPr/>
        </p:nvSpPr>
        <p:spPr>
          <a:xfrm>
            <a:off x="22752" y="2458297"/>
            <a:ext cx="711416" cy="564052"/>
          </a:xfrm>
          <a:prstGeom prst="roundRect">
            <a:avLst/>
          </a:prstGeom>
          <a:solidFill>
            <a:srgbClr val="1E3B59"/>
          </a:solidFill>
          <a:ln>
            <a:solidFill>
              <a:srgbClr val="1E3B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1</a:t>
            </a:r>
          </a:p>
        </p:txBody>
      </p:sp>
      <p:sp>
        <p:nvSpPr>
          <p:cNvPr id="8" name="Rechteck: abgerundete Ecken 7">
            <a:extLst>
              <a:ext uri="{FF2B5EF4-FFF2-40B4-BE49-F238E27FC236}">
                <a16:creationId xmlns:a16="http://schemas.microsoft.com/office/drawing/2014/main" id="{BA680BD4-1229-407A-9CA2-269F5DF07A62}"/>
              </a:ext>
            </a:extLst>
          </p:cNvPr>
          <p:cNvSpPr/>
          <p:nvPr/>
        </p:nvSpPr>
        <p:spPr>
          <a:xfrm>
            <a:off x="22752" y="3948415"/>
            <a:ext cx="711416" cy="564052"/>
          </a:xfrm>
          <a:prstGeom prst="roundRect">
            <a:avLst/>
          </a:prstGeom>
          <a:solidFill>
            <a:srgbClr val="289868"/>
          </a:solidFill>
          <a:ln>
            <a:solidFill>
              <a:srgbClr val="289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Century Gothic" panose="020B0502020202020204" pitchFamily="34" charset="0"/>
              </a:rPr>
              <a:t>2</a:t>
            </a:r>
          </a:p>
        </p:txBody>
      </p:sp>
      <p:sp>
        <p:nvSpPr>
          <p:cNvPr id="10" name="Textfeld 9">
            <a:extLst>
              <a:ext uri="{FF2B5EF4-FFF2-40B4-BE49-F238E27FC236}">
                <a16:creationId xmlns:a16="http://schemas.microsoft.com/office/drawing/2014/main" id="{549D63D3-EF47-4E87-8D35-FF5C5B81CF8D}"/>
              </a:ext>
            </a:extLst>
          </p:cNvPr>
          <p:cNvSpPr txBox="1"/>
          <p:nvPr/>
        </p:nvSpPr>
        <p:spPr>
          <a:xfrm>
            <a:off x="3200010" y="6538912"/>
            <a:ext cx="2743980" cy="307777"/>
          </a:xfrm>
          <a:prstGeom prst="rect">
            <a:avLst/>
          </a:prstGeom>
          <a:noFill/>
        </p:spPr>
        <p:txBody>
          <a:bodyPr wrap="square" rtlCol="0">
            <a:spAutoFit/>
          </a:bodyPr>
          <a:lstStyle/>
          <a:p>
            <a:r>
              <a:rPr lang="de-DE" sz="1400" b="1" dirty="0" err="1">
                <a:solidFill>
                  <a:srgbClr val="1E3B59"/>
                </a:solidFill>
                <a:latin typeface="Century Gothic" panose="020B0502020202020204" pitchFamily="34" charset="0"/>
              </a:rPr>
              <a:t>Más</a:t>
            </a:r>
            <a:r>
              <a:rPr lang="de-DE" sz="1400" b="1" dirty="0">
                <a:solidFill>
                  <a:srgbClr val="1E3B59"/>
                </a:solidFill>
                <a:latin typeface="Century Gothic" panose="020B0502020202020204" pitchFamily="34" charset="0"/>
              </a:rPr>
              <a:t> </a:t>
            </a:r>
            <a:r>
              <a:rPr lang="de-DE" sz="1400" b="1" dirty="0" err="1">
                <a:solidFill>
                  <a:srgbClr val="1E3B59"/>
                </a:solidFill>
                <a:latin typeface="Century Gothic" panose="020B0502020202020204" pitchFamily="34" charset="0"/>
              </a:rPr>
              <a:t>información</a:t>
            </a:r>
            <a:r>
              <a:rPr lang="de-DE" sz="1400" b="1" dirty="0">
                <a:solidFill>
                  <a:srgbClr val="1E3B59"/>
                </a:solidFill>
                <a:latin typeface="Century Gothic" panose="020B0502020202020204" pitchFamily="34" charset="0"/>
              </a:rPr>
              <a:t> </a:t>
            </a:r>
            <a:r>
              <a:rPr lang="de-DE" sz="1400"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aqui</a:t>
            </a:r>
            <a:endParaRPr lang="de-DE" sz="1400"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423902240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51FFE40-5C4A-44F8-8062-CBD00D614714}"/>
              </a:ext>
            </a:extLst>
          </p:cNvPr>
          <p:cNvSpPr>
            <a:spLocks noGrp="1"/>
          </p:cNvSpPr>
          <p:nvPr>
            <p:ph type="sldNum" sz="quarter" idx="12"/>
          </p:nvPr>
        </p:nvSpPr>
        <p:spPr/>
        <p:txBody>
          <a:bodyPr/>
          <a:lstStyle/>
          <a:p>
            <a:fld id="{36ED4B00-B4CE-433F-BD9E-86EA8518113C}" type="slidenum">
              <a:rPr lang="es-ES" smtClean="0"/>
              <a:pPr/>
              <a:t>117</a:t>
            </a:fld>
            <a:endParaRPr lang="es-ES"/>
          </a:p>
        </p:txBody>
      </p:sp>
      <p:sp>
        <p:nvSpPr>
          <p:cNvPr id="3" name="Textfeld 2">
            <a:extLst>
              <a:ext uri="{FF2B5EF4-FFF2-40B4-BE49-F238E27FC236}">
                <a16:creationId xmlns:a16="http://schemas.microsoft.com/office/drawing/2014/main" id="{94DFEA8B-6559-4104-9889-90739FC9811B}"/>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Banco </a:t>
            </a:r>
            <a:r>
              <a:rPr lang="de-DE" b="1" dirty="0" err="1">
                <a:solidFill>
                  <a:srgbClr val="1E3B59"/>
                </a:solidFill>
                <a:latin typeface="Century Gothic" panose="020B0502020202020204" pitchFamily="34" charset="0"/>
              </a:rPr>
              <a:t>Mundial</a:t>
            </a:r>
            <a:endParaRPr lang="de-DE" b="1" dirty="0">
              <a:solidFill>
                <a:srgbClr val="1E3B59"/>
              </a:solidFill>
              <a:latin typeface="Century Gothic" panose="020B0502020202020204" pitchFamily="34" charset="0"/>
            </a:endParaRPr>
          </a:p>
        </p:txBody>
      </p:sp>
      <p:sp>
        <p:nvSpPr>
          <p:cNvPr id="4" name="Rechteck 3">
            <a:extLst>
              <a:ext uri="{FF2B5EF4-FFF2-40B4-BE49-F238E27FC236}">
                <a16:creationId xmlns:a16="http://schemas.microsoft.com/office/drawing/2014/main" id="{25E2E2B1-B007-49EF-BF57-22C52A1B6DF2}"/>
              </a:ext>
            </a:extLst>
          </p:cNvPr>
          <p:cNvSpPr/>
          <p:nvPr/>
        </p:nvSpPr>
        <p:spPr>
          <a:xfrm>
            <a:off x="318356" y="3398470"/>
            <a:ext cx="8507288" cy="1815882"/>
          </a:xfrm>
          <a:prstGeom prst="rect">
            <a:avLst/>
          </a:prstGeom>
        </p:spPr>
        <p:txBody>
          <a:bodyPr wrap="square">
            <a:spAutoFit/>
          </a:bodyPr>
          <a:lstStyle/>
          <a:p>
            <a:pPr algn="ctr"/>
            <a:r>
              <a:rPr lang="es-ES" sz="1600" dirty="0">
                <a:solidFill>
                  <a:srgbClr val="1E3B59"/>
                </a:solidFill>
                <a:latin typeface="Century Gothic" panose="020B0502020202020204" pitchFamily="34" charset="0"/>
              </a:rPr>
              <a:t>El Banco Mundial funciona como una cooperativa integrada por 189 países miembros. Estos países o accionistas son representados por una Junta de Gobernadores, el máximo órgano responsable de formular políticas en la institución. Por lo general, los Gobernadores son Ministros de Finanzas o de Desarrollo de los países miembros y se congregan una vez al año en las Reuniones Anuales de las Juntas de Gobernadores del Grupo del Banco Mundial y el Fondo Monetario Internacional.</a:t>
            </a:r>
            <a:endParaRPr lang="de-DE" sz="1600" dirty="0">
              <a:solidFill>
                <a:srgbClr val="1E3B59"/>
              </a:solidFill>
              <a:latin typeface="Century Gothic" panose="020B0502020202020204" pitchFamily="34" charset="0"/>
            </a:endParaRPr>
          </a:p>
        </p:txBody>
      </p:sp>
      <p:pic>
        <p:nvPicPr>
          <p:cNvPr id="5" name="Grafik 4">
            <a:extLst>
              <a:ext uri="{FF2B5EF4-FFF2-40B4-BE49-F238E27FC236}">
                <a16:creationId xmlns:a16="http://schemas.microsoft.com/office/drawing/2014/main" id="{CC07EF2E-942C-4FD3-A4A1-8D4AFB0FE218}"/>
              </a:ext>
            </a:extLst>
          </p:cNvPr>
          <p:cNvPicPr>
            <a:picLocks noChangeAspect="1"/>
          </p:cNvPicPr>
          <p:nvPr/>
        </p:nvPicPr>
        <p:blipFill>
          <a:blip r:embed="rId2"/>
          <a:stretch>
            <a:fillRect/>
          </a:stretch>
        </p:blipFill>
        <p:spPr>
          <a:xfrm>
            <a:off x="2924175" y="2060848"/>
            <a:ext cx="3295650" cy="895350"/>
          </a:xfrm>
          <a:prstGeom prst="rect">
            <a:avLst/>
          </a:prstGeom>
        </p:spPr>
      </p:pic>
    </p:spTree>
    <p:extLst>
      <p:ext uri="{BB962C8B-B14F-4D97-AF65-F5344CB8AC3E}">
        <p14:creationId xmlns:p14="http://schemas.microsoft.com/office/powerpoint/2010/main" val="143724873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3D58FDC-4145-45C3-9F3B-09D0C6C3E829}"/>
              </a:ext>
            </a:extLst>
          </p:cNvPr>
          <p:cNvSpPr>
            <a:spLocks noGrp="1"/>
          </p:cNvSpPr>
          <p:nvPr>
            <p:ph type="sldNum" sz="quarter" idx="12"/>
          </p:nvPr>
        </p:nvSpPr>
        <p:spPr/>
        <p:txBody>
          <a:bodyPr/>
          <a:lstStyle/>
          <a:p>
            <a:fld id="{36ED4B00-B4CE-433F-BD9E-86EA8518113C}" type="slidenum">
              <a:rPr lang="es-ES" smtClean="0"/>
              <a:pPr/>
              <a:t>118</a:t>
            </a:fld>
            <a:endParaRPr lang="es-ES"/>
          </a:p>
        </p:txBody>
      </p:sp>
      <p:sp>
        <p:nvSpPr>
          <p:cNvPr id="3" name="Textfeld 2">
            <a:extLst>
              <a:ext uri="{FF2B5EF4-FFF2-40B4-BE49-F238E27FC236}">
                <a16:creationId xmlns:a16="http://schemas.microsoft.com/office/drawing/2014/main" id="{1E244B41-E299-4FCD-84DC-85C7EAC4B411}"/>
              </a:ext>
            </a:extLst>
          </p:cNvPr>
          <p:cNvSpPr txBox="1"/>
          <p:nvPr/>
        </p:nvSpPr>
        <p:spPr>
          <a:xfrm>
            <a:off x="1763688" y="836712"/>
            <a:ext cx="7128792" cy="369332"/>
          </a:xfrm>
          <a:prstGeom prst="rect">
            <a:avLst/>
          </a:prstGeom>
          <a:noFill/>
        </p:spPr>
        <p:txBody>
          <a:bodyPr wrap="square" rtlCol="0">
            <a:spAutoFit/>
          </a:bodyPr>
          <a:lstStyle/>
          <a:p>
            <a:pPr algn="r"/>
            <a:r>
              <a:rPr lang="de-DE" b="1" dirty="0">
                <a:solidFill>
                  <a:srgbClr val="1E3B59"/>
                </a:solidFill>
                <a:latin typeface="Century Gothic" panose="020B0502020202020204" pitchFamily="34" charset="0"/>
              </a:rPr>
              <a:t>Banco </a:t>
            </a:r>
            <a:r>
              <a:rPr lang="de-DE" b="1" dirty="0" err="1">
                <a:solidFill>
                  <a:srgbClr val="1E3B59"/>
                </a:solidFill>
                <a:latin typeface="Century Gothic" panose="020B0502020202020204" pitchFamily="34" charset="0"/>
              </a:rPr>
              <a:t>Mundial</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06E86D31-07E5-406F-AE43-4FC7B5336CEA}"/>
              </a:ext>
            </a:extLst>
          </p:cNvPr>
          <p:cNvSpPr txBox="1"/>
          <p:nvPr/>
        </p:nvSpPr>
        <p:spPr>
          <a:xfrm>
            <a:off x="683568" y="1340768"/>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6" name="Rechteck 5">
            <a:extLst>
              <a:ext uri="{FF2B5EF4-FFF2-40B4-BE49-F238E27FC236}">
                <a16:creationId xmlns:a16="http://schemas.microsoft.com/office/drawing/2014/main" id="{B706C8A0-3E2C-4098-B584-FA050D894716}"/>
              </a:ext>
            </a:extLst>
          </p:cNvPr>
          <p:cNvSpPr/>
          <p:nvPr/>
        </p:nvSpPr>
        <p:spPr>
          <a:xfrm>
            <a:off x="179512" y="1710100"/>
            <a:ext cx="8208912" cy="5170646"/>
          </a:xfrm>
          <a:prstGeom prst="rect">
            <a:avLst/>
          </a:prstGeom>
        </p:spPr>
        <p:txBody>
          <a:bodyPr wrap="square">
            <a:spAutoFit/>
          </a:bodyPr>
          <a:lstStyle/>
          <a:p>
            <a:r>
              <a:rPr lang="de-DE" sz="1600" b="1" dirty="0" err="1">
                <a:solidFill>
                  <a:srgbClr val="1E3B59"/>
                </a:solidFill>
                <a:latin typeface="Century Gothic" panose="020B0502020202020204" pitchFamily="34" charset="0"/>
              </a:rPr>
              <a:t>Preparación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esta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etapa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implica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identificación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programas</a:t>
            </a:r>
            <a:r>
              <a:rPr lang="de-DE" sz="1600" dirty="0">
                <a:solidFill>
                  <a:srgbClr val="1E3B59"/>
                </a:solidFill>
                <a:latin typeface="Century Gothic" panose="020B0502020202020204" pitchFamily="34" charset="0"/>
              </a:rPr>
              <a:t>/</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que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apoyan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marco</a:t>
            </a:r>
            <a:r>
              <a:rPr lang="de-DE" sz="1600" dirty="0">
                <a:solidFill>
                  <a:srgbClr val="1E3B59"/>
                </a:solidFill>
                <a:latin typeface="Century Gothic" panose="020B0502020202020204" pitchFamily="34" charset="0"/>
              </a:rPr>
              <a:t> de la </a:t>
            </a:r>
            <a:r>
              <a:rPr lang="de-DE" sz="1600" dirty="0" err="1">
                <a:solidFill>
                  <a:srgbClr val="1E3B59"/>
                </a:solidFill>
                <a:latin typeface="Century Gothic" panose="020B0502020202020204" pitchFamily="34" charset="0"/>
              </a:rPr>
              <a:t>Asociación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país</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agencia</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gobierno</a:t>
            </a:r>
            <a:r>
              <a:rPr lang="de-DE" sz="1600" dirty="0">
                <a:solidFill>
                  <a:srgbClr val="1E3B59"/>
                </a:solidFill>
                <a:latin typeface="Century Gothic" panose="020B0502020202020204" pitchFamily="34" charset="0"/>
              </a:rPr>
              <a:t> responsable de la </a:t>
            </a:r>
            <a:r>
              <a:rPr lang="de-DE" sz="1600" dirty="0" err="1">
                <a:solidFill>
                  <a:srgbClr val="1E3B59"/>
                </a:solidFill>
                <a:latin typeface="Century Gothic" panose="020B0502020202020204" pitchFamily="34" charset="0"/>
              </a:rPr>
              <a:t>preparación</a:t>
            </a:r>
            <a:r>
              <a:rPr lang="de-DE" sz="1600" dirty="0">
                <a:solidFill>
                  <a:srgbClr val="1E3B59"/>
                </a:solidFill>
                <a:latin typeface="Century Gothic" panose="020B0502020202020204" pitchFamily="34" charset="0"/>
              </a:rPr>
              <a:t>, de los </a:t>
            </a:r>
            <a:r>
              <a:rPr lang="de-DE" sz="1600" dirty="0" err="1">
                <a:solidFill>
                  <a:srgbClr val="1E3B59"/>
                </a:solidFill>
                <a:latin typeface="Century Gothic" panose="020B0502020202020204" pitchFamily="34" charset="0"/>
              </a:rPr>
              <a:t>accionistas</a:t>
            </a:r>
            <a:r>
              <a:rPr lang="de-DE" sz="1600" dirty="0">
                <a:solidFill>
                  <a:srgbClr val="1E3B59"/>
                </a:solidFill>
                <a:latin typeface="Century Gothic" panose="020B0502020202020204" pitchFamily="34" charset="0"/>
              </a:rPr>
              <a:t> dominantes, y de los </a:t>
            </a:r>
            <a:r>
              <a:rPr lang="de-DE" sz="1600" dirty="0" err="1">
                <a:solidFill>
                  <a:srgbClr val="1E3B59"/>
                </a:solidFill>
                <a:latin typeface="Century Gothic" panose="020B0502020202020204" pitchFamily="34" charset="0"/>
              </a:rPr>
              <a:t>beneficiarios</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objetivo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Después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esta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etapa</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crea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nota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conceptual</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determina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diseño</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evalúa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viabilidad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económica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técnica</a:t>
            </a:r>
            <a:r>
              <a:rPr lang="de-DE" sz="1600" dirty="0">
                <a:solidFill>
                  <a:srgbClr val="1E3B59"/>
                </a:solidFill>
                <a:latin typeface="Century Gothic" panose="020B0502020202020204" pitchFamily="34" charset="0"/>
              </a:rPr>
              <a:t>, social y </a:t>
            </a:r>
            <a:r>
              <a:rPr lang="de-DE" sz="1600" dirty="0" err="1">
                <a:solidFill>
                  <a:srgbClr val="1E3B59"/>
                </a:solidFill>
                <a:latin typeface="Century Gothic" panose="020B0502020202020204" pitchFamily="34" charset="0"/>
              </a:rPr>
              <a:t>medioambiental</a:t>
            </a:r>
            <a:r>
              <a:rPr lang="de-DE" sz="1600" dirty="0">
                <a:solidFill>
                  <a:srgbClr val="1E3B59"/>
                </a:solidFill>
                <a:latin typeface="Century Gothic" panose="020B0502020202020204" pitchFamily="34" charset="0"/>
              </a:rPr>
              <a:t>; y se </a:t>
            </a:r>
            <a:r>
              <a:rPr lang="de-DE" sz="1600" dirty="0" err="1">
                <a:solidFill>
                  <a:srgbClr val="1E3B59"/>
                </a:solidFill>
                <a:latin typeface="Century Gothic" panose="020B0502020202020204" pitchFamily="34" charset="0"/>
              </a:rPr>
              <a:t>identifican</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riesgos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potenciales</a:t>
            </a:r>
            <a:r>
              <a:rPr lang="de-DE" sz="1600" dirty="0">
                <a:solidFill>
                  <a:srgbClr val="1E3B59"/>
                </a:solidFill>
                <a:latin typeface="Century Gothic" panose="020B0502020202020204" pitchFamily="34" charset="0"/>
              </a:rPr>
              <a:t> y las </a:t>
            </a:r>
            <a:r>
              <a:rPr lang="de-DE" sz="1600" dirty="0" err="1">
                <a:solidFill>
                  <a:srgbClr val="1E3B59"/>
                </a:solidFill>
                <a:latin typeface="Century Gothic" panose="020B0502020202020204" pitchFamily="34" charset="0"/>
              </a:rPr>
              <a:t>cuestiones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salvaguardia</a:t>
            </a:r>
            <a:r>
              <a:rPr lang="de-DE" sz="1600" dirty="0">
                <a:solidFill>
                  <a:srgbClr val="1E3B59"/>
                </a:solidFill>
                <a:latin typeface="Century Gothic" panose="020B0502020202020204" pitchFamily="34" charset="0"/>
              </a:rPr>
              <a:t>. </a:t>
            </a:r>
          </a:p>
          <a:p>
            <a:endParaRPr lang="de-DE" sz="1600" dirty="0">
              <a:solidFill>
                <a:srgbClr val="1E3B59"/>
              </a:solidFill>
              <a:latin typeface="Century Gothic" panose="020B0502020202020204" pitchFamily="34" charset="0"/>
            </a:endParaRPr>
          </a:p>
          <a:p>
            <a:r>
              <a:rPr lang="de-DE" sz="1600" b="1" dirty="0" err="1">
                <a:solidFill>
                  <a:srgbClr val="1E3B59"/>
                </a:solidFill>
                <a:latin typeface="Century Gothic" panose="020B0502020202020204" pitchFamily="34" charset="0"/>
              </a:rPr>
              <a:t>Evaluación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consiste</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confirmar</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resultados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esperados</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programa</a:t>
            </a:r>
            <a:r>
              <a:rPr lang="de-DE" sz="1600" dirty="0">
                <a:solidFill>
                  <a:srgbClr val="1E3B59"/>
                </a:solidFill>
                <a:latin typeface="Century Gothic" panose="020B0502020202020204" pitchFamily="34" charset="0"/>
              </a:rPr>
              <a:t>/</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revisar</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aspectos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económicos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técnicos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medioambientales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sociales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fiduciarios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acordar</a:t>
            </a:r>
            <a:r>
              <a:rPr lang="de-DE" sz="1600" dirty="0">
                <a:solidFill>
                  <a:srgbClr val="1E3B59"/>
                </a:solidFill>
                <a:latin typeface="Century Gothic" panose="020B0502020202020204" pitchFamily="34" charset="0"/>
              </a:rPr>
              <a:t> los </a:t>
            </a:r>
            <a:r>
              <a:rPr lang="de-DE" sz="1600" dirty="0" err="1">
                <a:solidFill>
                  <a:srgbClr val="1E3B59"/>
                </a:solidFill>
                <a:latin typeface="Century Gothic" panose="020B0502020202020204" pitchFamily="34" charset="0"/>
              </a:rPr>
              <a:t>arreglos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institucionales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implementar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programa</a:t>
            </a:r>
            <a:r>
              <a:rPr lang="de-DE" sz="1600" dirty="0">
                <a:solidFill>
                  <a:srgbClr val="1E3B59"/>
                </a:solidFill>
                <a:latin typeface="Century Gothic" panose="020B0502020202020204" pitchFamily="34" charset="0"/>
              </a:rPr>
              <a:t>/</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 y los </a:t>
            </a:r>
            <a:r>
              <a:rPr lang="de-DE" sz="1600" dirty="0" err="1">
                <a:solidFill>
                  <a:srgbClr val="1E3B59"/>
                </a:solidFill>
                <a:latin typeface="Century Gothic" panose="020B0502020202020204" pitchFamily="34" charset="0"/>
              </a:rPr>
              <a:t>plazos</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preparan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documento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evaluación</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programa</a:t>
            </a:r>
            <a:r>
              <a:rPr lang="de-DE" sz="1600" dirty="0">
                <a:solidFill>
                  <a:srgbClr val="1E3B59"/>
                </a:solidFill>
                <a:latin typeface="Century Gothic" panose="020B0502020202020204" pitchFamily="34" charset="0"/>
              </a:rPr>
              <a:t>/</a:t>
            </a:r>
            <a:r>
              <a:rPr lang="de-DE" sz="1600" dirty="0" err="1">
                <a:solidFill>
                  <a:srgbClr val="1E3B59"/>
                </a:solidFill>
                <a:latin typeface="Century Gothic" panose="020B0502020202020204" pitchFamily="34" charset="0"/>
              </a:rPr>
              <a:t>proyecto</a:t>
            </a:r>
            <a:r>
              <a:rPr lang="de-DE" sz="1600" dirty="0">
                <a:solidFill>
                  <a:srgbClr val="1E3B59"/>
                </a:solidFill>
                <a:latin typeface="Century Gothic" panose="020B0502020202020204" pitchFamily="34" charset="0"/>
              </a:rPr>
              <a:t> y los </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acuerdos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a:t>
            </a:r>
          </a:p>
          <a:p>
            <a:endParaRPr lang="de-DE" sz="1600" dirty="0">
              <a:solidFill>
                <a:srgbClr val="1E3B59"/>
              </a:solidFill>
              <a:latin typeface="Century Gothic" panose="020B0502020202020204" pitchFamily="34" charset="0"/>
            </a:endParaRPr>
          </a:p>
          <a:p>
            <a:r>
              <a:rPr lang="de-DE" sz="1600" b="1" dirty="0" err="1">
                <a:solidFill>
                  <a:srgbClr val="1E3B59"/>
                </a:solidFill>
                <a:latin typeface="Century Gothic" panose="020B0502020202020204" pitchFamily="34" charset="0"/>
              </a:rPr>
              <a:t>Negociación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incluye</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resolución</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cuestiones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pendientes</a:t>
            </a:r>
            <a:r>
              <a:rPr lang="de-DE" sz="1600" dirty="0">
                <a:solidFill>
                  <a:srgbClr val="1E3B59"/>
                </a:solidFill>
                <a:latin typeface="Century Gothic" panose="020B0502020202020204" pitchFamily="34" charset="0"/>
              </a:rPr>
              <a:t> de la </a:t>
            </a:r>
            <a:r>
              <a:rPr lang="de-DE" sz="1600" dirty="0" err="1">
                <a:solidFill>
                  <a:srgbClr val="1E3B59"/>
                </a:solidFill>
                <a:latin typeface="Century Gothic" panose="020B0502020202020204" pitchFamily="34" charset="0"/>
              </a:rPr>
              <a:t>etapa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evaluación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acuerdo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sobre</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estrategia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adquisiciones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plan de </a:t>
            </a:r>
            <a:r>
              <a:rPr lang="de-DE" sz="1600" dirty="0" err="1">
                <a:solidFill>
                  <a:srgbClr val="1E3B59"/>
                </a:solidFill>
                <a:latin typeface="Century Gothic" panose="020B0502020202020204" pitchFamily="34" charset="0"/>
              </a:rPr>
              <a:t>adquisiciones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inversión</a:t>
            </a:r>
            <a:r>
              <a:rPr lang="de-DE" sz="1600" dirty="0">
                <a:solidFill>
                  <a:srgbClr val="1E3B59"/>
                </a:solidFill>
                <a:latin typeface="Century Gothic" panose="020B0502020202020204" pitchFamily="34" charset="0"/>
              </a:rPr>
              <a:t> (IPF), los </a:t>
            </a:r>
            <a:r>
              <a:rPr lang="de-DE" sz="1600" dirty="0" err="1">
                <a:solidFill>
                  <a:srgbClr val="1E3B59"/>
                </a:solidFill>
                <a:latin typeface="Century Gothic" panose="020B0502020202020204" pitchFamily="34" charset="0"/>
              </a:rPr>
              <a:t>acuerdos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financiación</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desembolso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incluida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carta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desembolso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IPF), y </a:t>
            </a:r>
            <a:r>
              <a:rPr lang="de-DE" sz="1600" dirty="0" err="1">
                <a:solidFill>
                  <a:srgbClr val="1E3B59"/>
                </a:solidFill>
                <a:latin typeface="Century Gothic" panose="020B0502020202020204" pitchFamily="34" charset="0"/>
              </a:rPr>
              <a:t>términos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condiciones</a:t>
            </a:r>
            <a:r>
              <a:rPr lang="de-DE" sz="1600" dirty="0">
                <a:solidFill>
                  <a:srgbClr val="1E3B59"/>
                </a:solidFill>
                <a:latin typeface="Century Gothic" panose="020B0502020202020204" pitchFamily="34" charset="0"/>
              </a:rPr>
              <a:t>. </a:t>
            </a:r>
          </a:p>
        </p:txBody>
      </p:sp>
      <p:sp>
        <p:nvSpPr>
          <p:cNvPr id="7" name="Textfeld 6">
            <a:extLst>
              <a:ext uri="{FF2B5EF4-FFF2-40B4-BE49-F238E27FC236}">
                <a16:creationId xmlns:a16="http://schemas.microsoft.com/office/drawing/2014/main" id="{186259E1-0031-4C0F-9125-1384C2F0FF37}"/>
              </a:ext>
            </a:extLst>
          </p:cNvPr>
          <p:cNvSpPr txBox="1"/>
          <p:nvPr/>
        </p:nvSpPr>
        <p:spPr>
          <a:xfrm>
            <a:off x="3200010" y="6462556"/>
            <a:ext cx="2743980" cy="307777"/>
          </a:xfrm>
          <a:prstGeom prst="rect">
            <a:avLst/>
          </a:prstGeom>
          <a:noFill/>
        </p:spPr>
        <p:txBody>
          <a:bodyPr wrap="square" rtlCol="0">
            <a:spAutoFit/>
          </a:bodyPr>
          <a:lstStyle/>
          <a:p>
            <a:r>
              <a:rPr lang="de-DE" sz="1400" b="1" dirty="0" err="1">
                <a:solidFill>
                  <a:srgbClr val="1E3B59"/>
                </a:solidFill>
                <a:latin typeface="Century Gothic" panose="020B0502020202020204" pitchFamily="34" charset="0"/>
              </a:rPr>
              <a:t>Más</a:t>
            </a:r>
            <a:r>
              <a:rPr lang="de-DE" sz="1400" b="1" dirty="0">
                <a:solidFill>
                  <a:srgbClr val="1E3B59"/>
                </a:solidFill>
                <a:latin typeface="Century Gothic" panose="020B0502020202020204" pitchFamily="34" charset="0"/>
              </a:rPr>
              <a:t> </a:t>
            </a:r>
            <a:r>
              <a:rPr lang="de-DE" sz="1400" b="1" dirty="0" err="1">
                <a:solidFill>
                  <a:srgbClr val="1E3B59"/>
                </a:solidFill>
                <a:latin typeface="Century Gothic" panose="020B0502020202020204" pitchFamily="34" charset="0"/>
              </a:rPr>
              <a:t>información</a:t>
            </a:r>
            <a:r>
              <a:rPr lang="de-DE" sz="1400" b="1" dirty="0">
                <a:solidFill>
                  <a:srgbClr val="1E3B59"/>
                </a:solidFill>
                <a:latin typeface="Century Gothic" panose="020B0502020202020204" pitchFamily="34" charset="0"/>
              </a:rPr>
              <a:t> </a:t>
            </a:r>
            <a:r>
              <a:rPr lang="de-DE" sz="1400"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aqui</a:t>
            </a:r>
            <a:endParaRPr lang="de-DE" sz="1400"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328985267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41BE723-CEE2-45C8-93A0-22D4A7A4B3F6}"/>
              </a:ext>
            </a:extLst>
          </p:cNvPr>
          <p:cNvSpPr>
            <a:spLocks noGrp="1"/>
          </p:cNvSpPr>
          <p:nvPr>
            <p:ph type="sldNum" sz="quarter" idx="12"/>
          </p:nvPr>
        </p:nvSpPr>
        <p:spPr/>
        <p:txBody>
          <a:bodyPr/>
          <a:lstStyle/>
          <a:p>
            <a:fld id="{36ED4B00-B4CE-433F-BD9E-86EA8518113C}" type="slidenum">
              <a:rPr lang="es-ES" smtClean="0"/>
              <a:pPr/>
              <a:t>119</a:t>
            </a:fld>
            <a:endParaRPr lang="es-ES"/>
          </a:p>
        </p:txBody>
      </p:sp>
      <p:sp>
        <p:nvSpPr>
          <p:cNvPr id="3" name="Textfeld 2">
            <a:extLst>
              <a:ext uri="{FF2B5EF4-FFF2-40B4-BE49-F238E27FC236}">
                <a16:creationId xmlns:a16="http://schemas.microsoft.com/office/drawing/2014/main" id="{F4393954-70E6-4E7E-B07D-ED73E2441135}"/>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Forest </a:t>
            </a:r>
            <a:r>
              <a:rPr lang="es-ES" b="1" dirty="0" err="1">
                <a:solidFill>
                  <a:srgbClr val="1E3B59"/>
                </a:solidFill>
                <a:latin typeface="Century Gothic" panose="020B0502020202020204" pitchFamily="34" charset="0"/>
              </a:rPr>
              <a:t>Carbon</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Partership</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Facility</a:t>
            </a:r>
            <a:r>
              <a:rPr lang="es-ES" b="1" dirty="0">
                <a:solidFill>
                  <a:srgbClr val="1E3B59"/>
                </a:solidFill>
                <a:latin typeface="Century Gothic" panose="020B0502020202020204" pitchFamily="34" charset="0"/>
              </a:rPr>
              <a:t> (Banco Mundial)</a:t>
            </a:r>
            <a:endParaRPr lang="de-DE" b="1" dirty="0">
              <a:solidFill>
                <a:srgbClr val="1E3B59"/>
              </a:solidFill>
              <a:latin typeface="Century Gothic" panose="020B0502020202020204" pitchFamily="34" charset="0"/>
            </a:endParaRPr>
          </a:p>
        </p:txBody>
      </p:sp>
      <p:pic>
        <p:nvPicPr>
          <p:cNvPr id="4" name="Grafik 3">
            <a:extLst>
              <a:ext uri="{FF2B5EF4-FFF2-40B4-BE49-F238E27FC236}">
                <a16:creationId xmlns:a16="http://schemas.microsoft.com/office/drawing/2014/main" id="{44C2D477-1263-41A1-BD6B-86E3AD7954C9}"/>
              </a:ext>
            </a:extLst>
          </p:cNvPr>
          <p:cNvPicPr>
            <a:picLocks noChangeAspect="1"/>
          </p:cNvPicPr>
          <p:nvPr/>
        </p:nvPicPr>
        <p:blipFill>
          <a:blip r:embed="rId2"/>
          <a:stretch>
            <a:fillRect/>
          </a:stretch>
        </p:blipFill>
        <p:spPr>
          <a:xfrm>
            <a:off x="3348037" y="1533525"/>
            <a:ext cx="2447925" cy="1895475"/>
          </a:xfrm>
          <a:prstGeom prst="rect">
            <a:avLst/>
          </a:prstGeom>
        </p:spPr>
      </p:pic>
      <p:sp>
        <p:nvSpPr>
          <p:cNvPr id="5" name="Rechteck 4">
            <a:extLst>
              <a:ext uri="{FF2B5EF4-FFF2-40B4-BE49-F238E27FC236}">
                <a16:creationId xmlns:a16="http://schemas.microsoft.com/office/drawing/2014/main" id="{E172F461-70EB-4E7C-91B2-7C111B5B9C16}"/>
              </a:ext>
            </a:extLst>
          </p:cNvPr>
          <p:cNvSpPr/>
          <p:nvPr/>
        </p:nvSpPr>
        <p:spPr>
          <a:xfrm>
            <a:off x="251520" y="3645024"/>
            <a:ext cx="8640960" cy="2615460"/>
          </a:xfrm>
          <a:prstGeom prst="rect">
            <a:avLst/>
          </a:prstGeom>
        </p:spPr>
        <p:txBody>
          <a:bodyPr wrap="square">
            <a:spAutoFit/>
          </a:bodyPr>
          <a:lstStyle/>
          <a:p>
            <a:pPr lvl="0" algn="ctr">
              <a:lnSpc>
                <a:spcPct val="115000"/>
              </a:lnSpc>
              <a:spcAft>
                <a:spcPts val="0"/>
              </a:spcAft>
            </a:pPr>
            <a:r>
              <a:rPr lang="es-ES" sz="1600" dirty="0">
                <a:latin typeface="Century Gothic" panose="020B0502020202020204" pitchFamily="34" charset="0"/>
                <a:ea typeface="Calibri" panose="020F0502020204030204" pitchFamily="34" charset="0"/>
                <a:cs typeface="Calibri" panose="020F0502020204030204" pitchFamily="34" charset="0"/>
              </a:rPr>
              <a:t>Alianza mundial de gobiernos, empresas, sociedad civil y Pueblos Indígenas con el objetivo de reducir las emisiones de la deforestación y la degradación forestal, la conservación de las reservas de carbono forestal, la ordenación sostenible de los bosques y el aumento de las reservas de carbono forestal en los países en desarrollo. Persigue, por lo tanto, proporcionar asistencia financiera y técnica a actividades REDD. El Banco Mundial asume las funciones de administrador y secretaría. Por su parte, el Banco Mundial, el BID y el PNUD son socios en el marco del Fondo de Preparación y son responsables de proporcionar servicios de apoyo a la preparación de REDD + a distintos países.</a:t>
            </a:r>
            <a:endParaRPr lang="de-DE" sz="1600" dirty="0">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113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2" name="Diagrama 11"/>
          <p:cNvGraphicFramePr/>
          <p:nvPr>
            <p:extLst/>
          </p:nvPr>
        </p:nvGraphicFramePr>
        <p:xfrm>
          <a:off x="588945" y="1124744"/>
          <a:ext cx="68407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3" name="Conector recto 12"/>
          <p:cNvCxnSpPr/>
          <p:nvPr/>
        </p:nvCxnSpPr>
        <p:spPr>
          <a:xfrm>
            <a:off x="4067944" y="4120815"/>
            <a:ext cx="0" cy="316297"/>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4" name="Conector recto 13"/>
          <p:cNvCxnSpPr/>
          <p:nvPr/>
        </p:nvCxnSpPr>
        <p:spPr>
          <a:xfrm>
            <a:off x="4788024" y="4797152"/>
            <a:ext cx="1656184" cy="0"/>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5" name="Conector recto 14"/>
          <p:cNvCxnSpPr/>
          <p:nvPr/>
        </p:nvCxnSpPr>
        <p:spPr>
          <a:xfrm flipV="1">
            <a:off x="6444208" y="4120815"/>
            <a:ext cx="0" cy="67633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latin typeface="Century Gothic" panose="020B0502020202020204" pitchFamily="34" charset="0"/>
              </a:rPr>
              <a:pPr/>
              <a:t>12</a:t>
            </a:fld>
            <a:endParaRPr lang="es-ES">
              <a:solidFill>
                <a:prstClr val="black">
                  <a:tint val="75000"/>
                </a:prstClr>
              </a:solidFill>
              <a:latin typeface="Century Gothic" panose="020B0502020202020204" pitchFamily="34" charset="0"/>
            </a:endParaRPr>
          </a:p>
        </p:txBody>
      </p:sp>
      <p:cxnSp>
        <p:nvCxnSpPr>
          <p:cNvPr id="6" name="Conector recto 5"/>
          <p:cNvCxnSpPr/>
          <p:nvPr/>
        </p:nvCxnSpPr>
        <p:spPr>
          <a:xfrm>
            <a:off x="107504" y="3717032"/>
            <a:ext cx="8784976"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a:xfrm>
            <a:off x="6948264" y="1988840"/>
            <a:ext cx="2195736" cy="369332"/>
          </a:xfrm>
          <a:prstGeom prst="rect">
            <a:avLst/>
          </a:prstGeom>
          <a:noFill/>
        </p:spPr>
        <p:txBody>
          <a:bodyPr wrap="square" rtlCol="0">
            <a:spAutoFit/>
          </a:bodyPr>
          <a:lstStyle/>
          <a:p>
            <a:pPr algn="ctr"/>
            <a:r>
              <a:rPr lang="es-ES" i="1" dirty="0" err="1">
                <a:latin typeface="Century Gothic" panose="020B0502020202020204" pitchFamily="34" charset="0"/>
              </a:rPr>
              <a:t>Binding</a:t>
            </a:r>
            <a:endParaRPr lang="es-ES" i="1" dirty="0">
              <a:latin typeface="Century Gothic" panose="020B0502020202020204" pitchFamily="34" charset="0"/>
            </a:endParaRPr>
          </a:p>
        </p:txBody>
      </p:sp>
      <p:sp>
        <p:nvSpPr>
          <p:cNvPr id="10" name="CuadroTexto 9"/>
          <p:cNvSpPr txBox="1"/>
          <p:nvPr/>
        </p:nvSpPr>
        <p:spPr>
          <a:xfrm>
            <a:off x="6948264" y="5302949"/>
            <a:ext cx="2195736" cy="646331"/>
          </a:xfrm>
          <a:prstGeom prst="rect">
            <a:avLst/>
          </a:prstGeom>
          <a:noFill/>
        </p:spPr>
        <p:txBody>
          <a:bodyPr wrap="square" rtlCol="0">
            <a:spAutoFit/>
          </a:bodyPr>
          <a:lstStyle/>
          <a:p>
            <a:pPr algn="ctr"/>
            <a:r>
              <a:rPr lang="es-ES" i="1" dirty="0" err="1">
                <a:latin typeface="Century Gothic" panose="020B0502020202020204" pitchFamily="34" charset="0"/>
              </a:rPr>
              <a:t>Voluntary</a:t>
            </a:r>
            <a:r>
              <a:rPr lang="es-ES" i="1" dirty="0">
                <a:latin typeface="Century Gothic" panose="020B0502020202020204" pitchFamily="34" charset="0"/>
              </a:rPr>
              <a:t>, non-</a:t>
            </a:r>
            <a:r>
              <a:rPr lang="es-ES" i="1" dirty="0" err="1">
                <a:latin typeface="Century Gothic" panose="020B0502020202020204" pitchFamily="34" charset="0"/>
              </a:rPr>
              <a:t>punitive</a:t>
            </a:r>
            <a:endParaRPr lang="es-ES" i="1" dirty="0">
              <a:latin typeface="Century Gothic" panose="020B0502020202020204" pitchFamily="34" charset="0"/>
            </a:endParaRPr>
          </a:p>
        </p:txBody>
      </p:sp>
      <p:sp>
        <p:nvSpPr>
          <p:cNvPr id="11" name="Rectángulo 10"/>
          <p:cNvSpPr/>
          <p:nvPr/>
        </p:nvSpPr>
        <p:spPr>
          <a:xfrm>
            <a:off x="4134620" y="1988840"/>
            <a:ext cx="3245692" cy="1231106"/>
          </a:xfrm>
          <a:prstGeom prst="rect">
            <a:avLst/>
          </a:prstGeom>
          <a:solidFill>
            <a:schemeClr val="bg1">
              <a:alpha val="76000"/>
            </a:schemeClr>
          </a:solidFill>
        </p:spPr>
        <p:txBody>
          <a:bodyPr wrap="square">
            <a:spAutoFit/>
          </a:bodyPr>
          <a:lstStyle/>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2018: diálogo </a:t>
            </a:r>
            <a:r>
              <a:rPr lang="es-ES" sz="1600" i="1" dirty="0" err="1">
                <a:latin typeface="Century Gothic" panose="020B0502020202020204" pitchFamily="34" charset="0"/>
              </a:rPr>
              <a:t>facilitativo</a:t>
            </a:r>
            <a:r>
              <a:rPr lang="es-ES" sz="1600" i="1" dirty="0">
                <a:latin typeface="Century Gothic" panose="020B0502020202020204" pitchFamily="34" charset="0"/>
              </a:rPr>
              <a:t> entre las partes (+ Informe IPCC sobre 1,5ºC).</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2023 + cada cinco años</a:t>
            </a:r>
          </a:p>
        </p:txBody>
      </p:sp>
    </p:spTree>
    <p:extLst>
      <p:ext uri="{BB962C8B-B14F-4D97-AF65-F5344CB8AC3E}">
        <p14:creationId xmlns:p14="http://schemas.microsoft.com/office/powerpoint/2010/main" val="86952423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D5A6435-3C17-42C6-9D26-BCAA0F8E7F6E}"/>
              </a:ext>
            </a:extLst>
          </p:cNvPr>
          <p:cNvSpPr>
            <a:spLocks noGrp="1"/>
          </p:cNvSpPr>
          <p:nvPr>
            <p:ph type="sldNum" sz="quarter" idx="12"/>
          </p:nvPr>
        </p:nvSpPr>
        <p:spPr/>
        <p:txBody>
          <a:bodyPr/>
          <a:lstStyle/>
          <a:p>
            <a:fld id="{36ED4B00-B4CE-433F-BD9E-86EA8518113C}" type="slidenum">
              <a:rPr lang="es-ES" smtClean="0"/>
              <a:pPr/>
              <a:t>120</a:t>
            </a:fld>
            <a:endParaRPr lang="es-ES"/>
          </a:p>
        </p:txBody>
      </p:sp>
      <p:sp>
        <p:nvSpPr>
          <p:cNvPr id="3" name="Textfeld 2">
            <a:extLst>
              <a:ext uri="{FF2B5EF4-FFF2-40B4-BE49-F238E27FC236}">
                <a16:creationId xmlns:a16="http://schemas.microsoft.com/office/drawing/2014/main" id="{E15C9A1F-907C-40D9-A712-EEDCAF34B753}"/>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Forest </a:t>
            </a:r>
            <a:r>
              <a:rPr lang="es-ES" b="1" dirty="0" err="1">
                <a:solidFill>
                  <a:srgbClr val="1E3B59"/>
                </a:solidFill>
                <a:latin typeface="Century Gothic" panose="020B0502020202020204" pitchFamily="34" charset="0"/>
              </a:rPr>
              <a:t>Carbon</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Partership</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Facility</a:t>
            </a:r>
            <a:r>
              <a:rPr lang="es-ES" b="1" dirty="0">
                <a:solidFill>
                  <a:srgbClr val="1E3B59"/>
                </a:solidFill>
                <a:latin typeface="Century Gothic" panose="020B0502020202020204" pitchFamily="34" charset="0"/>
              </a:rPr>
              <a:t> (Banco Mundial)</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37C58DD5-4149-4273-924C-DE5F7D8A65EC}"/>
              </a:ext>
            </a:extLst>
          </p:cNvPr>
          <p:cNvSpPr txBox="1"/>
          <p:nvPr/>
        </p:nvSpPr>
        <p:spPr>
          <a:xfrm>
            <a:off x="683568" y="1844824"/>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5" name="Rechteck 4">
            <a:extLst>
              <a:ext uri="{FF2B5EF4-FFF2-40B4-BE49-F238E27FC236}">
                <a16:creationId xmlns:a16="http://schemas.microsoft.com/office/drawing/2014/main" id="{A94924C0-F6F3-4036-8202-80DCC8EF3809}"/>
              </a:ext>
            </a:extLst>
          </p:cNvPr>
          <p:cNvSpPr/>
          <p:nvPr/>
        </p:nvSpPr>
        <p:spPr>
          <a:xfrm>
            <a:off x="2286000" y="4407926"/>
            <a:ext cx="4572000" cy="923330"/>
          </a:xfrm>
          <a:prstGeom prst="rect">
            <a:avLst/>
          </a:prstGeom>
        </p:spPr>
        <p:txBody>
          <a:bodyPr>
            <a:spAutoFit/>
          </a:bodyPr>
          <a:lstStyle/>
          <a:p>
            <a:pPr algn="ctr"/>
            <a:r>
              <a:rPr lang="de-DE" dirty="0">
                <a:solidFill>
                  <a:srgbClr val="1E3B59"/>
                </a:solidFill>
                <a:latin typeface="Century Gothic" panose="020B0502020202020204" pitchFamily="34" charset="0"/>
              </a:rPr>
              <a:t>Los </a:t>
            </a:r>
            <a:r>
              <a:rPr lang="de-DE" dirty="0" err="1">
                <a:solidFill>
                  <a:srgbClr val="1E3B59"/>
                </a:solidFill>
                <a:latin typeface="Century Gothic" panose="020B0502020202020204" pitchFamily="34" charset="0"/>
              </a:rPr>
              <a:t>documentos</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para</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aplicar</a:t>
            </a:r>
            <a:r>
              <a:rPr lang="de-DE" dirty="0">
                <a:solidFill>
                  <a:srgbClr val="1E3B59"/>
                </a:solidFill>
                <a:latin typeface="Century Gothic" panose="020B0502020202020204" pitchFamily="34" charset="0"/>
              </a:rPr>
              <a:t> al </a:t>
            </a:r>
            <a:r>
              <a:rPr lang="de-DE" dirty="0" err="1">
                <a:solidFill>
                  <a:srgbClr val="1E3B59"/>
                </a:solidFill>
                <a:latin typeface="Century Gothic" panose="020B0502020202020204" pitchFamily="34" charset="0"/>
              </a:rPr>
              <a:t>programa</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pueden</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encontrarse</a:t>
            </a:r>
            <a:r>
              <a:rPr lang="de-DE" dirty="0">
                <a:solidFill>
                  <a:srgbClr val="1E3B59"/>
                </a:solidFill>
                <a:latin typeface="Century Gothic" panose="020B0502020202020204" pitchFamily="34" charset="0"/>
              </a:rPr>
              <a:t> </a:t>
            </a:r>
            <a:r>
              <a:rPr lang="de-DE"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aquí</a:t>
            </a:r>
            <a:r>
              <a:rPr lang="de-DE" b="1" dirty="0">
                <a:solidFill>
                  <a:srgbClr val="1E3B59"/>
                </a:solidFill>
                <a:latin typeface="Century Gothic" panose="020B0502020202020204" pitchFamily="34" charset="0"/>
              </a:rPr>
              <a:t> y </a:t>
            </a:r>
            <a:r>
              <a:rPr lang="de-DE" b="1" dirty="0" err="1">
                <a:solidFill>
                  <a:srgbClr val="1E3B59"/>
                </a:solidFill>
                <a:latin typeface="Century Gothic" panose="020B0502020202020204" pitchFamily="34" charset="0"/>
                <a:hlinkClick r:id="rId3">
                  <a:extLst>
                    <a:ext uri="{A12FA001-AC4F-418D-AE19-62706E023703}">
                      <ahyp:hlinkClr xmlns:ahyp="http://schemas.microsoft.com/office/drawing/2018/hyperlinkcolor" xmlns="" val="tx"/>
                    </a:ext>
                  </a:extLst>
                </a:hlinkClick>
              </a:rPr>
              <a:t>aqui</a:t>
            </a:r>
            <a:endParaRPr lang="de-DE" b="1" dirty="0">
              <a:solidFill>
                <a:srgbClr val="1E3B59"/>
              </a:solidFill>
              <a:latin typeface="Century Gothic" panose="020B0502020202020204" pitchFamily="34" charset="0"/>
            </a:endParaRPr>
          </a:p>
        </p:txBody>
      </p:sp>
      <p:sp>
        <p:nvSpPr>
          <p:cNvPr id="6" name="Rechteck 5">
            <a:extLst>
              <a:ext uri="{FF2B5EF4-FFF2-40B4-BE49-F238E27FC236}">
                <a16:creationId xmlns:a16="http://schemas.microsoft.com/office/drawing/2014/main" id="{B52E2DA3-9997-4E15-B543-25015CA58131}"/>
              </a:ext>
            </a:extLst>
          </p:cNvPr>
          <p:cNvSpPr/>
          <p:nvPr/>
        </p:nvSpPr>
        <p:spPr>
          <a:xfrm>
            <a:off x="2286000" y="3140968"/>
            <a:ext cx="4572000" cy="923330"/>
          </a:xfrm>
          <a:prstGeom prst="rect">
            <a:avLst/>
          </a:prstGeom>
        </p:spPr>
        <p:txBody>
          <a:bodyPr>
            <a:spAutoFit/>
          </a:bodyPr>
          <a:lstStyle/>
          <a:p>
            <a:pPr algn="ctr"/>
            <a:r>
              <a:rPr lang="de-DE" dirty="0">
                <a:solidFill>
                  <a:srgbClr val="1E3B59"/>
                </a:solidFill>
                <a:latin typeface="Century Gothic" panose="020B0502020202020204" pitchFamily="34" charset="0"/>
              </a:rPr>
              <a:t>Los </a:t>
            </a:r>
            <a:r>
              <a:rPr lang="de-DE" dirty="0" err="1">
                <a:solidFill>
                  <a:srgbClr val="1E3B59"/>
                </a:solidFill>
                <a:latin typeface="Century Gothic" panose="020B0502020202020204" pitchFamily="34" charset="0"/>
              </a:rPr>
              <a:t>países</a:t>
            </a:r>
            <a:r>
              <a:rPr lang="de-DE" dirty="0">
                <a:solidFill>
                  <a:srgbClr val="1E3B59"/>
                </a:solidFill>
                <a:latin typeface="Century Gothic" panose="020B0502020202020204" pitchFamily="34" charset="0"/>
              </a:rPr>
              <a:t> REDD+ </a:t>
            </a:r>
            <a:r>
              <a:rPr lang="de-DE" dirty="0" err="1">
                <a:solidFill>
                  <a:srgbClr val="1E3B59"/>
                </a:solidFill>
                <a:latin typeface="Century Gothic" panose="020B0502020202020204" pitchFamily="34" charset="0"/>
              </a:rPr>
              <a:t>pueden</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acceder</a:t>
            </a:r>
            <a:r>
              <a:rPr lang="de-DE" dirty="0">
                <a:solidFill>
                  <a:srgbClr val="1E3B59"/>
                </a:solidFill>
                <a:latin typeface="Century Gothic" panose="020B0502020202020204" pitchFamily="34" charset="0"/>
              </a:rPr>
              <a:t> al </a:t>
            </a:r>
            <a:r>
              <a:rPr lang="de-DE" dirty="0" err="1">
                <a:solidFill>
                  <a:srgbClr val="1E3B59"/>
                </a:solidFill>
                <a:latin typeface="Century Gothic" panose="020B0502020202020204" pitchFamily="34" charset="0"/>
              </a:rPr>
              <a:t>fondo</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mediante</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solicitud</a:t>
            </a:r>
            <a:r>
              <a:rPr lang="de-DE" dirty="0">
                <a:solidFill>
                  <a:srgbClr val="1E3B59"/>
                </a:solidFill>
                <a:latin typeface="Century Gothic" panose="020B0502020202020204" pitchFamily="34" charset="0"/>
              </a:rPr>
              <a:t> . </a:t>
            </a:r>
            <a:r>
              <a:rPr lang="de-DE" dirty="0" err="1">
                <a:solidFill>
                  <a:srgbClr val="1E3B59"/>
                </a:solidFill>
                <a:latin typeface="Century Gothic" panose="020B0502020202020204" pitchFamily="34" charset="0"/>
              </a:rPr>
              <a:t>Bolivia</a:t>
            </a:r>
            <a:r>
              <a:rPr lang="de-DE" dirty="0">
                <a:solidFill>
                  <a:srgbClr val="1E3B59"/>
                </a:solidFill>
                <a:latin typeface="Century Gothic" panose="020B0502020202020204" pitchFamily="34" charset="0"/>
              </a:rPr>
              <a:t> es </a:t>
            </a:r>
            <a:r>
              <a:rPr lang="de-DE" dirty="0" err="1">
                <a:solidFill>
                  <a:srgbClr val="1E3B59"/>
                </a:solidFill>
                <a:latin typeface="Century Gothic" panose="020B0502020202020204" pitchFamily="34" charset="0"/>
              </a:rPr>
              <a:t>un</a:t>
            </a:r>
            <a:r>
              <a:rPr lang="de-DE" dirty="0">
                <a:solidFill>
                  <a:srgbClr val="1E3B59"/>
                </a:solidFill>
                <a:latin typeface="Century Gothic" panose="020B0502020202020204" pitchFamily="34" charset="0"/>
              </a:rPr>
              <a:t> </a:t>
            </a:r>
            <a:r>
              <a:rPr lang="de-DE" dirty="0" err="1">
                <a:solidFill>
                  <a:srgbClr val="1E3B59"/>
                </a:solidFill>
                <a:latin typeface="Century Gothic" panose="020B0502020202020204" pitchFamily="34" charset="0"/>
              </a:rPr>
              <a:t>país</a:t>
            </a:r>
            <a:r>
              <a:rPr lang="de-DE" dirty="0">
                <a:solidFill>
                  <a:srgbClr val="1E3B59"/>
                </a:solidFill>
                <a:latin typeface="Century Gothic" panose="020B0502020202020204" pitchFamily="34" charset="0"/>
              </a:rPr>
              <a:t> REDD+.</a:t>
            </a:r>
          </a:p>
        </p:txBody>
      </p:sp>
    </p:spTree>
    <p:extLst>
      <p:ext uri="{BB962C8B-B14F-4D97-AF65-F5344CB8AC3E}">
        <p14:creationId xmlns:p14="http://schemas.microsoft.com/office/powerpoint/2010/main" val="272368576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473EEF8-34D0-4940-BAB6-A231C802AE92}"/>
              </a:ext>
            </a:extLst>
          </p:cNvPr>
          <p:cNvSpPr>
            <a:spLocks noGrp="1"/>
          </p:cNvSpPr>
          <p:nvPr>
            <p:ph type="sldNum" sz="quarter" idx="12"/>
          </p:nvPr>
        </p:nvSpPr>
        <p:spPr/>
        <p:txBody>
          <a:bodyPr/>
          <a:lstStyle/>
          <a:p>
            <a:fld id="{36ED4B00-B4CE-433F-BD9E-86EA8518113C}" type="slidenum">
              <a:rPr lang="es-ES" smtClean="0"/>
              <a:pPr/>
              <a:t>121</a:t>
            </a:fld>
            <a:endParaRPr lang="es-ES"/>
          </a:p>
        </p:txBody>
      </p:sp>
      <p:sp>
        <p:nvSpPr>
          <p:cNvPr id="3" name="Textfeld 2">
            <a:extLst>
              <a:ext uri="{FF2B5EF4-FFF2-40B4-BE49-F238E27FC236}">
                <a16:creationId xmlns:a16="http://schemas.microsoft.com/office/drawing/2014/main" id="{262C546E-236B-40FF-B02D-AB7662EE6AF3}"/>
              </a:ext>
            </a:extLst>
          </p:cNvPr>
          <p:cNvSpPr txBox="1"/>
          <p:nvPr/>
        </p:nvSpPr>
        <p:spPr>
          <a:xfrm>
            <a:off x="262117" y="1717441"/>
            <a:ext cx="2880320"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Proyectos</a:t>
            </a:r>
            <a:r>
              <a:rPr lang="de-DE" b="1" dirty="0">
                <a:solidFill>
                  <a:srgbClr val="1E3B59"/>
                </a:solidFill>
                <a:latin typeface="Century Gothic" panose="020B0502020202020204" pitchFamily="34" charset="0"/>
              </a:rPr>
              <a:t>  </a:t>
            </a:r>
          </a:p>
        </p:txBody>
      </p:sp>
      <p:sp>
        <p:nvSpPr>
          <p:cNvPr id="5" name="Rechteck 4">
            <a:extLst>
              <a:ext uri="{FF2B5EF4-FFF2-40B4-BE49-F238E27FC236}">
                <a16:creationId xmlns:a16="http://schemas.microsoft.com/office/drawing/2014/main" id="{B255B477-7E10-42F4-93D9-4A13C2CD2DDE}"/>
              </a:ext>
            </a:extLst>
          </p:cNvPr>
          <p:cNvSpPr/>
          <p:nvPr/>
        </p:nvSpPr>
        <p:spPr>
          <a:xfrm>
            <a:off x="304801" y="2383584"/>
            <a:ext cx="2837636" cy="307777"/>
          </a:xfrm>
          <a:prstGeom prst="rect">
            <a:avLst/>
          </a:prstGeom>
        </p:spPr>
        <p:txBody>
          <a:bodyPr wrap="none">
            <a:spAutoFit/>
          </a:bodyPr>
          <a:lstStyle/>
          <a:p>
            <a:r>
              <a:rPr lang="de-DE" sz="1400" b="1" dirty="0">
                <a:latin typeface="Century Gothic" panose="020B0502020202020204" pitchFamily="34" charset="0"/>
              </a:rPr>
              <a:t>Emission </a:t>
            </a:r>
            <a:r>
              <a:rPr lang="de-DE" sz="1400" b="1" dirty="0" err="1">
                <a:latin typeface="Century Gothic" panose="020B0502020202020204" pitchFamily="34" charset="0"/>
              </a:rPr>
              <a:t>Reductions</a:t>
            </a:r>
            <a:r>
              <a:rPr lang="de-DE" sz="1400" b="1" dirty="0">
                <a:latin typeface="Century Gothic" panose="020B0502020202020204" pitchFamily="34" charset="0"/>
              </a:rPr>
              <a:t> </a:t>
            </a:r>
            <a:r>
              <a:rPr lang="de-DE" sz="1400" b="1" dirty="0" err="1">
                <a:latin typeface="Century Gothic" panose="020B0502020202020204" pitchFamily="34" charset="0"/>
              </a:rPr>
              <a:t>Programs</a:t>
            </a:r>
            <a:r>
              <a:rPr lang="de-DE" sz="1400" b="1" dirty="0">
                <a:latin typeface="Century Gothic" panose="020B0502020202020204" pitchFamily="34" charset="0"/>
              </a:rPr>
              <a:t> </a:t>
            </a:r>
          </a:p>
        </p:txBody>
      </p:sp>
      <p:sp>
        <p:nvSpPr>
          <p:cNvPr id="6" name="Rechteck 5">
            <a:extLst>
              <a:ext uri="{FF2B5EF4-FFF2-40B4-BE49-F238E27FC236}">
                <a16:creationId xmlns:a16="http://schemas.microsoft.com/office/drawing/2014/main" id="{088297BC-B0F3-4768-B48C-F4E3FDC91287}"/>
              </a:ext>
            </a:extLst>
          </p:cNvPr>
          <p:cNvSpPr/>
          <p:nvPr/>
        </p:nvSpPr>
        <p:spPr>
          <a:xfrm>
            <a:off x="283459" y="3140968"/>
            <a:ext cx="8577082" cy="2308324"/>
          </a:xfrm>
          <a:prstGeom prst="rect">
            <a:avLst/>
          </a:prstGeom>
        </p:spPr>
        <p:txBody>
          <a:bodyPr wrap="square">
            <a:spAutoFit/>
          </a:bodyPr>
          <a:lstStyle/>
          <a:p>
            <a:pPr algn="ctr"/>
            <a:r>
              <a:rPr lang="es-ES" sz="1600" dirty="0">
                <a:solidFill>
                  <a:srgbClr val="1E3B59"/>
                </a:solidFill>
                <a:latin typeface="Century Gothic" panose="020B0502020202020204" pitchFamily="34" charset="0"/>
              </a:rPr>
              <a:t>El apoyo del FCPF a los países participantes del fondo de carbono incluye una amplia gama de iniciativas nacionales e internacionales para apoyar el diseño y la implementación de </a:t>
            </a:r>
            <a:r>
              <a:rPr lang="es-ES" sz="1600" dirty="0" err="1">
                <a:solidFill>
                  <a:srgbClr val="1E3B59"/>
                </a:solidFill>
                <a:latin typeface="Century Gothic" panose="020B0502020202020204" pitchFamily="34" charset="0"/>
              </a:rPr>
              <a:t>ERPs</a:t>
            </a:r>
            <a:r>
              <a:rPr lang="es-ES" sz="1600" dirty="0">
                <a:solidFill>
                  <a:srgbClr val="1E3B59"/>
                </a:solidFill>
                <a:latin typeface="Century Gothic" panose="020B0502020202020204" pitchFamily="34" charset="0"/>
              </a:rPr>
              <a:t> a gran escala. Estas iniciativas incluyen el fomento de la capacidad técnica sobre temas que van desde el MRV hasta el financiamiento de REDD +, el programa de creación de capacidad de larga data de la FCPF para los pueblos </a:t>
            </a:r>
            <a:r>
              <a:rPr lang="es-ES" sz="1600" dirty="0" err="1">
                <a:solidFill>
                  <a:srgbClr val="1E3B59"/>
                </a:solidFill>
                <a:latin typeface="Century Gothic" panose="020B0502020202020204" pitchFamily="34" charset="0"/>
              </a:rPr>
              <a:t>forestdependent</a:t>
            </a:r>
            <a:r>
              <a:rPr lang="es-ES" sz="1600" dirty="0">
                <a:solidFill>
                  <a:srgbClr val="1E3B59"/>
                </a:solidFill>
                <a:latin typeface="Century Gothic" panose="020B0502020202020204" pitchFamily="34" charset="0"/>
              </a:rPr>
              <a:t> y la sociedad civil, así como otras actividades de divulgación estratégica realizadas en colaboración con organizaciones internacionales para mejorar la participación de la mujer y el sector privado en REDD +.</a:t>
            </a:r>
            <a:endParaRPr lang="de-DE" sz="1600" dirty="0">
              <a:solidFill>
                <a:srgbClr val="1E3B59"/>
              </a:solidFill>
              <a:latin typeface="Century Gothic" panose="020B0502020202020204" pitchFamily="34" charset="0"/>
            </a:endParaRPr>
          </a:p>
        </p:txBody>
      </p:sp>
      <p:sp>
        <p:nvSpPr>
          <p:cNvPr id="7" name="Textfeld 6">
            <a:extLst>
              <a:ext uri="{FF2B5EF4-FFF2-40B4-BE49-F238E27FC236}">
                <a16:creationId xmlns:a16="http://schemas.microsoft.com/office/drawing/2014/main" id="{64645BC5-69ED-494E-B822-621DE1ABB8E0}"/>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Forest </a:t>
            </a:r>
            <a:r>
              <a:rPr lang="es-ES" b="1" dirty="0" err="1">
                <a:solidFill>
                  <a:srgbClr val="1E3B59"/>
                </a:solidFill>
                <a:latin typeface="Century Gothic" panose="020B0502020202020204" pitchFamily="34" charset="0"/>
              </a:rPr>
              <a:t>Carbon</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Partership</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Facility</a:t>
            </a:r>
            <a:r>
              <a:rPr lang="es-ES" b="1" dirty="0">
                <a:solidFill>
                  <a:srgbClr val="1E3B59"/>
                </a:solidFill>
                <a:latin typeface="Century Gothic" panose="020B0502020202020204" pitchFamily="34" charset="0"/>
              </a:rPr>
              <a:t> (Banco Mundial)</a:t>
            </a:r>
            <a:endParaRPr lang="de-DE"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324128609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7FF8EC0A-A2FD-4AD6-BC45-B0C069B38863}"/>
              </a:ext>
            </a:extLst>
          </p:cNvPr>
          <p:cNvSpPr>
            <a:spLocks noGrp="1"/>
          </p:cNvSpPr>
          <p:nvPr>
            <p:ph type="sldNum" sz="quarter" idx="12"/>
          </p:nvPr>
        </p:nvSpPr>
        <p:spPr/>
        <p:txBody>
          <a:bodyPr/>
          <a:lstStyle/>
          <a:p>
            <a:fld id="{36ED4B00-B4CE-433F-BD9E-86EA8518113C}" type="slidenum">
              <a:rPr lang="es-ES" smtClean="0"/>
              <a:pPr/>
              <a:t>122</a:t>
            </a:fld>
            <a:endParaRPr lang="es-ES"/>
          </a:p>
        </p:txBody>
      </p:sp>
      <p:sp>
        <p:nvSpPr>
          <p:cNvPr id="4" name="Textfeld 3">
            <a:extLst>
              <a:ext uri="{FF2B5EF4-FFF2-40B4-BE49-F238E27FC236}">
                <a16:creationId xmlns:a16="http://schemas.microsoft.com/office/drawing/2014/main" id="{CAF3DD32-8046-410C-8905-F07C3550E2C3}"/>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International </a:t>
            </a:r>
            <a:r>
              <a:rPr lang="es-ES" b="1" dirty="0" err="1">
                <a:solidFill>
                  <a:srgbClr val="1E3B59"/>
                </a:solidFill>
                <a:latin typeface="Century Gothic" panose="020B0502020202020204" pitchFamily="34" charset="0"/>
              </a:rPr>
              <a:t>Fund</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for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Agriucultural</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Development</a:t>
            </a:r>
            <a:r>
              <a:rPr lang="es-ES" b="1" dirty="0">
                <a:solidFill>
                  <a:srgbClr val="1E3B59"/>
                </a:solidFill>
                <a:latin typeface="Century Gothic" panose="020B0502020202020204" pitchFamily="34" charset="0"/>
              </a:rPr>
              <a:t> (IFAD)</a:t>
            </a:r>
            <a:endParaRPr lang="de-DE" b="1" dirty="0">
              <a:solidFill>
                <a:srgbClr val="1E3B59"/>
              </a:solidFill>
              <a:latin typeface="Century Gothic" panose="020B0502020202020204" pitchFamily="34" charset="0"/>
            </a:endParaRPr>
          </a:p>
        </p:txBody>
      </p:sp>
      <p:pic>
        <p:nvPicPr>
          <p:cNvPr id="5" name="Grafik 4">
            <a:extLst>
              <a:ext uri="{FF2B5EF4-FFF2-40B4-BE49-F238E27FC236}">
                <a16:creationId xmlns:a16="http://schemas.microsoft.com/office/drawing/2014/main" id="{6A68DACC-AF55-4BF7-B83C-D40D9C7F91BA}"/>
              </a:ext>
            </a:extLst>
          </p:cNvPr>
          <p:cNvPicPr>
            <a:picLocks noChangeAspect="1"/>
          </p:cNvPicPr>
          <p:nvPr/>
        </p:nvPicPr>
        <p:blipFill>
          <a:blip r:embed="rId2"/>
          <a:stretch>
            <a:fillRect/>
          </a:stretch>
        </p:blipFill>
        <p:spPr>
          <a:xfrm>
            <a:off x="3305174" y="2292468"/>
            <a:ext cx="2533650" cy="1285875"/>
          </a:xfrm>
          <a:prstGeom prst="rect">
            <a:avLst/>
          </a:prstGeom>
        </p:spPr>
      </p:pic>
      <p:sp>
        <p:nvSpPr>
          <p:cNvPr id="6" name="Rechteck 5">
            <a:extLst>
              <a:ext uri="{FF2B5EF4-FFF2-40B4-BE49-F238E27FC236}">
                <a16:creationId xmlns:a16="http://schemas.microsoft.com/office/drawing/2014/main" id="{9B7B6B35-D033-4F75-BC77-C8144C5B5B89}"/>
              </a:ext>
            </a:extLst>
          </p:cNvPr>
          <p:cNvSpPr/>
          <p:nvPr/>
        </p:nvSpPr>
        <p:spPr>
          <a:xfrm>
            <a:off x="851371" y="3861048"/>
            <a:ext cx="7441257" cy="1569660"/>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El FIDA es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institución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financiera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internacional</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organismo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especializado</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Naciones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Unidas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sede</a:t>
            </a:r>
            <a:r>
              <a:rPr lang="de-DE" sz="1600" dirty="0">
                <a:solidFill>
                  <a:srgbClr val="1E3B59"/>
                </a:solidFill>
                <a:latin typeface="Century Gothic" panose="020B0502020202020204" pitchFamily="34" charset="0"/>
              </a:rPr>
              <a:t> en Roma,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centro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alimentos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agricultura</a:t>
            </a:r>
            <a:r>
              <a:rPr lang="de-DE" sz="1600" dirty="0">
                <a:solidFill>
                  <a:srgbClr val="1E3B59"/>
                </a:solidFill>
                <a:latin typeface="Century Gothic" panose="020B0502020202020204" pitchFamily="34" charset="0"/>
              </a:rPr>
              <a:t> de la ONU. </a:t>
            </a:r>
            <a:r>
              <a:rPr lang="de-DE" sz="1600" dirty="0" err="1">
                <a:solidFill>
                  <a:srgbClr val="1E3B59"/>
                </a:solidFill>
                <a:latin typeface="Century Gothic" panose="020B0502020202020204" pitchFamily="34" charset="0"/>
              </a:rPr>
              <a:t>Desde</a:t>
            </a:r>
            <a:r>
              <a:rPr lang="de-DE" sz="1600" dirty="0">
                <a:solidFill>
                  <a:srgbClr val="1E3B59"/>
                </a:solidFill>
                <a:latin typeface="Century Gothic" panose="020B0502020202020204" pitchFamily="34" charset="0"/>
              </a:rPr>
              <a:t> 1978, la </a:t>
            </a:r>
            <a:r>
              <a:rPr lang="de-DE" sz="1600" dirty="0" err="1">
                <a:solidFill>
                  <a:srgbClr val="1E3B59"/>
                </a:solidFill>
                <a:latin typeface="Century Gothic" panose="020B0502020202020204" pitchFamily="34" charset="0"/>
              </a:rPr>
              <a:t>institución</a:t>
            </a:r>
            <a:r>
              <a:rPr lang="de-DE" sz="1600" dirty="0">
                <a:solidFill>
                  <a:srgbClr val="1E3B59"/>
                </a:solidFill>
                <a:latin typeface="Century Gothic" panose="020B0502020202020204" pitchFamily="34" charset="0"/>
              </a:rPr>
              <a:t> ha </a:t>
            </a:r>
            <a:r>
              <a:rPr lang="de-DE" sz="1600" dirty="0" err="1">
                <a:solidFill>
                  <a:srgbClr val="1E3B59"/>
                </a:solidFill>
                <a:latin typeface="Century Gothic" panose="020B0502020202020204" pitchFamily="34" charset="0"/>
              </a:rPr>
              <a:t>proporcionado</a:t>
            </a:r>
            <a:r>
              <a:rPr lang="de-DE" sz="1600" dirty="0">
                <a:solidFill>
                  <a:srgbClr val="1E3B59"/>
                </a:solidFill>
                <a:latin typeface="Century Gothic" panose="020B0502020202020204" pitchFamily="34" charset="0"/>
              </a:rPr>
              <a:t> US $18,5 </a:t>
            </a:r>
            <a:r>
              <a:rPr lang="de-DE" sz="1600" dirty="0" err="1">
                <a:solidFill>
                  <a:srgbClr val="1E3B59"/>
                </a:solidFill>
                <a:latin typeface="Century Gothic" panose="020B0502020202020204" pitchFamily="34" charset="0"/>
              </a:rPr>
              <a:t>mil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millones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subvenciones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préstamos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bajo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interés</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proyectos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que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han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llegado</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cerca</a:t>
            </a:r>
            <a:r>
              <a:rPr lang="de-DE" sz="1600" dirty="0">
                <a:solidFill>
                  <a:srgbClr val="1E3B59"/>
                </a:solidFill>
                <a:latin typeface="Century Gothic" panose="020B0502020202020204" pitchFamily="34" charset="0"/>
              </a:rPr>
              <a:t> de 464 </a:t>
            </a:r>
            <a:r>
              <a:rPr lang="de-DE" sz="1600" dirty="0" err="1">
                <a:solidFill>
                  <a:srgbClr val="1E3B59"/>
                </a:solidFill>
                <a:latin typeface="Century Gothic" panose="020B0502020202020204" pitchFamily="34" charset="0"/>
              </a:rPr>
              <a:t>millones</a:t>
            </a:r>
            <a:r>
              <a:rPr lang="de-DE" sz="1600" dirty="0">
                <a:solidFill>
                  <a:srgbClr val="1E3B59"/>
                </a:solidFill>
                <a:latin typeface="Century Gothic" panose="020B0502020202020204" pitchFamily="34" charset="0"/>
              </a:rPr>
              <a:t> personas.</a:t>
            </a:r>
          </a:p>
        </p:txBody>
      </p:sp>
    </p:spTree>
    <p:extLst>
      <p:ext uri="{BB962C8B-B14F-4D97-AF65-F5344CB8AC3E}">
        <p14:creationId xmlns:p14="http://schemas.microsoft.com/office/powerpoint/2010/main" val="408556551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7264DE0E-22B4-40D1-B14E-4FB0B3FAEB88}"/>
              </a:ext>
            </a:extLst>
          </p:cNvPr>
          <p:cNvSpPr>
            <a:spLocks noGrp="1"/>
          </p:cNvSpPr>
          <p:nvPr>
            <p:ph type="sldNum" sz="quarter" idx="12"/>
          </p:nvPr>
        </p:nvSpPr>
        <p:spPr/>
        <p:txBody>
          <a:bodyPr/>
          <a:lstStyle/>
          <a:p>
            <a:fld id="{36ED4B00-B4CE-433F-BD9E-86EA8518113C}" type="slidenum">
              <a:rPr lang="es-ES" smtClean="0"/>
              <a:pPr/>
              <a:t>123</a:t>
            </a:fld>
            <a:endParaRPr lang="es-ES"/>
          </a:p>
        </p:txBody>
      </p:sp>
      <p:sp>
        <p:nvSpPr>
          <p:cNvPr id="3" name="Textfeld 2">
            <a:extLst>
              <a:ext uri="{FF2B5EF4-FFF2-40B4-BE49-F238E27FC236}">
                <a16:creationId xmlns:a16="http://schemas.microsoft.com/office/drawing/2014/main" id="{6DB824D2-793E-43D0-A181-211A65F53E96}"/>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International </a:t>
            </a:r>
            <a:r>
              <a:rPr lang="es-ES" b="1" dirty="0" err="1">
                <a:solidFill>
                  <a:srgbClr val="1E3B59"/>
                </a:solidFill>
                <a:latin typeface="Century Gothic" panose="020B0502020202020204" pitchFamily="34" charset="0"/>
              </a:rPr>
              <a:t>Fund</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for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Agriucultural</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Development</a:t>
            </a:r>
            <a:r>
              <a:rPr lang="es-ES" b="1" dirty="0">
                <a:solidFill>
                  <a:srgbClr val="1E3B59"/>
                </a:solidFill>
                <a:latin typeface="Century Gothic" panose="020B0502020202020204" pitchFamily="34" charset="0"/>
              </a:rPr>
              <a:t> (IFAD)</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5E17C4FE-F6DF-4B68-9B64-4D25B77173E3}"/>
              </a:ext>
            </a:extLst>
          </p:cNvPr>
          <p:cNvSpPr txBox="1"/>
          <p:nvPr/>
        </p:nvSpPr>
        <p:spPr>
          <a:xfrm>
            <a:off x="683568" y="1844824"/>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5" name="Rechteck 4">
            <a:extLst>
              <a:ext uri="{FF2B5EF4-FFF2-40B4-BE49-F238E27FC236}">
                <a16:creationId xmlns:a16="http://schemas.microsoft.com/office/drawing/2014/main" id="{4B949E7B-3AAF-421B-81E6-8E93B6C512BA}"/>
              </a:ext>
            </a:extLst>
          </p:cNvPr>
          <p:cNvSpPr/>
          <p:nvPr/>
        </p:nvSpPr>
        <p:spPr>
          <a:xfrm>
            <a:off x="647564" y="2752821"/>
            <a:ext cx="7848872" cy="2049151"/>
          </a:xfrm>
          <a:prstGeom prst="rect">
            <a:avLst/>
          </a:prstGeom>
        </p:spPr>
        <p:txBody>
          <a:bodyPr wrap="square">
            <a:spAutoFit/>
          </a:bodyPr>
          <a:lstStyle/>
          <a:p>
            <a:pPr lvl="0" algn="ctr">
              <a:lnSpc>
                <a:spcPct val="115000"/>
              </a:lnSpc>
              <a:spcAft>
                <a:spcPts val="0"/>
              </a:spcAft>
            </a:pPr>
            <a:r>
              <a:rPr lang="es-ES" sz="1600" dirty="0">
                <a:solidFill>
                  <a:srgbClr val="1E3B59"/>
                </a:solidFill>
                <a:latin typeface="Century Gothic" panose="020B0502020202020204" pitchFamily="34" charset="0"/>
                <a:ea typeface="Calibri" panose="020F0502020204030204" pitchFamily="34" charset="0"/>
                <a:cs typeface="Calibri" panose="020F0502020204030204" pitchFamily="34" charset="0"/>
              </a:rPr>
              <a:t>Se puede acceder a través del sector público, mediante la presentación de notas conceptuales de proyecto alineadas con los intereses del fondo. El IFAD tiene un mecanismo de asignación de la financiación basado en las prioridades y la demanda del fondo, a través de procesos competitivos (convocatorias de propuestas de proyecto o licitaciones sobre un tema concreto). </a:t>
            </a:r>
            <a:endParaRPr lang="de-DE" sz="1600" dirty="0">
              <a:solidFill>
                <a:srgbClr val="1E3B59"/>
              </a:solidFill>
              <a:latin typeface="Century Gothic" panose="020B050202020202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s-ES" sz="1600" dirty="0">
                <a:solidFill>
                  <a:srgbClr val="1E3B59"/>
                </a:solidFill>
                <a:latin typeface="Century Gothic" panose="020B0502020202020204" pitchFamily="34" charset="0"/>
                <a:ea typeface="Calibri" panose="020F0502020204030204" pitchFamily="34" charset="0"/>
                <a:cs typeface="Calibri" panose="020F0502020204030204" pitchFamily="34" charset="0"/>
              </a:rPr>
              <a:t> </a:t>
            </a:r>
            <a:endParaRPr lang="de-DE" sz="1600" dirty="0">
              <a:solidFill>
                <a:srgbClr val="1E3B59"/>
              </a:solidFill>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28799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8D544ABF-C55C-4CA3-AAFC-054283E4C05C}"/>
              </a:ext>
            </a:extLst>
          </p:cNvPr>
          <p:cNvSpPr>
            <a:spLocks noGrp="1"/>
          </p:cNvSpPr>
          <p:nvPr>
            <p:ph type="sldNum" sz="quarter" idx="12"/>
          </p:nvPr>
        </p:nvSpPr>
        <p:spPr/>
        <p:txBody>
          <a:bodyPr/>
          <a:lstStyle/>
          <a:p>
            <a:fld id="{36ED4B00-B4CE-433F-BD9E-86EA8518113C}" type="slidenum">
              <a:rPr lang="es-ES" smtClean="0"/>
              <a:pPr/>
              <a:t>124</a:t>
            </a:fld>
            <a:endParaRPr lang="es-ES"/>
          </a:p>
        </p:txBody>
      </p:sp>
      <p:sp>
        <p:nvSpPr>
          <p:cNvPr id="3" name="Textfeld 2">
            <a:extLst>
              <a:ext uri="{FF2B5EF4-FFF2-40B4-BE49-F238E27FC236}">
                <a16:creationId xmlns:a16="http://schemas.microsoft.com/office/drawing/2014/main" id="{EC57D651-1910-4F76-AC68-225F9499494C}"/>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International </a:t>
            </a:r>
            <a:r>
              <a:rPr lang="es-ES" b="1" dirty="0" err="1">
                <a:solidFill>
                  <a:srgbClr val="1E3B59"/>
                </a:solidFill>
                <a:latin typeface="Century Gothic" panose="020B0502020202020204" pitchFamily="34" charset="0"/>
              </a:rPr>
              <a:t>Fund</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for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Agriucultural</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Development</a:t>
            </a:r>
            <a:r>
              <a:rPr lang="es-ES" b="1" dirty="0">
                <a:solidFill>
                  <a:srgbClr val="1E3B59"/>
                </a:solidFill>
                <a:latin typeface="Century Gothic" panose="020B0502020202020204" pitchFamily="34" charset="0"/>
              </a:rPr>
              <a:t> (IFAD)</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02648859-31FC-4B32-B846-2BE34F18E776}"/>
              </a:ext>
            </a:extLst>
          </p:cNvPr>
          <p:cNvSpPr txBox="1"/>
          <p:nvPr/>
        </p:nvSpPr>
        <p:spPr>
          <a:xfrm>
            <a:off x="262117" y="1717441"/>
            <a:ext cx="2880320"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Proyectos</a:t>
            </a:r>
            <a:r>
              <a:rPr lang="de-DE" b="1" dirty="0">
                <a:solidFill>
                  <a:srgbClr val="1E3B59"/>
                </a:solidFill>
                <a:latin typeface="Century Gothic" panose="020B0502020202020204" pitchFamily="34" charset="0"/>
              </a:rPr>
              <a:t> en </a:t>
            </a:r>
            <a:r>
              <a:rPr lang="de-DE" b="1" dirty="0" err="1">
                <a:solidFill>
                  <a:srgbClr val="1E3B59"/>
                </a:solidFill>
                <a:latin typeface="Century Gothic" panose="020B0502020202020204" pitchFamily="34" charset="0"/>
              </a:rPr>
              <a:t>Bolivia</a:t>
            </a:r>
            <a:r>
              <a:rPr lang="de-DE" b="1" dirty="0">
                <a:solidFill>
                  <a:srgbClr val="1E3B59"/>
                </a:solidFill>
                <a:latin typeface="Century Gothic" panose="020B0502020202020204" pitchFamily="34" charset="0"/>
              </a:rPr>
              <a:t>  </a:t>
            </a:r>
          </a:p>
        </p:txBody>
      </p:sp>
      <p:sp>
        <p:nvSpPr>
          <p:cNvPr id="6" name="Rechteck 5">
            <a:extLst>
              <a:ext uri="{FF2B5EF4-FFF2-40B4-BE49-F238E27FC236}">
                <a16:creationId xmlns:a16="http://schemas.microsoft.com/office/drawing/2014/main" id="{407CB158-E38E-4147-AA0C-BFD8BBEF800E}"/>
              </a:ext>
            </a:extLst>
          </p:cNvPr>
          <p:cNvSpPr/>
          <p:nvPr/>
        </p:nvSpPr>
        <p:spPr>
          <a:xfrm>
            <a:off x="262117" y="2359997"/>
            <a:ext cx="8550696" cy="3539430"/>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El FIDA </a:t>
            </a:r>
            <a:r>
              <a:rPr lang="de-DE" sz="1600" dirty="0" err="1">
                <a:solidFill>
                  <a:srgbClr val="1E3B59"/>
                </a:solidFill>
                <a:latin typeface="Century Gothic" panose="020B0502020202020204" pitchFamily="34" charset="0"/>
              </a:rPr>
              <a:t>integra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tecnologías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energía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renovable</a:t>
            </a:r>
            <a:r>
              <a:rPr lang="de-DE" sz="1600" dirty="0">
                <a:solidFill>
                  <a:srgbClr val="1E3B59"/>
                </a:solidFill>
                <a:latin typeface="Century Gothic" panose="020B0502020202020204" pitchFamily="34" charset="0"/>
              </a:rPr>
              <a:t> en la </a:t>
            </a:r>
            <a:r>
              <a:rPr lang="de-DE" sz="1600" dirty="0" err="1">
                <a:solidFill>
                  <a:srgbClr val="1E3B59"/>
                </a:solidFill>
                <a:latin typeface="Century Gothic" panose="020B0502020202020204" pitchFamily="34" charset="0"/>
              </a:rPr>
              <a:t>agricultura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pequeños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productores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mejorar</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producción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agrícola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procesamiento</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manejo</a:t>
            </a:r>
            <a:r>
              <a:rPr lang="de-DE" sz="1600" dirty="0">
                <a:solidFill>
                  <a:srgbClr val="1E3B59"/>
                </a:solidFill>
                <a:latin typeface="Century Gothic" panose="020B0502020202020204" pitchFamily="34" charset="0"/>
              </a:rPr>
              <a:t> post-</a:t>
            </a:r>
            <a:r>
              <a:rPr lang="de-DE" sz="1600" dirty="0" err="1">
                <a:solidFill>
                  <a:srgbClr val="1E3B59"/>
                </a:solidFill>
                <a:latin typeface="Century Gothic" panose="020B0502020202020204" pitchFamily="34" charset="0"/>
              </a:rPr>
              <a:t>cosecha</a:t>
            </a:r>
            <a:r>
              <a:rPr lang="de-DE" sz="1600" dirty="0">
                <a:solidFill>
                  <a:srgbClr val="1E3B59"/>
                </a:solidFill>
                <a:latin typeface="Century Gothic" panose="020B0502020202020204" pitchFamily="34" charset="0"/>
              </a:rPr>
              <a:t>.</a:t>
            </a:r>
          </a:p>
          <a:p>
            <a:pPr algn="ctr"/>
            <a:endParaRPr lang="de-DE" sz="1600" dirty="0">
              <a:solidFill>
                <a:srgbClr val="1E3B59"/>
              </a:solidFill>
              <a:latin typeface="Century Gothic" panose="020B0502020202020204" pitchFamily="34" charset="0"/>
            </a:endParaRPr>
          </a:p>
          <a:p>
            <a:pPr algn="ctr"/>
            <a:r>
              <a:rPr lang="de-DE" sz="1600" dirty="0" err="1">
                <a:solidFill>
                  <a:srgbClr val="1E3B59"/>
                </a:solidFill>
                <a:latin typeface="Century Gothic" panose="020B0502020202020204" pitchFamily="34" charset="0"/>
              </a:rPr>
              <a:t>Aunque</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expansión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descentralizada</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energías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renovables</a:t>
            </a:r>
            <a:r>
              <a:rPr lang="de-DE" sz="1600" dirty="0">
                <a:solidFill>
                  <a:srgbClr val="1E3B59"/>
                </a:solidFill>
                <a:latin typeface="Century Gothic" panose="020B0502020202020204" pitchFamily="34" charset="0"/>
              </a:rPr>
              <a:t> en los </a:t>
            </a:r>
            <a:r>
              <a:rPr lang="de-DE" sz="1600" dirty="0" err="1">
                <a:solidFill>
                  <a:srgbClr val="1E3B59"/>
                </a:solidFill>
                <a:latin typeface="Century Gothic" panose="020B0502020202020204" pitchFamily="34" charset="0"/>
              </a:rPr>
              <a:t>países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desarrollo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no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puede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solución</a:t>
            </a:r>
            <a:r>
              <a:rPr lang="de-DE" sz="1600" dirty="0">
                <a:solidFill>
                  <a:srgbClr val="1E3B59"/>
                </a:solidFill>
                <a:latin typeface="Century Gothic" panose="020B0502020202020204" pitchFamily="34" charset="0"/>
              </a:rPr>
              <a:t> universal, al </a:t>
            </a:r>
            <a:r>
              <a:rPr lang="de-DE" sz="1600" dirty="0" err="1">
                <a:solidFill>
                  <a:srgbClr val="1E3B59"/>
                </a:solidFill>
                <a:latin typeface="Century Gothic" panose="020B0502020202020204" pitchFamily="34" charset="0"/>
              </a:rPr>
              <a:t>vincularla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a:t>
            </a:r>
            <a:r>
              <a:rPr lang="de-DE" sz="1600" dirty="0">
                <a:solidFill>
                  <a:srgbClr val="1E3B59"/>
                </a:solidFill>
                <a:latin typeface="Century Gothic" panose="020B0502020202020204" pitchFamily="34" charset="0"/>
              </a:rPr>
              <a:t> las </a:t>
            </a:r>
            <a:r>
              <a:rPr lang="de-DE" sz="1600" dirty="0" err="1">
                <a:solidFill>
                  <a:srgbClr val="1E3B59"/>
                </a:solidFill>
                <a:latin typeface="Century Gothic" panose="020B0502020202020204" pitchFamily="34" charset="0"/>
              </a:rPr>
              <a:t>actividades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económicas</a:t>
            </a:r>
            <a:r>
              <a:rPr lang="de-DE" sz="1600" dirty="0">
                <a:solidFill>
                  <a:srgbClr val="1E3B59"/>
                </a:solidFill>
                <a:latin typeface="Century Gothic" panose="020B0502020202020204" pitchFamily="34" charset="0"/>
              </a:rPr>
              <a:t> rurales, </a:t>
            </a:r>
            <a:r>
              <a:rPr lang="de-DE" sz="1600" dirty="0" err="1">
                <a:solidFill>
                  <a:srgbClr val="1E3B59"/>
                </a:solidFill>
                <a:latin typeface="Century Gothic" panose="020B0502020202020204" pitchFamily="34" charset="0"/>
              </a:rPr>
              <a:t>puede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contribuir</a:t>
            </a:r>
            <a:r>
              <a:rPr lang="de-DE" sz="1600" dirty="0">
                <a:solidFill>
                  <a:srgbClr val="1E3B59"/>
                </a:solidFill>
                <a:latin typeface="Century Gothic" panose="020B0502020202020204" pitchFamily="34" charset="0"/>
              </a:rPr>
              <a:t> a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mayor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productividad</a:t>
            </a:r>
            <a:r>
              <a:rPr lang="de-DE" sz="1600" dirty="0">
                <a:solidFill>
                  <a:srgbClr val="1E3B59"/>
                </a:solidFill>
                <a:latin typeface="Century Gothic" panose="020B0502020202020204" pitchFamily="34" charset="0"/>
              </a:rPr>
              <a:t>.</a:t>
            </a:r>
          </a:p>
          <a:p>
            <a:pPr algn="ctr"/>
            <a:endParaRPr lang="de-DE" sz="1600" dirty="0">
              <a:solidFill>
                <a:srgbClr val="1E3B59"/>
              </a:solidFill>
              <a:latin typeface="Century Gothic" panose="020B0502020202020204" pitchFamily="34" charset="0"/>
            </a:endParaRPr>
          </a:p>
          <a:p>
            <a:pPr algn="ctr"/>
            <a:r>
              <a:rPr lang="de-DE" sz="1600" dirty="0">
                <a:solidFill>
                  <a:srgbClr val="1E3B59"/>
                </a:solidFill>
                <a:latin typeface="Century Gothic" panose="020B0502020202020204" pitchFamily="34" charset="0"/>
              </a:rPr>
              <a:t>A </a:t>
            </a:r>
            <a:r>
              <a:rPr lang="de-DE" sz="1600" dirty="0" err="1">
                <a:solidFill>
                  <a:srgbClr val="1E3B59"/>
                </a:solidFill>
                <a:latin typeface="Century Gothic" panose="020B0502020202020204" pitchFamily="34" charset="0"/>
              </a:rPr>
              <a:t>través</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programa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adaptación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agricultura</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pequeños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agricultores</a:t>
            </a:r>
            <a:r>
              <a:rPr lang="de-DE" sz="1600" dirty="0">
                <a:solidFill>
                  <a:srgbClr val="1E3B59"/>
                </a:solidFill>
                <a:latin typeface="Century Gothic" panose="020B0502020202020204" pitchFamily="34" charset="0"/>
              </a:rPr>
              <a:t> (ASAP),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FIDA ha </a:t>
            </a:r>
            <a:r>
              <a:rPr lang="de-DE" sz="1600" dirty="0" err="1">
                <a:solidFill>
                  <a:srgbClr val="1E3B59"/>
                </a:solidFill>
                <a:latin typeface="Century Gothic" panose="020B0502020202020204" pitchFamily="34" charset="0"/>
              </a:rPr>
              <a:t>promovido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mejores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cocinas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digestores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biogás</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sistemas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bombeo</a:t>
            </a:r>
            <a:r>
              <a:rPr lang="de-DE" sz="1600" dirty="0">
                <a:solidFill>
                  <a:srgbClr val="1E3B59"/>
                </a:solidFill>
                <a:latin typeface="Century Gothic" panose="020B0502020202020204" pitchFamily="34" charset="0"/>
              </a:rPr>
              <a:t> solar en </a:t>
            </a:r>
            <a:r>
              <a:rPr lang="de-DE" sz="1600" dirty="0" err="1">
                <a:solidFill>
                  <a:srgbClr val="1E3B59"/>
                </a:solidFill>
                <a:latin typeface="Century Gothic" panose="020B0502020202020204" pitchFamily="34" charset="0"/>
              </a:rPr>
              <a:t>Bolivia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Malí</a:t>
            </a:r>
            <a:r>
              <a:rPr lang="de-DE" sz="1600" dirty="0">
                <a:solidFill>
                  <a:srgbClr val="1E3B59"/>
                </a:solidFill>
                <a:latin typeface="Century Gothic" panose="020B0502020202020204" pitchFamily="34" charset="0"/>
              </a:rPr>
              <a:t>, Nigeria y Kenia. </a:t>
            </a:r>
            <a:r>
              <a:rPr lang="de-DE" sz="1600" dirty="0" err="1">
                <a:solidFill>
                  <a:srgbClr val="1E3B59"/>
                </a:solidFill>
                <a:latin typeface="Century Gothic" panose="020B0502020202020204" pitchFamily="34" charset="0"/>
              </a:rPr>
              <a:t>Además</a:t>
            </a:r>
            <a:r>
              <a:rPr lang="de-DE" sz="1600" dirty="0">
                <a:solidFill>
                  <a:srgbClr val="1E3B59"/>
                </a:solidFill>
                <a:latin typeface="Century Gothic" panose="020B0502020202020204" pitchFamily="34" charset="0"/>
              </a:rPr>
              <a:t>, la </a:t>
            </a:r>
            <a:r>
              <a:rPr lang="de-DE" sz="1600" dirty="0" err="1">
                <a:solidFill>
                  <a:srgbClr val="1E3B59"/>
                </a:solidFill>
                <a:latin typeface="Century Gothic" panose="020B0502020202020204" pitchFamily="34" charset="0"/>
              </a:rPr>
              <a:t>introducción</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tecnologías</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procesamiento</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almacenamiento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eficientes</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consumo</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energía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como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calefacción</a:t>
            </a:r>
            <a:r>
              <a:rPr lang="de-DE" sz="1600" dirty="0">
                <a:solidFill>
                  <a:srgbClr val="1E3B59"/>
                </a:solidFill>
                <a:latin typeface="Century Gothic" panose="020B0502020202020204" pitchFamily="34" charset="0"/>
              </a:rPr>
              <a:t> solar, </a:t>
            </a:r>
            <a:r>
              <a:rPr lang="de-DE" sz="1600" dirty="0" err="1">
                <a:solidFill>
                  <a:srgbClr val="1E3B59"/>
                </a:solidFill>
                <a:latin typeface="Century Gothic" panose="020B0502020202020204" pitchFamily="34" charset="0"/>
              </a:rPr>
              <a:t>refrigeración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secado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molienda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iluminación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Kirguistán</a:t>
            </a:r>
            <a:r>
              <a:rPr lang="de-DE" sz="1600" dirty="0">
                <a:solidFill>
                  <a:srgbClr val="1E3B59"/>
                </a:solidFill>
                <a:latin typeface="Century Gothic" panose="020B0502020202020204" pitchFamily="34" charset="0"/>
              </a:rPr>
              <a:t>, India, Ruanda y Mozambique.</a:t>
            </a:r>
          </a:p>
        </p:txBody>
      </p:sp>
      <p:sp>
        <p:nvSpPr>
          <p:cNvPr id="7" name="Textfeld 6">
            <a:extLst>
              <a:ext uri="{FF2B5EF4-FFF2-40B4-BE49-F238E27FC236}">
                <a16:creationId xmlns:a16="http://schemas.microsoft.com/office/drawing/2014/main" id="{040C8189-BD24-4A56-B285-C8BEC53F42BD}"/>
              </a:ext>
            </a:extLst>
          </p:cNvPr>
          <p:cNvSpPr txBox="1"/>
          <p:nvPr/>
        </p:nvSpPr>
        <p:spPr>
          <a:xfrm>
            <a:off x="3956094" y="6048573"/>
            <a:ext cx="2743980" cy="307777"/>
          </a:xfrm>
          <a:prstGeom prst="rect">
            <a:avLst/>
          </a:prstGeom>
          <a:noFill/>
        </p:spPr>
        <p:txBody>
          <a:bodyPr wrap="square" rtlCol="0">
            <a:spAutoFit/>
          </a:bodyPr>
          <a:lstStyle/>
          <a:p>
            <a:r>
              <a:rPr lang="de-DE" sz="1400" b="1" dirty="0" err="1">
                <a:solidFill>
                  <a:srgbClr val="1E3B59"/>
                </a:solidFill>
                <a:latin typeface="Century Gothic" panose="020B0502020202020204" pitchFamily="34" charset="0"/>
              </a:rPr>
              <a:t>Más</a:t>
            </a:r>
            <a:r>
              <a:rPr lang="de-DE" sz="1400" b="1" dirty="0">
                <a:solidFill>
                  <a:srgbClr val="1E3B59"/>
                </a:solidFill>
                <a:latin typeface="Century Gothic" panose="020B0502020202020204" pitchFamily="34" charset="0"/>
              </a:rPr>
              <a:t> </a:t>
            </a:r>
            <a:r>
              <a:rPr lang="de-DE" sz="1400" b="1" dirty="0" err="1">
                <a:solidFill>
                  <a:srgbClr val="1E3B59"/>
                </a:solidFill>
                <a:latin typeface="Century Gothic" panose="020B0502020202020204" pitchFamily="34" charset="0"/>
              </a:rPr>
              <a:t>información</a:t>
            </a:r>
            <a:r>
              <a:rPr lang="de-DE" sz="1400" b="1" dirty="0">
                <a:solidFill>
                  <a:srgbClr val="1E3B59"/>
                </a:solidFill>
                <a:latin typeface="Century Gothic" panose="020B0502020202020204" pitchFamily="34" charset="0"/>
              </a:rPr>
              <a:t> </a:t>
            </a:r>
            <a:r>
              <a:rPr lang="de-DE" sz="1400" b="1" dirty="0">
                <a:solidFill>
                  <a:srgbClr val="1E3B59"/>
                </a:solidFill>
                <a:latin typeface="Century Gothic" panose="020B0502020202020204" pitchFamily="34" charset="0"/>
                <a:hlinkClick r:id="rId2">
                  <a:extLst>
                    <a:ext uri="{A12FA001-AC4F-418D-AE19-62706E023703}">
                      <ahyp:hlinkClr xmlns:ahyp="http://schemas.microsoft.com/office/drawing/2018/hyperlinkcolor" xmlns="" val="tx"/>
                    </a:ext>
                  </a:extLst>
                </a:hlinkClick>
              </a:rPr>
              <a:t>aqui</a:t>
            </a:r>
            <a:endParaRPr lang="de-DE" sz="1400" b="1"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2406388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664B3A6-A8D5-4C51-9652-0EE394504D37}"/>
              </a:ext>
            </a:extLst>
          </p:cNvPr>
          <p:cNvSpPr>
            <a:spLocks noGrp="1"/>
          </p:cNvSpPr>
          <p:nvPr>
            <p:ph type="sldNum" sz="quarter" idx="12"/>
          </p:nvPr>
        </p:nvSpPr>
        <p:spPr/>
        <p:txBody>
          <a:bodyPr/>
          <a:lstStyle/>
          <a:p>
            <a:fld id="{36ED4B00-B4CE-433F-BD9E-86EA8518113C}" type="slidenum">
              <a:rPr lang="es-ES" smtClean="0"/>
              <a:pPr/>
              <a:t>125</a:t>
            </a:fld>
            <a:endParaRPr lang="es-ES"/>
          </a:p>
        </p:txBody>
      </p:sp>
      <p:sp>
        <p:nvSpPr>
          <p:cNvPr id="3" name="Textfeld 2">
            <a:extLst>
              <a:ext uri="{FF2B5EF4-FFF2-40B4-BE49-F238E27FC236}">
                <a16:creationId xmlns:a16="http://schemas.microsoft.com/office/drawing/2014/main" id="{5D4B6BF4-5E1B-4DA2-BFAB-3083783FFE36}"/>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Programa de Naciones Unidas de Desarrollo (PNUD)</a:t>
            </a:r>
            <a:endParaRPr lang="de-DE" b="1" dirty="0">
              <a:solidFill>
                <a:srgbClr val="1E3B59"/>
              </a:solidFill>
              <a:latin typeface="Century Gothic" panose="020B0502020202020204" pitchFamily="34" charset="0"/>
            </a:endParaRPr>
          </a:p>
        </p:txBody>
      </p:sp>
      <p:sp>
        <p:nvSpPr>
          <p:cNvPr id="5" name="Rechteck 4">
            <a:extLst>
              <a:ext uri="{FF2B5EF4-FFF2-40B4-BE49-F238E27FC236}">
                <a16:creationId xmlns:a16="http://schemas.microsoft.com/office/drawing/2014/main" id="{3FEAF549-7606-4FC2-AE73-2A3D167380D6}"/>
              </a:ext>
            </a:extLst>
          </p:cNvPr>
          <p:cNvSpPr/>
          <p:nvPr/>
        </p:nvSpPr>
        <p:spPr>
          <a:xfrm>
            <a:off x="872716" y="4149080"/>
            <a:ext cx="7398568" cy="1482842"/>
          </a:xfrm>
          <a:prstGeom prst="rect">
            <a:avLst/>
          </a:prstGeom>
        </p:spPr>
        <p:txBody>
          <a:bodyPr wrap="square">
            <a:spAutoFit/>
          </a:bodyPr>
          <a:lstStyle/>
          <a:p>
            <a:pPr lvl="0" algn="ctr">
              <a:lnSpc>
                <a:spcPct val="115000"/>
              </a:lnSpc>
              <a:spcAft>
                <a:spcPts val="0"/>
              </a:spcAft>
            </a:pPr>
            <a:r>
              <a:rPr lang="es-ES" sz="1600" dirty="0">
                <a:solidFill>
                  <a:srgbClr val="1E3B59"/>
                </a:solidFill>
                <a:latin typeface="Century Gothic" panose="020B0502020202020204" pitchFamily="34" charset="0"/>
                <a:ea typeface="Calibri" panose="020F0502020204030204" pitchFamily="34" charset="0"/>
                <a:cs typeface="Calibri" panose="020F0502020204030204" pitchFamily="34" charset="0"/>
              </a:rPr>
              <a:t>Objetivos o resultados esperados: Promover los Objetivos de Desarrollo del Milenio (ODM), los derechos humanos y la equidad de género mediante proyectos e iniciativas en las áreas temáticas de reducción de la pobreza, la mejora de la gobernabilidad democrática, la prevención y recuperación de la crisis, y la energía y el medio ambiente. </a:t>
            </a:r>
            <a:endParaRPr lang="de-DE" sz="1600" dirty="0">
              <a:solidFill>
                <a:srgbClr val="1E3B59"/>
              </a:solidFill>
              <a:latin typeface="Century Gothic" panose="020B0502020202020204" pitchFamily="34" charset="0"/>
              <a:ea typeface="Calibri" panose="020F0502020204030204" pitchFamily="34" charset="0"/>
              <a:cs typeface="Times New Roman" panose="02020603050405020304" pitchFamily="18" charset="0"/>
            </a:endParaRPr>
          </a:p>
        </p:txBody>
      </p:sp>
      <p:pic>
        <p:nvPicPr>
          <p:cNvPr id="6" name="Grafik 5">
            <a:extLst>
              <a:ext uri="{FF2B5EF4-FFF2-40B4-BE49-F238E27FC236}">
                <a16:creationId xmlns:a16="http://schemas.microsoft.com/office/drawing/2014/main" id="{646F5E98-9D57-4B20-8DA2-12B11DE4BF16}"/>
              </a:ext>
            </a:extLst>
          </p:cNvPr>
          <p:cNvPicPr>
            <a:picLocks noChangeAspect="1"/>
          </p:cNvPicPr>
          <p:nvPr/>
        </p:nvPicPr>
        <p:blipFill>
          <a:blip r:embed="rId2"/>
          <a:stretch>
            <a:fillRect/>
          </a:stretch>
        </p:blipFill>
        <p:spPr>
          <a:xfrm>
            <a:off x="2847985" y="2857914"/>
            <a:ext cx="3686175" cy="1133475"/>
          </a:xfrm>
          <a:prstGeom prst="rect">
            <a:avLst/>
          </a:prstGeom>
        </p:spPr>
      </p:pic>
    </p:spTree>
    <p:extLst>
      <p:ext uri="{BB962C8B-B14F-4D97-AF65-F5344CB8AC3E}">
        <p14:creationId xmlns:p14="http://schemas.microsoft.com/office/powerpoint/2010/main" val="346083105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664B3A6-A8D5-4C51-9652-0EE394504D37}"/>
              </a:ext>
            </a:extLst>
          </p:cNvPr>
          <p:cNvSpPr>
            <a:spLocks noGrp="1"/>
          </p:cNvSpPr>
          <p:nvPr>
            <p:ph type="sldNum" sz="quarter" idx="12"/>
          </p:nvPr>
        </p:nvSpPr>
        <p:spPr/>
        <p:txBody>
          <a:bodyPr/>
          <a:lstStyle/>
          <a:p>
            <a:fld id="{36ED4B00-B4CE-433F-BD9E-86EA8518113C}" type="slidenum">
              <a:rPr lang="es-ES" smtClean="0"/>
              <a:pPr/>
              <a:t>126</a:t>
            </a:fld>
            <a:endParaRPr lang="es-ES"/>
          </a:p>
        </p:txBody>
      </p:sp>
      <p:sp>
        <p:nvSpPr>
          <p:cNvPr id="3" name="Textfeld 2">
            <a:extLst>
              <a:ext uri="{FF2B5EF4-FFF2-40B4-BE49-F238E27FC236}">
                <a16:creationId xmlns:a16="http://schemas.microsoft.com/office/drawing/2014/main" id="{5D4B6BF4-5E1B-4DA2-BFAB-3083783FFE36}"/>
              </a:ext>
            </a:extLst>
          </p:cNvPr>
          <p:cNvSpPr txBox="1"/>
          <p:nvPr/>
        </p:nvSpPr>
        <p:spPr>
          <a:xfrm>
            <a:off x="1763688" y="836712"/>
            <a:ext cx="7128792" cy="369332"/>
          </a:xfrm>
          <a:prstGeom prst="rect">
            <a:avLst/>
          </a:prstGeom>
          <a:noFill/>
        </p:spPr>
        <p:txBody>
          <a:bodyPr wrap="square" rtlCol="0">
            <a:spAutoFit/>
          </a:bodyPr>
          <a:lstStyle/>
          <a:p>
            <a:pPr algn="r"/>
            <a:r>
              <a:rPr lang="es-ES" b="1" dirty="0">
                <a:solidFill>
                  <a:srgbClr val="1E3B59"/>
                </a:solidFill>
                <a:latin typeface="Century Gothic" panose="020B0502020202020204" pitchFamily="34" charset="0"/>
              </a:rPr>
              <a:t>Programa de Naciones Unidas de Desarrollo (PNUD)</a:t>
            </a:r>
            <a:endParaRPr lang="de-DE" b="1" dirty="0">
              <a:solidFill>
                <a:srgbClr val="1E3B59"/>
              </a:solidFill>
              <a:latin typeface="Century Gothic" panose="020B0502020202020204" pitchFamily="34" charset="0"/>
            </a:endParaRPr>
          </a:p>
        </p:txBody>
      </p:sp>
      <p:sp>
        <p:nvSpPr>
          <p:cNvPr id="4" name="Textfeld 3">
            <a:extLst>
              <a:ext uri="{FF2B5EF4-FFF2-40B4-BE49-F238E27FC236}">
                <a16:creationId xmlns:a16="http://schemas.microsoft.com/office/drawing/2014/main" id="{F0B5504D-2A8F-4C25-B238-B380B8CB1A2D}"/>
              </a:ext>
            </a:extLst>
          </p:cNvPr>
          <p:cNvSpPr txBox="1"/>
          <p:nvPr/>
        </p:nvSpPr>
        <p:spPr>
          <a:xfrm>
            <a:off x="683568" y="1844824"/>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5" name="Rechteck 4">
            <a:extLst>
              <a:ext uri="{FF2B5EF4-FFF2-40B4-BE49-F238E27FC236}">
                <a16:creationId xmlns:a16="http://schemas.microsoft.com/office/drawing/2014/main" id="{052FADAB-8EAD-47A1-AB85-00DA17C070E4}"/>
              </a:ext>
            </a:extLst>
          </p:cNvPr>
          <p:cNvSpPr/>
          <p:nvPr/>
        </p:nvSpPr>
        <p:spPr>
          <a:xfrm>
            <a:off x="1232756" y="2750145"/>
            <a:ext cx="6678488" cy="1815882"/>
          </a:xfrm>
          <a:prstGeom prst="rect">
            <a:avLst/>
          </a:prstGeom>
        </p:spPr>
        <p:txBody>
          <a:bodyPr wrap="square">
            <a:spAutoFit/>
          </a:bodyPr>
          <a:lstStyle/>
          <a:p>
            <a:pPr algn="ctr"/>
            <a:r>
              <a:rPr lang="es-ES" sz="1600" dirty="0">
                <a:solidFill>
                  <a:srgbClr val="1E3B59"/>
                </a:solidFill>
                <a:latin typeface="Century Gothic" panose="020B0502020202020204" pitchFamily="34" charset="0"/>
                <a:ea typeface="Calibri" panose="020F0502020204030204" pitchFamily="34" charset="0"/>
              </a:rPr>
              <a:t>Implementa sus actividades a través de </a:t>
            </a:r>
            <a:r>
              <a:rPr lang="es-ES" sz="1600" dirty="0" err="1">
                <a:solidFill>
                  <a:srgbClr val="1E3B59"/>
                </a:solidFill>
                <a:latin typeface="Century Gothic" panose="020B0502020202020204" pitchFamily="34" charset="0"/>
                <a:ea typeface="Calibri" panose="020F0502020204030204" pitchFamily="34" charset="0"/>
              </a:rPr>
              <a:t>ONGs</a:t>
            </a:r>
            <a:r>
              <a:rPr lang="es-ES" sz="1600" dirty="0">
                <a:solidFill>
                  <a:srgbClr val="1E3B59"/>
                </a:solidFill>
                <a:latin typeface="Century Gothic" panose="020B0502020202020204" pitchFamily="34" charset="0"/>
                <a:ea typeface="Calibri" panose="020F0502020204030204" pitchFamily="34" charset="0"/>
              </a:rPr>
              <a:t>, empresas comerciales, universidades e institutos de investigación, y organizaciones e instituciones internacionales y multinacionales. Si un sector está interesado en plantear asistencia técnica para una iniciativa con el PNUD, es preciso entablar una solicitud directa con la Coordinadora Residente del Sistema de las Naciones Unidas y Representante Residente del PNUD.</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278987491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127</a:t>
            </a:fld>
            <a:endParaRPr lang="es-ES"/>
          </a:p>
        </p:txBody>
      </p:sp>
      <p:sp>
        <p:nvSpPr>
          <p:cNvPr id="4" name="Rechteck 3">
            <a:extLst>
              <a:ext uri="{FF2B5EF4-FFF2-40B4-BE49-F238E27FC236}">
                <a16:creationId xmlns:a16="http://schemas.microsoft.com/office/drawing/2014/main" id="{165E5EBB-DD90-4B26-9BC9-3F7CD0795B0B}"/>
              </a:ext>
            </a:extLst>
          </p:cNvPr>
          <p:cNvSpPr/>
          <p:nvPr/>
        </p:nvSpPr>
        <p:spPr>
          <a:xfrm>
            <a:off x="6229234" y="1268760"/>
            <a:ext cx="2781531" cy="369332"/>
          </a:xfrm>
          <a:prstGeom prst="rect">
            <a:avLst/>
          </a:prstGeom>
        </p:spPr>
        <p:txBody>
          <a:bodyPr wrap="none">
            <a:spAutoFit/>
          </a:bodyPr>
          <a:lstStyle/>
          <a:p>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Cooperación Española</a:t>
            </a:r>
            <a:endParaRPr lang="de-DE" b="1" dirty="0">
              <a:solidFill>
                <a:srgbClr val="1E3B59"/>
              </a:solidFill>
              <a:latin typeface="Century Gothic" panose="020B0502020202020204" pitchFamily="34" charset="0"/>
            </a:endParaRPr>
          </a:p>
        </p:txBody>
      </p:sp>
      <p:pic>
        <p:nvPicPr>
          <p:cNvPr id="5" name="Grafik 4">
            <a:extLst>
              <a:ext uri="{FF2B5EF4-FFF2-40B4-BE49-F238E27FC236}">
                <a16:creationId xmlns:a16="http://schemas.microsoft.com/office/drawing/2014/main" id="{E00624CA-BEFF-48C6-BC8D-4AD47D7605F9}"/>
              </a:ext>
            </a:extLst>
          </p:cNvPr>
          <p:cNvPicPr>
            <a:picLocks noChangeAspect="1"/>
          </p:cNvPicPr>
          <p:nvPr/>
        </p:nvPicPr>
        <p:blipFill>
          <a:blip r:embed="rId2"/>
          <a:stretch>
            <a:fillRect/>
          </a:stretch>
        </p:blipFill>
        <p:spPr>
          <a:xfrm>
            <a:off x="3867150" y="2605087"/>
            <a:ext cx="1409700" cy="1647825"/>
          </a:xfrm>
          <a:prstGeom prst="rect">
            <a:avLst/>
          </a:prstGeom>
        </p:spPr>
      </p:pic>
      <p:sp>
        <p:nvSpPr>
          <p:cNvPr id="6" name="Rechteck 5">
            <a:extLst>
              <a:ext uri="{FF2B5EF4-FFF2-40B4-BE49-F238E27FC236}">
                <a16:creationId xmlns:a16="http://schemas.microsoft.com/office/drawing/2014/main" id="{1EAC9810-67CA-4015-9C45-806ACEC4B835}"/>
              </a:ext>
            </a:extLst>
          </p:cNvPr>
          <p:cNvSpPr/>
          <p:nvPr/>
        </p:nvSpPr>
        <p:spPr>
          <a:xfrm>
            <a:off x="656692" y="4509120"/>
            <a:ext cx="7830616" cy="1569660"/>
          </a:xfrm>
          <a:prstGeom prst="rect">
            <a:avLst/>
          </a:prstGeom>
        </p:spPr>
        <p:txBody>
          <a:bodyPr wrap="square">
            <a:spAutoFit/>
          </a:bodyPr>
          <a:lstStyle/>
          <a:p>
            <a:pPr algn="ctr"/>
            <a:r>
              <a:rPr lang="es-ES" sz="1600" dirty="0">
                <a:solidFill>
                  <a:srgbClr val="1E3B59"/>
                </a:solidFill>
                <a:latin typeface="Century Gothic" panose="020B0502020202020204" pitchFamily="34" charset="0"/>
              </a:rPr>
              <a:t>La </a:t>
            </a:r>
            <a:r>
              <a:rPr lang="es-ES" sz="1600" b="1" dirty="0">
                <a:solidFill>
                  <a:srgbClr val="1E3B59"/>
                </a:solidFill>
                <a:latin typeface="Century Gothic" panose="020B0502020202020204" pitchFamily="34" charset="0"/>
              </a:rPr>
              <a:t>Cooperación Española</a:t>
            </a:r>
            <a:r>
              <a:rPr lang="es-ES" sz="1600" dirty="0">
                <a:solidFill>
                  <a:srgbClr val="1E3B59"/>
                </a:solidFill>
                <a:latin typeface="Century Gothic" panose="020B0502020202020204" pitchFamily="34" charset="0"/>
              </a:rPr>
              <a:t> es la suma de todas aquellas personas, instituciones, recursos y capacidades que pone España a disposición de los países en desarrollo con el fin de </a:t>
            </a:r>
            <a:r>
              <a:rPr lang="es-ES" sz="1600" b="1" dirty="0">
                <a:solidFill>
                  <a:srgbClr val="1E3B59"/>
                </a:solidFill>
                <a:latin typeface="Century Gothic" panose="020B0502020202020204" pitchFamily="34" charset="0"/>
              </a:rPr>
              <a:t>contribuir al desarrollo humano, la erradicación de la pobreza y el pleno ejercicio de los derechos</a:t>
            </a:r>
            <a:r>
              <a:rPr lang="es-ES" sz="1600" dirty="0">
                <a:solidFill>
                  <a:srgbClr val="1E3B59"/>
                </a:solidFill>
                <a:latin typeface="Century Gothic" panose="020B0502020202020204" pitchFamily="34" charset="0"/>
              </a:rPr>
              <a:t>. Se basa en un amplio consenso político y social a escala nacional de acuerdo con los siguientes principios:</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251131621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128</a:t>
            </a:fld>
            <a:endParaRPr lang="es-ES"/>
          </a:p>
        </p:txBody>
      </p:sp>
      <p:sp>
        <p:nvSpPr>
          <p:cNvPr id="4" name="Rechteck 3">
            <a:extLst>
              <a:ext uri="{FF2B5EF4-FFF2-40B4-BE49-F238E27FC236}">
                <a16:creationId xmlns:a16="http://schemas.microsoft.com/office/drawing/2014/main" id="{165E5EBB-DD90-4B26-9BC9-3F7CD0795B0B}"/>
              </a:ext>
            </a:extLst>
          </p:cNvPr>
          <p:cNvSpPr/>
          <p:nvPr/>
        </p:nvSpPr>
        <p:spPr>
          <a:xfrm>
            <a:off x="5544454" y="1124744"/>
            <a:ext cx="3605474" cy="369332"/>
          </a:xfrm>
          <a:prstGeom prst="rect">
            <a:avLst/>
          </a:prstGeom>
        </p:spPr>
        <p:txBody>
          <a:bodyPr wrap="none">
            <a:spAutoFit/>
          </a:bodyPr>
          <a:lstStyle/>
          <a:p>
            <a:r>
              <a:rPr lang="es-ES" b="1">
                <a:solidFill>
                  <a:srgbClr val="1E3B59"/>
                </a:solidFill>
                <a:latin typeface="Century Gothic" panose="020B0502020202020204" pitchFamily="34" charset="0"/>
              </a:rPr>
              <a:t>Cooperación Japonesa (JICA)</a:t>
            </a:r>
            <a:endParaRPr lang="de-DE" b="1" dirty="0">
              <a:solidFill>
                <a:srgbClr val="1E3B59"/>
              </a:solidFill>
              <a:latin typeface="Century Gothic" panose="020B0502020202020204" pitchFamily="34" charset="0"/>
            </a:endParaRPr>
          </a:p>
        </p:txBody>
      </p:sp>
      <p:pic>
        <p:nvPicPr>
          <p:cNvPr id="3" name="Grafik 2">
            <a:extLst>
              <a:ext uri="{FF2B5EF4-FFF2-40B4-BE49-F238E27FC236}">
                <a16:creationId xmlns:a16="http://schemas.microsoft.com/office/drawing/2014/main" id="{A1365FD2-B001-4396-8398-66C7AD56F464}"/>
              </a:ext>
            </a:extLst>
          </p:cNvPr>
          <p:cNvPicPr>
            <a:picLocks noChangeAspect="1"/>
          </p:cNvPicPr>
          <p:nvPr/>
        </p:nvPicPr>
        <p:blipFill>
          <a:blip r:embed="rId2"/>
          <a:stretch>
            <a:fillRect/>
          </a:stretch>
        </p:blipFill>
        <p:spPr>
          <a:xfrm>
            <a:off x="3458442" y="2440471"/>
            <a:ext cx="2227113" cy="1484742"/>
          </a:xfrm>
          <a:prstGeom prst="rect">
            <a:avLst/>
          </a:prstGeom>
        </p:spPr>
      </p:pic>
      <p:sp>
        <p:nvSpPr>
          <p:cNvPr id="6" name="Rechteck 5">
            <a:extLst>
              <a:ext uri="{FF2B5EF4-FFF2-40B4-BE49-F238E27FC236}">
                <a16:creationId xmlns:a16="http://schemas.microsoft.com/office/drawing/2014/main" id="{1DF4E6F9-81DB-4468-8878-648C1F1D388E}"/>
              </a:ext>
            </a:extLst>
          </p:cNvPr>
          <p:cNvSpPr/>
          <p:nvPr/>
        </p:nvSpPr>
        <p:spPr>
          <a:xfrm>
            <a:off x="872715" y="4077072"/>
            <a:ext cx="7398568" cy="1077218"/>
          </a:xfrm>
          <a:prstGeom prst="rect">
            <a:avLst/>
          </a:prstGeom>
        </p:spPr>
        <p:txBody>
          <a:bodyPr wrap="square">
            <a:spAutoFit/>
          </a:bodyPr>
          <a:lstStyle/>
          <a:p>
            <a:pPr algn="ctr"/>
            <a:r>
              <a:rPr lang="es-ES" sz="1600" dirty="0">
                <a:solidFill>
                  <a:srgbClr val="1E3B59"/>
                </a:solidFill>
                <a:latin typeface="Century Gothic" panose="020B0502020202020204" pitchFamily="34" charset="0"/>
              </a:rPr>
              <a:t>La Agencia de Cooperación Internacional del Japón (JICA) está promoviendo el desarrollo de sus actividades con una orientación hacia el trabajo de campo, haciendo foco en la seguridad humana y adoptando un abordaje de mayor eficacia, eficiencia y celeridad.</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130109422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129</a:t>
            </a:fld>
            <a:endParaRPr lang="es-ES"/>
          </a:p>
        </p:txBody>
      </p:sp>
      <p:sp>
        <p:nvSpPr>
          <p:cNvPr id="4" name="Rechteck 3">
            <a:extLst>
              <a:ext uri="{FF2B5EF4-FFF2-40B4-BE49-F238E27FC236}">
                <a16:creationId xmlns:a16="http://schemas.microsoft.com/office/drawing/2014/main" id="{165E5EBB-DD90-4B26-9BC9-3F7CD0795B0B}"/>
              </a:ext>
            </a:extLst>
          </p:cNvPr>
          <p:cNvSpPr/>
          <p:nvPr/>
        </p:nvSpPr>
        <p:spPr>
          <a:xfrm>
            <a:off x="5544454" y="1124744"/>
            <a:ext cx="3605474" cy="369332"/>
          </a:xfrm>
          <a:prstGeom prst="rect">
            <a:avLst/>
          </a:prstGeom>
        </p:spPr>
        <p:txBody>
          <a:bodyPr wrap="none">
            <a:spAutoFit/>
          </a:bodyPr>
          <a:lstStyle/>
          <a:p>
            <a:r>
              <a:rPr lang="es-ES" b="1">
                <a:solidFill>
                  <a:srgbClr val="1E3B59"/>
                </a:solidFill>
                <a:latin typeface="Century Gothic" panose="020B0502020202020204" pitchFamily="34" charset="0"/>
              </a:rPr>
              <a:t>Cooperación Japonesa (JICA)</a:t>
            </a:r>
            <a:endParaRPr lang="de-DE" b="1" dirty="0">
              <a:solidFill>
                <a:srgbClr val="1E3B59"/>
              </a:solidFill>
              <a:latin typeface="Century Gothic" panose="020B0502020202020204" pitchFamily="34" charset="0"/>
            </a:endParaRPr>
          </a:p>
        </p:txBody>
      </p:sp>
      <p:sp>
        <p:nvSpPr>
          <p:cNvPr id="6" name="Textfeld 5">
            <a:extLst>
              <a:ext uri="{FF2B5EF4-FFF2-40B4-BE49-F238E27FC236}">
                <a16:creationId xmlns:a16="http://schemas.microsoft.com/office/drawing/2014/main" id="{B4C25959-1807-4B2F-8B42-C149744A9876}"/>
              </a:ext>
            </a:extLst>
          </p:cNvPr>
          <p:cNvSpPr txBox="1"/>
          <p:nvPr/>
        </p:nvSpPr>
        <p:spPr>
          <a:xfrm>
            <a:off x="683568" y="1844824"/>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7" name="Rechteck 6">
            <a:extLst>
              <a:ext uri="{FF2B5EF4-FFF2-40B4-BE49-F238E27FC236}">
                <a16:creationId xmlns:a16="http://schemas.microsoft.com/office/drawing/2014/main" id="{F7138CE7-2DED-4347-BEE0-0D547B72A766}"/>
              </a:ext>
            </a:extLst>
          </p:cNvPr>
          <p:cNvSpPr/>
          <p:nvPr/>
        </p:nvSpPr>
        <p:spPr>
          <a:xfrm>
            <a:off x="188640" y="3140968"/>
            <a:ext cx="8766720" cy="2172903"/>
          </a:xfrm>
          <a:prstGeom prst="rect">
            <a:avLst/>
          </a:prstGeom>
        </p:spPr>
        <p:txBody>
          <a:bodyPr wrap="square">
            <a:spAutoFit/>
          </a:bodyPr>
          <a:lstStyle/>
          <a:p>
            <a:pPr lvl="0" algn="ctr">
              <a:lnSpc>
                <a:spcPct val="115000"/>
              </a:lnSpc>
              <a:spcAft>
                <a:spcPts val="0"/>
              </a:spcAft>
            </a:pPr>
            <a:r>
              <a:rPr lang="es-ES" sz="1600" dirty="0">
                <a:solidFill>
                  <a:srgbClr val="1E3B59"/>
                </a:solidFill>
                <a:latin typeface="Century Gothic" panose="020B0502020202020204" pitchFamily="34" charset="0"/>
                <a:ea typeface="Calibri" panose="020F0502020204030204" pitchFamily="34" charset="0"/>
                <a:cs typeface="Calibri" panose="020F0502020204030204" pitchFamily="34" charset="0"/>
              </a:rPr>
              <a:t>La cooperación japonesa implementa sus actividades a través de </a:t>
            </a:r>
            <a:r>
              <a:rPr lang="es-ES" sz="1600" dirty="0" err="1">
                <a:solidFill>
                  <a:srgbClr val="1E3B59"/>
                </a:solidFill>
                <a:latin typeface="Century Gothic" panose="020B0502020202020204" pitchFamily="34" charset="0"/>
                <a:ea typeface="Calibri" panose="020F0502020204030204" pitchFamily="34" charset="0"/>
                <a:cs typeface="Calibri" panose="020F0502020204030204" pitchFamily="34" charset="0"/>
              </a:rPr>
              <a:t>ONGs</a:t>
            </a:r>
            <a:r>
              <a:rPr lang="es-ES" sz="1600" dirty="0">
                <a:solidFill>
                  <a:srgbClr val="1E3B59"/>
                </a:solidFill>
                <a:latin typeface="Century Gothic" panose="020B0502020202020204" pitchFamily="34" charset="0"/>
                <a:ea typeface="Calibri" panose="020F0502020204030204" pitchFamily="34" charset="0"/>
                <a:cs typeface="Calibri" panose="020F0502020204030204" pitchFamily="34" charset="0"/>
              </a:rPr>
              <a:t>, empresas comerciales, universidades e institutos de investigación, y organizaciones e instituciones internacionales y multinacionales. </a:t>
            </a:r>
            <a:endParaRPr lang="de-DE" sz="1600" dirty="0">
              <a:solidFill>
                <a:srgbClr val="1E3B59"/>
              </a:solidFill>
              <a:latin typeface="Century Gothic" panose="020B0502020202020204" pitchFamily="34" charset="0"/>
              <a:ea typeface="Calibri" panose="020F0502020204030204" pitchFamily="34" charset="0"/>
              <a:cs typeface="Times New Roman" panose="02020603050405020304" pitchFamily="18" charset="0"/>
            </a:endParaRPr>
          </a:p>
          <a:p>
            <a:pPr algn="ctr"/>
            <a:r>
              <a:rPr lang="es-ES" sz="1600" dirty="0">
                <a:solidFill>
                  <a:srgbClr val="1E3B59"/>
                </a:solidFill>
                <a:latin typeface="Century Gothic" panose="020B0502020202020204" pitchFamily="34" charset="0"/>
                <a:ea typeface="Calibri" panose="020F0502020204030204" pitchFamily="34" charset="0"/>
              </a:rPr>
              <a:t>El sector interesado en oportunidades que implican endeudamiento contempla un proceso similar a los bancos de desarrollo descrito arriba con el Banco Mundial y el Banco Interamericano de Desarrollo. Para oportunidad de financiamiento que implican donaciones, será necesario tener una propuesta técnica sustentada para conversar con el encargado técnico del tema relevante. </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119774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3354480" y="996679"/>
            <a:ext cx="5332320" cy="5773511"/>
          </a:xfrm>
          <a:prstGeom prst="rect">
            <a:avLst/>
          </a:prstGeom>
        </p:spPr>
      </p:pic>
      <p:sp>
        <p:nvSpPr>
          <p:cNvPr id="11" name="10 Marcador de número de diapositiva"/>
          <p:cNvSpPr>
            <a:spLocks noGrp="1"/>
          </p:cNvSpPr>
          <p:nvPr>
            <p:ph type="sldNum" sz="quarter" idx="12"/>
          </p:nvPr>
        </p:nvSpPr>
        <p:spPr/>
        <p:txBody>
          <a:bodyPr/>
          <a:lstStyle/>
          <a:p>
            <a:fld id="{36ED4B00-B4CE-433F-BD9E-86EA8518113C}" type="slidenum">
              <a:rPr lang="es-ES" smtClean="0"/>
              <a:pPr/>
              <a:t>13</a:t>
            </a:fld>
            <a:endParaRPr lang="es-ES"/>
          </a:p>
        </p:txBody>
      </p:sp>
      <p:sp>
        <p:nvSpPr>
          <p:cNvPr id="10" name="Rectangle 6"/>
          <p:cNvSpPr>
            <a:spLocks noChangeArrowheads="1"/>
          </p:cNvSpPr>
          <p:nvPr/>
        </p:nvSpPr>
        <p:spPr bwMode="auto">
          <a:xfrm>
            <a:off x="395536" y="1556792"/>
            <a:ext cx="25922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Compromisos actuales vs objetivo final</a:t>
            </a:r>
            <a:endParaRPr lang="es-ES" sz="1600" b="1" baseline="-25000" dirty="0">
              <a:solidFill>
                <a:srgbClr val="1E3B59"/>
              </a:solidFill>
              <a:latin typeface="Century Gothic" pitchFamily="34" charset="0"/>
              <a:ea typeface="Calibri" pitchFamily="34" charset="0"/>
              <a:cs typeface="Times New Roman" pitchFamily="18" charset="0"/>
            </a:endParaRPr>
          </a:p>
        </p:txBody>
      </p:sp>
      <p:sp>
        <p:nvSpPr>
          <p:cNvPr id="18" name="Rectangle 6"/>
          <p:cNvSpPr>
            <a:spLocks noChangeArrowheads="1"/>
          </p:cNvSpPr>
          <p:nvPr/>
        </p:nvSpPr>
        <p:spPr bwMode="auto">
          <a:xfrm>
            <a:off x="415265" y="2529190"/>
            <a:ext cx="2197558" cy="14619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fontAlgn="base">
              <a:spcBef>
                <a:spcPts val="600"/>
              </a:spcBef>
              <a:spcAft>
                <a:spcPct val="0"/>
              </a:spcAft>
              <a:buFont typeface="Arial" panose="020B0604020202020204" pitchFamily="34" charset="0"/>
              <a:buChar char="•"/>
            </a:pPr>
            <a:r>
              <a:rPr lang="es-ES" sz="1400" dirty="0">
                <a:solidFill>
                  <a:srgbClr val="1E3B59"/>
                </a:solidFill>
                <a:latin typeface="Century Gothic" pitchFamily="34" charset="0"/>
                <a:ea typeface="Calibri" pitchFamily="34" charset="0"/>
                <a:cs typeface="Times New Roman" pitchFamily="18" charset="0"/>
              </a:rPr>
              <a:t>109 partes han enviado sus NDC.</a:t>
            </a:r>
          </a:p>
          <a:p>
            <a:pPr marL="171450" indent="-171450" fontAlgn="base">
              <a:spcBef>
                <a:spcPts val="600"/>
              </a:spcBef>
              <a:spcAft>
                <a:spcPct val="0"/>
              </a:spcAft>
              <a:buFont typeface="Arial" panose="020B0604020202020204" pitchFamily="34" charset="0"/>
              <a:buChar char="•"/>
            </a:pPr>
            <a:r>
              <a:rPr lang="es-ES" sz="1400" dirty="0">
                <a:solidFill>
                  <a:srgbClr val="1E3B59"/>
                </a:solidFill>
                <a:latin typeface="Century Gothic" pitchFamily="34" charset="0"/>
                <a:ea typeface="Calibri" pitchFamily="34" charset="0"/>
                <a:cs typeface="Times New Roman" pitchFamily="18" charset="0"/>
              </a:rPr>
              <a:t>La suma de todos deja un GAP de 12-14 </a:t>
            </a:r>
            <a:r>
              <a:rPr lang="es-ES" sz="1400" dirty="0" err="1">
                <a:solidFill>
                  <a:srgbClr val="1E3B59"/>
                </a:solidFill>
                <a:latin typeface="Century Gothic" pitchFamily="34" charset="0"/>
                <a:ea typeface="Calibri" pitchFamily="34" charset="0"/>
                <a:cs typeface="Times New Roman" pitchFamily="18" charset="0"/>
              </a:rPr>
              <a:t>Gt</a:t>
            </a:r>
            <a:r>
              <a:rPr lang="es-ES" sz="1400" dirty="0">
                <a:solidFill>
                  <a:srgbClr val="1E3B59"/>
                </a:solidFill>
                <a:latin typeface="Century Gothic" pitchFamily="34" charset="0"/>
                <a:ea typeface="Calibri" pitchFamily="34" charset="0"/>
                <a:cs typeface="Times New Roman" pitchFamily="18" charset="0"/>
              </a:rPr>
              <a:t> CO</a:t>
            </a:r>
            <a:r>
              <a:rPr lang="es-ES" sz="1400" baseline="-25000" dirty="0">
                <a:solidFill>
                  <a:srgbClr val="1E3B59"/>
                </a:solidFill>
                <a:latin typeface="Century Gothic" pitchFamily="34" charset="0"/>
                <a:ea typeface="Calibri" pitchFamily="34" charset="0"/>
                <a:cs typeface="Times New Roman" pitchFamily="18" charset="0"/>
              </a:rPr>
              <a:t>2</a:t>
            </a:r>
            <a:r>
              <a:rPr lang="es-ES" sz="1400" dirty="0">
                <a:solidFill>
                  <a:srgbClr val="1E3B59"/>
                </a:solidFill>
                <a:latin typeface="Century Gothic" pitchFamily="34" charset="0"/>
                <a:ea typeface="Calibri" pitchFamily="34" charset="0"/>
                <a:cs typeface="Times New Roman" pitchFamily="18" charset="0"/>
              </a:rPr>
              <a:t>e a 2030 (para los 2 </a:t>
            </a:r>
            <a:r>
              <a:rPr lang="es-ES" sz="1400" dirty="0" err="1">
                <a:solidFill>
                  <a:srgbClr val="1E3B59"/>
                </a:solidFill>
                <a:latin typeface="Century Gothic" pitchFamily="34" charset="0"/>
                <a:ea typeface="Calibri" pitchFamily="34" charset="0"/>
                <a:cs typeface="Times New Roman" pitchFamily="18" charset="0"/>
              </a:rPr>
              <a:t>ºC</a:t>
            </a:r>
            <a:r>
              <a:rPr lang="es-ES" sz="1400" dirty="0">
                <a:solidFill>
                  <a:srgbClr val="1E3B59"/>
                </a:solidFill>
                <a:latin typeface="Century Gothic" pitchFamily="34" charset="0"/>
                <a:ea typeface="Calibri" pitchFamily="34" charset="0"/>
                <a:cs typeface="Times New Roman" pitchFamily="18" charset="0"/>
              </a:rPr>
              <a:t>)</a:t>
            </a:r>
            <a:r>
              <a:rPr lang="es-ES" sz="1400" dirty="0">
                <a:solidFill>
                  <a:schemeClr val="bg1">
                    <a:lumMod val="65000"/>
                  </a:schemeClr>
                </a:solidFill>
                <a:latin typeface="Century Gothic" pitchFamily="34" charset="0"/>
                <a:ea typeface="Calibri" pitchFamily="34" charset="0"/>
                <a:cs typeface="Times New Roman" pitchFamily="18" charset="0"/>
              </a:rPr>
              <a:t>.</a:t>
            </a:r>
          </a:p>
        </p:txBody>
      </p:sp>
      <p:sp>
        <p:nvSpPr>
          <p:cNvPr id="16" name="Rectangle 6"/>
          <p:cNvSpPr>
            <a:spLocks noChangeArrowheads="1"/>
          </p:cNvSpPr>
          <p:nvPr/>
        </p:nvSpPr>
        <p:spPr bwMode="auto">
          <a:xfrm>
            <a:off x="3570504" y="6401517"/>
            <a:ext cx="251366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s-ES" sz="1200" dirty="0">
                <a:latin typeface="Century Gothic" pitchFamily="34" charset="0"/>
                <a:ea typeface="Calibri" pitchFamily="34" charset="0"/>
                <a:cs typeface="Times New Roman" pitchFamily="18" charset="0"/>
              </a:rPr>
              <a:t>Fuente: UNEP (2016)</a:t>
            </a:r>
            <a:r>
              <a:rPr lang="es-ES" sz="1600" dirty="0">
                <a:solidFill>
                  <a:schemeClr val="bg1">
                    <a:lumMod val="65000"/>
                  </a:schemeClr>
                </a:solidFill>
                <a:latin typeface="Century Gothic" pitchFamily="34" charset="0"/>
                <a:ea typeface="Calibri" pitchFamily="34" charset="0"/>
                <a:cs typeface="Times New Roman" pitchFamily="18" charset="0"/>
              </a:rPr>
              <a:t>.</a:t>
            </a:r>
          </a:p>
        </p:txBody>
      </p:sp>
    </p:spTree>
    <p:extLst>
      <p:ext uri="{BB962C8B-B14F-4D97-AF65-F5344CB8AC3E}">
        <p14:creationId xmlns:p14="http://schemas.microsoft.com/office/powerpoint/2010/main" val="137152477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130</a:t>
            </a:fld>
            <a:endParaRPr lang="es-ES"/>
          </a:p>
        </p:txBody>
      </p:sp>
      <p:sp>
        <p:nvSpPr>
          <p:cNvPr id="6" name="Rechteck 5">
            <a:extLst>
              <a:ext uri="{FF2B5EF4-FFF2-40B4-BE49-F238E27FC236}">
                <a16:creationId xmlns:a16="http://schemas.microsoft.com/office/drawing/2014/main" id="{D26C0B17-CB1B-4B80-86CC-EB6ADB00B6BF}"/>
              </a:ext>
            </a:extLst>
          </p:cNvPr>
          <p:cNvSpPr/>
          <p:nvPr/>
        </p:nvSpPr>
        <p:spPr>
          <a:xfrm>
            <a:off x="5301281" y="1124744"/>
            <a:ext cx="3842719" cy="369332"/>
          </a:xfrm>
          <a:prstGeom prst="rect">
            <a:avLst/>
          </a:prstGeom>
        </p:spPr>
        <p:txBody>
          <a:bodyPr wrap="none">
            <a:spAutoFit/>
          </a:bodyPr>
          <a:lstStyle/>
          <a:p>
            <a:r>
              <a:rPr lang="es-ES" b="1" dirty="0">
                <a:solidFill>
                  <a:srgbClr val="1E3B59"/>
                </a:solidFill>
                <a:latin typeface="Century Gothic" panose="020B0502020202020204" pitchFamily="34" charset="0"/>
              </a:rPr>
              <a:t>Cooperación Noruega (NORAD)</a:t>
            </a:r>
            <a:endParaRPr lang="de-DE" b="1" dirty="0">
              <a:solidFill>
                <a:srgbClr val="1E3B59"/>
              </a:solidFill>
              <a:latin typeface="Century Gothic" panose="020B0502020202020204" pitchFamily="34" charset="0"/>
            </a:endParaRPr>
          </a:p>
        </p:txBody>
      </p:sp>
      <p:sp>
        <p:nvSpPr>
          <p:cNvPr id="3" name="Rechteck 2">
            <a:extLst>
              <a:ext uri="{FF2B5EF4-FFF2-40B4-BE49-F238E27FC236}">
                <a16:creationId xmlns:a16="http://schemas.microsoft.com/office/drawing/2014/main" id="{7248E2D4-3046-4DDE-9F75-2EAB6FE44AE9}"/>
              </a:ext>
            </a:extLst>
          </p:cNvPr>
          <p:cNvSpPr/>
          <p:nvPr/>
        </p:nvSpPr>
        <p:spPr>
          <a:xfrm>
            <a:off x="805866" y="3861048"/>
            <a:ext cx="7254552" cy="1323439"/>
          </a:xfrm>
          <a:prstGeom prst="rect">
            <a:avLst/>
          </a:prstGeom>
        </p:spPr>
        <p:txBody>
          <a:bodyPr wrap="square">
            <a:spAutoFit/>
          </a:bodyPr>
          <a:lstStyle/>
          <a:p>
            <a:pPr algn="ctr"/>
            <a:r>
              <a:rPr lang="es-ES" sz="1600" dirty="0">
                <a:solidFill>
                  <a:srgbClr val="1E3B59"/>
                </a:solidFill>
                <a:latin typeface="Century Gothic" panose="020B0502020202020204" pitchFamily="34" charset="0"/>
                <a:ea typeface="Calibri" panose="020F0502020204030204" pitchFamily="34" charset="0"/>
              </a:rPr>
              <a:t>Trabajar hacia la inclusión de las emisiones derivadas de la deforestación y la degradación de los bosques en un nuevo régimen climático internacional, contribuyendo al desarrollo de un sistema creíble de supervisión, evaluación, presentación de informes y verificación, así como a la creación de capacitación.</a:t>
            </a:r>
            <a:endParaRPr lang="de-DE" sz="1600" dirty="0">
              <a:solidFill>
                <a:srgbClr val="1E3B59"/>
              </a:solidFill>
              <a:latin typeface="Century Gothic" panose="020B0502020202020204" pitchFamily="34" charset="0"/>
            </a:endParaRPr>
          </a:p>
        </p:txBody>
      </p:sp>
      <p:pic>
        <p:nvPicPr>
          <p:cNvPr id="7" name="Grafik 6">
            <a:extLst>
              <a:ext uri="{FF2B5EF4-FFF2-40B4-BE49-F238E27FC236}">
                <a16:creationId xmlns:a16="http://schemas.microsoft.com/office/drawing/2014/main" id="{0833136B-5B08-4F3A-812A-168EEE2F0E8D}"/>
              </a:ext>
            </a:extLst>
          </p:cNvPr>
          <p:cNvPicPr>
            <a:picLocks noChangeAspect="1"/>
          </p:cNvPicPr>
          <p:nvPr/>
        </p:nvPicPr>
        <p:blipFill>
          <a:blip r:embed="rId2"/>
          <a:stretch>
            <a:fillRect/>
          </a:stretch>
        </p:blipFill>
        <p:spPr>
          <a:xfrm>
            <a:off x="3275855" y="2564904"/>
            <a:ext cx="2314575" cy="990600"/>
          </a:xfrm>
          <a:prstGeom prst="rect">
            <a:avLst/>
          </a:prstGeom>
        </p:spPr>
      </p:pic>
    </p:spTree>
    <p:extLst>
      <p:ext uri="{BB962C8B-B14F-4D97-AF65-F5344CB8AC3E}">
        <p14:creationId xmlns:p14="http://schemas.microsoft.com/office/powerpoint/2010/main" val="71197745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131</a:t>
            </a:fld>
            <a:endParaRPr lang="es-ES"/>
          </a:p>
        </p:txBody>
      </p:sp>
      <p:sp>
        <p:nvSpPr>
          <p:cNvPr id="4" name="Rechteck 3">
            <a:extLst>
              <a:ext uri="{FF2B5EF4-FFF2-40B4-BE49-F238E27FC236}">
                <a16:creationId xmlns:a16="http://schemas.microsoft.com/office/drawing/2014/main" id="{165E5EBB-DD90-4B26-9BC9-3F7CD0795B0B}"/>
              </a:ext>
            </a:extLst>
          </p:cNvPr>
          <p:cNvSpPr/>
          <p:nvPr/>
        </p:nvSpPr>
        <p:spPr>
          <a:xfrm>
            <a:off x="2123728" y="1124744"/>
            <a:ext cx="7178568" cy="369332"/>
          </a:xfrm>
          <a:prstGeom prst="rect">
            <a:avLst/>
          </a:prstGeom>
        </p:spPr>
        <p:txBody>
          <a:bodyPr wrap="none">
            <a:spAutoFit/>
          </a:bodyPr>
          <a:lstStyle/>
          <a:p>
            <a:r>
              <a:rPr lang="es-ES" b="1" dirty="0">
                <a:solidFill>
                  <a:srgbClr val="1E3B59"/>
                </a:solidFill>
                <a:latin typeface="Century Gothic" panose="020B0502020202020204" pitchFamily="34" charset="0"/>
              </a:rPr>
              <a:t>Deutsche </a:t>
            </a:r>
            <a:r>
              <a:rPr lang="es-ES" b="1" dirty="0" err="1">
                <a:solidFill>
                  <a:srgbClr val="1E3B59"/>
                </a:solidFill>
                <a:latin typeface="Century Gothic" panose="020B0502020202020204" pitchFamily="34" charset="0"/>
              </a:rPr>
              <a:t>Gesellschaft</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für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Internationale</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Zusammenarbeit</a:t>
            </a:r>
            <a:r>
              <a:rPr lang="es-ES" b="1" dirty="0">
                <a:solidFill>
                  <a:srgbClr val="1E3B59"/>
                </a:solidFill>
                <a:latin typeface="Century Gothic" panose="020B0502020202020204" pitchFamily="34" charset="0"/>
              </a:rPr>
              <a:t> (GIZ)</a:t>
            </a:r>
            <a:endParaRPr lang="de-DE" b="1" dirty="0">
              <a:solidFill>
                <a:srgbClr val="1E3B59"/>
              </a:solidFill>
              <a:latin typeface="Century Gothic" panose="020B0502020202020204" pitchFamily="34" charset="0"/>
            </a:endParaRPr>
          </a:p>
        </p:txBody>
      </p:sp>
      <p:pic>
        <p:nvPicPr>
          <p:cNvPr id="3" name="Grafik 2">
            <a:extLst>
              <a:ext uri="{FF2B5EF4-FFF2-40B4-BE49-F238E27FC236}">
                <a16:creationId xmlns:a16="http://schemas.microsoft.com/office/drawing/2014/main" id="{667EE122-665B-414C-A111-134B2B213359}"/>
              </a:ext>
            </a:extLst>
          </p:cNvPr>
          <p:cNvPicPr>
            <a:picLocks noChangeAspect="1"/>
          </p:cNvPicPr>
          <p:nvPr/>
        </p:nvPicPr>
        <p:blipFill>
          <a:blip r:embed="rId2"/>
          <a:stretch>
            <a:fillRect/>
          </a:stretch>
        </p:blipFill>
        <p:spPr>
          <a:xfrm>
            <a:off x="3095823" y="2775540"/>
            <a:ext cx="2952353" cy="921634"/>
          </a:xfrm>
          <a:prstGeom prst="rect">
            <a:avLst/>
          </a:prstGeom>
        </p:spPr>
      </p:pic>
      <p:sp>
        <p:nvSpPr>
          <p:cNvPr id="6" name="Rechteck 5">
            <a:extLst>
              <a:ext uri="{FF2B5EF4-FFF2-40B4-BE49-F238E27FC236}">
                <a16:creationId xmlns:a16="http://schemas.microsoft.com/office/drawing/2014/main" id="{2BB5CC6B-FA1A-435E-B81C-E63CC971AAF9}"/>
              </a:ext>
            </a:extLst>
          </p:cNvPr>
          <p:cNvSpPr/>
          <p:nvPr/>
        </p:nvSpPr>
        <p:spPr>
          <a:xfrm>
            <a:off x="2339752" y="3933056"/>
            <a:ext cx="4572000" cy="830997"/>
          </a:xfrm>
          <a:prstGeom prst="rect">
            <a:avLst/>
          </a:prstGeom>
        </p:spPr>
        <p:txBody>
          <a:bodyPr>
            <a:spAutoFit/>
          </a:bodyPr>
          <a:lstStyle/>
          <a:p>
            <a:pPr algn="ctr"/>
            <a:r>
              <a:rPr lang="es-ES" sz="1600" dirty="0">
                <a:solidFill>
                  <a:srgbClr val="1E3B59"/>
                </a:solidFill>
                <a:latin typeface="Century Gothic" panose="020B0502020202020204" pitchFamily="34" charset="0"/>
                <a:ea typeface="Calibri" panose="020F0502020204030204" pitchFamily="34" charset="0"/>
              </a:rPr>
              <a:t>Fomentar políticas públicas para el desarrollo sostenible en los países socios en América Latina y el Caribe y Alemania.</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6128505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132</a:t>
            </a:fld>
            <a:endParaRPr lang="es-ES"/>
          </a:p>
        </p:txBody>
      </p:sp>
      <p:sp>
        <p:nvSpPr>
          <p:cNvPr id="4" name="Rechteck 3">
            <a:extLst>
              <a:ext uri="{FF2B5EF4-FFF2-40B4-BE49-F238E27FC236}">
                <a16:creationId xmlns:a16="http://schemas.microsoft.com/office/drawing/2014/main" id="{165E5EBB-DD90-4B26-9BC9-3F7CD0795B0B}"/>
              </a:ext>
            </a:extLst>
          </p:cNvPr>
          <p:cNvSpPr/>
          <p:nvPr/>
        </p:nvSpPr>
        <p:spPr>
          <a:xfrm>
            <a:off x="2123728" y="980728"/>
            <a:ext cx="7212231" cy="369332"/>
          </a:xfrm>
          <a:prstGeom prst="rect">
            <a:avLst/>
          </a:prstGeom>
        </p:spPr>
        <p:txBody>
          <a:bodyPr wrap="none">
            <a:spAutoFit/>
          </a:bodyPr>
          <a:lstStyle/>
          <a:p>
            <a:r>
              <a:rPr lang="es-ES" b="1">
                <a:solidFill>
                  <a:srgbClr val="1E3B59"/>
                </a:solidFill>
                <a:latin typeface="Century Gothic" panose="020B0502020202020204" pitchFamily="34" charset="0"/>
              </a:rPr>
              <a:t>Deutsche Gesellschaft für Internationale Zusammenarbeit (GIZ)</a:t>
            </a:r>
            <a:endParaRPr lang="de-DE" b="1" dirty="0">
              <a:solidFill>
                <a:srgbClr val="1E3B59"/>
              </a:solidFill>
              <a:latin typeface="Century Gothic" panose="020B0502020202020204" pitchFamily="34" charset="0"/>
            </a:endParaRPr>
          </a:p>
        </p:txBody>
      </p:sp>
      <p:sp>
        <p:nvSpPr>
          <p:cNvPr id="6" name="Textfeld 5">
            <a:extLst>
              <a:ext uri="{FF2B5EF4-FFF2-40B4-BE49-F238E27FC236}">
                <a16:creationId xmlns:a16="http://schemas.microsoft.com/office/drawing/2014/main" id="{3A58D8A6-3CF0-4C05-9380-CA275F7FE5F7}"/>
              </a:ext>
            </a:extLst>
          </p:cNvPr>
          <p:cNvSpPr txBox="1"/>
          <p:nvPr/>
        </p:nvSpPr>
        <p:spPr>
          <a:xfrm>
            <a:off x="683568" y="1844824"/>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7" name="Rechteck 6">
            <a:extLst>
              <a:ext uri="{FF2B5EF4-FFF2-40B4-BE49-F238E27FC236}">
                <a16:creationId xmlns:a16="http://schemas.microsoft.com/office/drawing/2014/main" id="{B959D762-B5A1-4E4E-970A-6CF89905401C}"/>
              </a:ext>
            </a:extLst>
          </p:cNvPr>
          <p:cNvSpPr/>
          <p:nvPr/>
        </p:nvSpPr>
        <p:spPr>
          <a:xfrm>
            <a:off x="1016732" y="3528010"/>
            <a:ext cx="7110536" cy="830997"/>
          </a:xfrm>
          <a:prstGeom prst="rect">
            <a:avLst/>
          </a:prstGeom>
        </p:spPr>
        <p:txBody>
          <a:bodyPr wrap="square">
            <a:spAutoFit/>
          </a:bodyPr>
          <a:lstStyle/>
          <a:p>
            <a:pPr algn="ctr"/>
            <a:r>
              <a:rPr lang="es-ES" sz="1600" dirty="0">
                <a:solidFill>
                  <a:srgbClr val="1E3B59"/>
                </a:solidFill>
                <a:latin typeface="Century Gothic" panose="020B0502020202020204" pitchFamily="34" charset="0"/>
                <a:ea typeface="Calibri" panose="020F0502020204030204" pitchFamily="34" charset="0"/>
              </a:rPr>
              <a:t>El acceso al financiamiento se puede realizar a través de solicitudes directas con una propuesta técnica sustentada al Director o Directora del país correspondiente. </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330025908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133</a:t>
            </a:fld>
            <a:endParaRPr lang="es-ES"/>
          </a:p>
        </p:txBody>
      </p:sp>
      <p:sp>
        <p:nvSpPr>
          <p:cNvPr id="6" name="Rechteck 5">
            <a:extLst>
              <a:ext uri="{FF2B5EF4-FFF2-40B4-BE49-F238E27FC236}">
                <a16:creationId xmlns:a16="http://schemas.microsoft.com/office/drawing/2014/main" id="{234AB1F8-3C25-4E0F-90B2-2FC0AD7FD1B3}"/>
              </a:ext>
            </a:extLst>
          </p:cNvPr>
          <p:cNvSpPr/>
          <p:nvPr/>
        </p:nvSpPr>
        <p:spPr>
          <a:xfrm>
            <a:off x="1475656" y="1196752"/>
            <a:ext cx="7830616" cy="369332"/>
          </a:xfrm>
          <a:prstGeom prst="rect">
            <a:avLst/>
          </a:prstGeom>
        </p:spPr>
        <p:txBody>
          <a:bodyPr wrap="square">
            <a:spAutoFit/>
          </a:bodyPr>
          <a:lstStyle/>
          <a:p>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Federal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Ministry</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for</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Economic</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Cooperation</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and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Development</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(BMZ)</a:t>
            </a:r>
            <a:endParaRPr lang="de-DE" b="1" dirty="0">
              <a:solidFill>
                <a:srgbClr val="1E3B59"/>
              </a:solidFill>
              <a:latin typeface="Century Gothic" panose="020B0502020202020204" pitchFamily="34" charset="0"/>
            </a:endParaRPr>
          </a:p>
        </p:txBody>
      </p:sp>
      <p:pic>
        <p:nvPicPr>
          <p:cNvPr id="4" name="Grafik 3">
            <a:extLst>
              <a:ext uri="{FF2B5EF4-FFF2-40B4-BE49-F238E27FC236}">
                <a16:creationId xmlns:a16="http://schemas.microsoft.com/office/drawing/2014/main" id="{8B418D5D-6D9A-43D1-BD8A-8C2FD64CCA86}"/>
              </a:ext>
            </a:extLst>
          </p:cNvPr>
          <p:cNvPicPr>
            <a:picLocks noChangeAspect="1"/>
          </p:cNvPicPr>
          <p:nvPr/>
        </p:nvPicPr>
        <p:blipFill>
          <a:blip r:embed="rId2"/>
          <a:stretch>
            <a:fillRect/>
          </a:stretch>
        </p:blipFill>
        <p:spPr>
          <a:xfrm>
            <a:off x="2988196" y="2564904"/>
            <a:ext cx="3167608" cy="1513930"/>
          </a:xfrm>
          <a:prstGeom prst="rect">
            <a:avLst/>
          </a:prstGeom>
        </p:spPr>
      </p:pic>
      <p:sp>
        <p:nvSpPr>
          <p:cNvPr id="7" name="Rechteck 6">
            <a:extLst>
              <a:ext uri="{FF2B5EF4-FFF2-40B4-BE49-F238E27FC236}">
                <a16:creationId xmlns:a16="http://schemas.microsoft.com/office/drawing/2014/main" id="{97A50B55-B3C0-4EED-8F16-7C5AAFBEF789}"/>
              </a:ext>
            </a:extLst>
          </p:cNvPr>
          <p:cNvSpPr/>
          <p:nvPr/>
        </p:nvSpPr>
        <p:spPr>
          <a:xfrm>
            <a:off x="1808820" y="4222050"/>
            <a:ext cx="5526360" cy="1077218"/>
          </a:xfrm>
          <a:prstGeom prst="rect">
            <a:avLst/>
          </a:prstGeom>
        </p:spPr>
        <p:txBody>
          <a:bodyPr wrap="square">
            <a:spAutoFit/>
          </a:bodyPr>
          <a:lstStyle/>
          <a:p>
            <a:pPr algn="ctr"/>
            <a:r>
              <a:rPr lang="es-ES" sz="1600" dirty="0">
                <a:solidFill>
                  <a:srgbClr val="1E3B59"/>
                </a:solidFill>
                <a:latin typeface="Century Gothic" panose="020B0502020202020204" pitchFamily="34" charset="0"/>
                <a:ea typeface="Calibri" panose="020F0502020204030204" pitchFamily="34" charset="0"/>
              </a:rPr>
              <a:t>A través de la cooperación ayudar a los países a desarrollar proyectos que les permitan alcanzar sus objetivos al mismo tiempo que den respuesta a las prioridades del gobierno alemán para estos países. </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128663078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134</a:t>
            </a:fld>
            <a:endParaRPr lang="es-ES"/>
          </a:p>
        </p:txBody>
      </p:sp>
      <p:sp>
        <p:nvSpPr>
          <p:cNvPr id="6" name="Rechteck 5">
            <a:extLst>
              <a:ext uri="{FF2B5EF4-FFF2-40B4-BE49-F238E27FC236}">
                <a16:creationId xmlns:a16="http://schemas.microsoft.com/office/drawing/2014/main" id="{9B2B7118-D747-4764-81DA-4ACD373C2EB9}"/>
              </a:ext>
            </a:extLst>
          </p:cNvPr>
          <p:cNvSpPr/>
          <p:nvPr/>
        </p:nvSpPr>
        <p:spPr>
          <a:xfrm>
            <a:off x="1475656" y="1196752"/>
            <a:ext cx="7830616" cy="369332"/>
          </a:xfrm>
          <a:prstGeom prst="rect">
            <a:avLst/>
          </a:prstGeom>
        </p:spPr>
        <p:txBody>
          <a:bodyPr wrap="square">
            <a:spAutoFit/>
          </a:bodyPr>
          <a:lstStyle/>
          <a:p>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Federal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Ministry</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for</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Economic</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Cooperation</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and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Development</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(BMZ)</a:t>
            </a:r>
            <a:endParaRPr lang="de-DE" b="1" dirty="0">
              <a:solidFill>
                <a:srgbClr val="1E3B59"/>
              </a:solidFill>
              <a:latin typeface="Century Gothic" panose="020B0502020202020204" pitchFamily="34" charset="0"/>
            </a:endParaRPr>
          </a:p>
        </p:txBody>
      </p:sp>
      <p:sp>
        <p:nvSpPr>
          <p:cNvPr id="7" name="Textfeld 6">
            <a:extLst>
              <a:ext uri="{FF2B5EF4-FFF2-40B4-BE49-F238E27FC236}">
                <a16:creationId xmlns:a16="http://schemas.microsoft.com/office/drawing/2014/main" id="{254492D4-28C6-4526-A602-9210A9390AAB}"/>
              </a:ext>
            </a:extLst>
          </p:cNvPr>
          <p:cNvSpPr txBox="1"/>
          <p:nvPr/>
        </p:nvSpPr>
        <p:spPr>
          <a:xfrm>
            <a:off x="323528" y="1988840"/>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4" name="Rechteck 3">
            <a:extLst>
              <a:ext uri="{FF2B5EF4-FFF2-40B4-BE49-F238E27FC236}">
                <a16:creationId xmlns:a16="http://schemas.microsoft.com/office/drawing/2014/main" id="{DEDED44C-C6DC-4003-A66A-3BA66F06BFE5}"/>
              </a:ext>
            </a:extLst>
          </p:cNvPr>
          <p:cNvSpPr/>
          <p:nvPr/>
        </p:nvSpPr>
        <p:spPr>
          <a:xfrm>
            <a:off x="872716" y="3449960"/>
            <a:ext cx="7398568" cy="1434239"/>
          </a:xfrm>
          <a:prstGeom prst="rect">
            <a:avLst/>
          </a:prstGeom>
        </p:spPr>
        <p:txBody>
          <a:bodyPr wrap="square">
            <a:spAutoFit/>
          </a:bodyPr>
          <a:lstStyle/>
          <a:p>
            <a:pPr lvl="0" algn="ctr">
              <a:lnSpc>
                <a:spcPct val="115000"/>
              </a:lnSpc>
              <a:spcAft>
                <a:spcPts val="0"/>
              </a:spcAft>
            </a:pPr>
            <a:r>
              <a:rPr lang="es-ES" sz="1600" dirty="0">
                <a:solidFill>
                  <a:srgbClr val="1E3B59"/>
                </a:solidFill>
                <a:latin typeface="Century Gothic" panose="020B0502020202020204" pitchFamily="34" charset="0"/>
                <a:ea typeface="Calibri" panose="020F0502020204030204" pitchFamily="34" charset="0"/>
                <a:cs typeface="Calibri" panose="020F0502020204030204" pitchFamily="34" charset="0"/>
              </a:rPr>
              <a:t>El contacto y proceso de financiamiento dependerá del proyecto/ayuda que se quiera solicitar, a través de los acuerdos bilaterales que se firmen entre ambos gobiernos. </a:t>
            </a:r>
            <a:endParaRPr lang="de-DE" sz="1600" dirty="0">
              <a:solidFill>
                <a:srgbClr val="1E3B59"/>
              </a:solidFill>
              <a:latin typeface="Century Gothic" panose="020B0502020202020204" pitchFamily="34" charset="0"/>
              <a:ea typeface="Calibri" panose="020F0502020204030204" pitchFamily="34" charset="0"/>
              <a:cs typeface="Times New Roman" panose="02020603050405020304" pitchFamily="18" charset="0"/>
            </a:endParaRPr>
          </a:p>
          <a:p>
            <a:pPr algn="ctr"/>
            <a:r>
              <a:rPr lang="es-ES" sz="1600" dirty="0">
                <a:solidFill>
                  <a:srgbClr val="1E3B59"/>
                </a:solidFill>
                <a:latin typeface="Century Gothic" panose="020B0502020202020204" pitchFamily="34" charset="0"/>
                <a:ea typeface="Calibri" panose="020F0502020204030204" pitchFamily="34" charset="0"/>
              </a:rPr>
              <a:t>Se puede contactar de manera general con las oficinas en Alemania en la ciudad de Bonn +49 / 228 / 9 95 35-0 o en Berlín +49 / 30 / 1 85 35-0</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301631205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135</a:t>
            </a:fld>
            <a:endParaRPr lang="es-ES"/>
          </a:p>
        </p:txBody>
      </p:sp>
      <p:sp>
        <p:nvSpPr>
          <p:cNvPr id="4" name="Rechteck 3">
            <a:extLst>
              <a:ext uri="{FF2B5EF4-FFF2-40B4-BE49-F238E27FC236}">
                <a16:creationId xmlns:a16="http://schemas.microsoft.com/office/drawing/2014/main" id="{54F1CC29-D82C-482F-8545-D25CA67417E4}"/>
              </a:ext>
            </a:extLst>
          </p:cNvPr>
          <p:cNvSpPr/>
          <p:nvPr/>
        </p:nvSpPr>
        <p:spPr>
          <a:xfrm>
            <a:off x="1475656" y="1071110"/>
            <a:ext cx="7830616" cy="646331"/>
          </a:xfrm>
          <a:prstGeom prst="rect">
            <a:avLst/>
          </a:prstGeom>
        </p:spPr>
        <p:txBody>
          <a:bodyPr wrap="square">
            <a:spAutoFit/>
          </a:bodyPr>
          <a:lstStyle/>
          <a:p>
            <a:r>
              <a:rPr lang="es-ES" b="1" dirty="0">
                <a:solidFill>
                  <a:srgbClr val="1E3B59"/>
                </a:solidFill>
                <a:latin typeface="Century Gothic" panose="020B0502020202020204" pitchFamily="34" charset="0"/>
              </a:rPr>
              <a:t>Federal </a:t>
            </a:r>
            <a:r>
              <a:rPr lang="es-ES" b="1" dirty="0" err="1">
                <a:solidFill>
                  <a:srgbClr val="1E3B59"/>
                </a:solidFill>
                <a:latin typeface="Century Gothic" panose="020B0502020202020204" pitchFamily="34" charset="0"/>
              </a:rPr>
              <a:t>Minister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for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Environment</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Nature</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Conservation</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Building</a:t>
            </a:r>
            <a:r>
              <a:rPr lang="es-ES" b="1" dirty="0">
                <a:solidFill>
                  <a:srgbClr val="1E3B59"/>
                </a:solidFill>
                <a:latin typeface="Century Gothic" panose="020B0502020202020204" pitchFamily="34" charset="0"/>
              </a:rPr>
              <a:t> and Nuclear Safety (BMUB)</a:t>
            </a:r>
            <a:endParaRPr lang="de-DE" b="1" dirty="0">
              <a:solidFill>
                <a:srgbClr val="1E3B59"/>
              </a:solidFill>
              <a:latin typeface="Century Gothic" panose="020B0502020202020204" pitchFamily="34" charset="0"/>
            </a:endParaRPr>
          </a:p>
        </p:txBody>
      </p:sp>
      <p:pic>
        <p:nvPicPr>
          <p:cNvPr id="3" name="Grafik 2">
            <a:extLst>
              <a:ext uri="{FF2B5EF4-FFF2-40B4-BE49-F238E27FC236}">
                <a16:creationId xmlns:a16="http://schemas.microsoft.com/office/drawing/2014/main" id="{3E9D4B8A-21EC-46B1-AE11-47E3F79B4901}"/>
              </a:ext>
            </a:extLst>
          </p:cNvPr>
          <p:cNvPicPr>
            <a:picLocks noChangeAspect="1"/>
          </p:cNvPicPr>
          <p:nvPr/>
        </p:nvPicPr>
        <p:blipFill>
          <a:blip r:embed="rId2"/>
          <a:stretch>
            <a:fillRect/>
          </a:stretch>
        </p:blipFill>
        <p:spPr>
          <a:xfrm>
            <a:off x="2544240" y="2420888"/>
            <a:ext cx="4055519" cy="1417170"/>
          </a:xfrm>
          <a:prstGeom prst="rect">
            <a:avLst/>
          </a:prstGeom>
        </p:spPr>
      </p:pic>
      <p:sp>
        <p:nvSpPr>
          <p:cNvPr id="6" name="Rechteck 5">
            <a:extLst>
              <a:ext uri="{FF2B5EF4-FFF2-40B4-BE49-F238E27FC236}">
                <a16:creationId xmlns:a16="http://schemas.microsoft.com/office/drawing/2014/main" id="{E46D1104-BB9C-4198-AC76-770EE60B79A4}"/>
              </a:ext>
            </a:extLst>
          </p:cNvPr>
          <p:cNvSpPr/>
          <p:nvPr/>
        </p:nvSpPr>
        <p:spPr>
          <a:xfrm>
            <a:off x="584684" y="4109508"/>
            <a:ext cx="7974632" cy="2062103"/>
          </a:xfrm>
          <a:prstGeom prst="rect">
            <a:avLst/>
          </a:prstGeom>
        </p:spPr>
        <p:txBody>
          <a:bodyPr wrap="square">
            <a:spAutoFit/>
          </a:bodyPr>
          <a:lstStyle/>
          <a:p>
            <a:pPr algn="ctr"/>
            <a:r>
              <a:rPr lang="de-DE" sz="1600" dirty="0">
                <a:solidFill>
                  <a:srgbClr val="1E3B59"/>
                </a:solidFill>
                <a:latin typeface="Century Gothic" panose="020B0502020202020204" pitchFamily="34" charset="0"/>
              </a:rPr>
              <a:t>El </a:t>
            </a:r>
            <a:r>
              <a:rPr lang="de-DE" sz="1600" dirty="0" err="1">
                <a:solidFill>
                  <a:srgbClr val="1E3B59"/>
                </a:solidFill>
                <a:latin typeface="Century Gothic" panose="020B0502020202020204" pitchFamily="34" charset="0"/>
              </a:rPr>
              <a:t>Ministerio</a:t>
            </a:r>
            <a:r>
              <a:rPr lang="de-DE" sz="1600" dirty="0">
                <a:solidFill>
                  <a:srgbClr val="1E3B59"/>
                </a:solidFill>
                <a:latin typeface="Century Gothic" panose="020B0502020202020204" pitchFamily="34" charset="0"/>
              </a:rPr>
              <a:t> Federal de medio ambiente, </a:t>
            </a:r>
            <a:r>
              <a:rPr lang="de-DE" sz="1600" dirty="0" err="1">
                <a:solidFill>
                  <a:srgbClr val="1E3B59"/>
                </a:solidFill>
                <a:latin typeface="Century Gothic" panose="020B0502020202020204" pitchFamily="34" charset="0"/>
              </a:rPr>
              <a:t>conservación</a:t>
            </a:r>
            <a:r>
              <a:rPr lang="de-DE" sz="1600" dirty="0">
                <a:solidFill>
                  <a:srgbClr val="1E3B59"/>
                </a:solidFill>
                <a:latin typeface="Century Gothic" panose="020B0502020202020204" pitchFamily="34" charset="0"/>
              </a:rPr>
              <a:t> de la </a:t>
            </a:r>
            <a:r>
              <a:rPr lang="de-DE" sz="1600" dirty="0" err="1">
                <a:solidFill>
                  <a:srgbClr val="1E3B59"/>
                </a:solidFill>
                <a:latin typeface="Century Gothic" panose="020B0502020202020204" pitchFamily="34" charset="0"/>
              </a:rPr>
              <a:t>naturaleza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seguridad</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nuclear</a:t>
            </a:r>
            <a:r>
              <a:rPr lang="de-DE" sz="1600" dirty="0">
                <a:solidFill>
                  <a:srgbClr val="1E3B59"/>
                </a:solidFill>
                <a:latin typeface="Century Gothic" panose="020B0502020202020204" pitchFamily="34" charset="0"/>
              </a:rPr>
              <a:t> (BMU) es responsable de </a:t>
            </a:r>
            <a:r>
              <a:rPr lang="de-DE" sz="1600" dirty="0" err="1">
                <a:solidFill>
                  <a:srgbClr val="1E3B59"/>
                </a:solidFill>
                <a:latin typeface="Century Gothic" panose="020B0502020202020204" pitchFamily="34" charset="0"/>
              </a:rPr>
              <a:t>una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serie</a:t>
            </a:r>
            <a:r>
              <a:rPr lang="de-DE" sz="1600" dirty="0">
                <a:solidFill>
                  <a:srgbClr val="1E3B59"/>
                </a:solidFill>
                <a:latin typeface="Century Gothic" panose="020B0502020202020204" pitchFamily="34" charset="0"/>
              </a:rPr>
              <a:t> de </a:t>
            </a:r>
            <a:r>
              <a:rPr lang="de-DE" sz="1600" dirty="0" err="1">
                <a:solidFill>
                  <a:srgbClr val="1E3B59"/>
                </a:solidFill>
                <a:latin typeface="Century Gothic" panose="020B0502020202020204" pitchFamily="34" charset="0"/>
              </a:rPr>
              <a:t>políticas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gubernamentales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que</a:t>
            </a:r>
            <a:r>
              <a:rPr lang="de-DE" sz="1600" dirty="0">
                <a:solidFill>
                  <a:srgbClr val="1E3B59"/>
                </a:solidFill>
                <a:latin typeface="Century Gothic" panose="020B0502020202020204" pitchFamily="34" charset="0"/>
              </a:rPr>
              <a:t> se </a:t>
            </a:r>
            <a:r>
              <a:rPr lang="de-DE" sz="1600" dirty="0" err="1">
                <a:solidFill>
                  <a:srgbClr val="1E3B59"/>
                </a:solidFill>
                <a:latin typeface="Century Gothic" panose="020B0502020202020204" pitchFamily="34" charset="0"/>
              </a:rPr>
              <a:t>reflejan</a:t>
            </a:r>
            <a:r>
              <a:rPr lang="de-DE" sz="1600" dirty="0">
                <a:solidFill>
                  <a:srgbClr val="1E3B59"/>
                </a:solidFill>
                <a:latin typeface="Century Gothic" panose="020B0502020202020204" pitchFamily="34" charset="0"/>
              </a:rPr>
              <a:t> en </a:t>
            </a:r>
            <a:r>
              <a:rPr lang="de-DE" sz="1600" dirty="0" err="1">
                <a:solidFill>
                  <a:srgbClr val="1E3B59"/>
                </a:solidFill>
                <a:latin typeface="Century Gothic" panose="020B0502020202020204" pitchFamily="34" charset="0"/>
              </a:rPr>
              <a:t>el</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nombre</a:t>
            </a:r>
            <a:r>
              <a:rPr lang="de-DE" sz="1600" dirty="0">
                <a:solidFill>
                  <a:srgbClr val="1E3B59"/>
                </a:solidFill>
                <a:latin typeface="Century Gothic" panose="020B0502020202020204" pitchFamily="34" charset="0"/>
              </a:rPr>
              <a:t> del </a:t>
            </a:r>
            <a:r>
              <a:rPr lang="de-DE" sz="1600" dirty="0" err="1">
                <a:solidFill>
                  <a:srgbClr val="1E3B59"/>
                </a:solidFill>
                <a:latin typeface="Century Gothic" panose="020B0502020202020204" pitchFamily="34" charset="0"/>
              </a:rPr>
              <a:t>propio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Ministerio</a:t>
            </a:r>
            <a:r>
              <a:rPr lang="de-DE" sz="1600" dirty="0">
                <a:solidFill>
                  <a:srgbClr val="1E3B59"/>
                </a:solidFill>
                <a:latin typeface="Century Gothic" panose="020B0502020202020204" pitchFamily="34" charset="0"/>
              </a:rPr>
              <a:t>. El </a:t>
            </a:r>
            <a:r>
              <a:rPr lang="de-DE" sz="1600" dirty="0" err="1">
                <a:solidFill>
                  <a:srgbClr val="1E3B59"/>
                </a:solidFill>
                <a:latin typeface="Century Gothic" panose="020B0502020202020204" pitchFamily="34" charset="0"/>
              </a:rPr>
              <a:t>Ministerio</a:t>
            </a:r>
            <a:r>
              <a:rPr lang="de-DE" sz="1600" dirty="0">
                <a:solidFill>
                  <a:srgbClr val="1E3B59"/>
                </a:solidFill>
                <a:latin typeface="Century Gothic" panose="020B0502020202020204" pitchFamily="34" charset="0"/>
              </a:rPr>
              <a:t> ha </a:t>
            </a:r>
            <a:r>
              <a:rPr lang="de-DE" sz="1600" dirty="0" err="1">
                <a:solidFill>
                  <a:srgbClr val="1E3B59"/>
                </a:solidFill>
                <a:latin typeface="Century Gothic" panose="020B0502020202020204" pitchFamily="34" charset="0"/>
              </a:rPr>
              <a:t>estado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trabajando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más</a:t>
            </a:r>
            <a:r>
              <a:rPr lang="de-DE" sz="1600" dirty="0">
                <a:solidFill>
                  <a:srgbClr val="1E3B59"/>
                </a:solidFill>
                <a:latin typeface="Century Gothic" panose="020B0502020202020204" pitchFamily="34" charset="0"/>
              </a:rPr>
              <a:t> de 30 </a:t>
            </a:r>
            <a:r>
              <a:rPr lang="de-DE" sz="1600" dirty="0" err="1">
                <a:solidFill>
                  <a:srgbClr val="1E3B59"/>
                </a:solidFill>
                <a:latin typeface="Century Gothic" panose="020B0502020202020204" pitchFamily="34" charset="0"/>
              </a:rPr>
              <a:t>años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proteger</a:t>
            </a:r>
            <a:r>
              <a:rPr lang="de-DE" sz="1600" dirty="0">
                <a:solidFill>
                  <a:srgbClr val="1E3B59"/>
                </a:solidFill>
                <a:latin typeface="Century Gothic" panose="020B0502020202020204" pitchFamily="34" charset="0"/>
              </a:rPr>
              <a:t> al </a:t>
            </a:r>
            <a:r>
              <a:rPr lang="de-DE" sz="1600" dirty="0" err="1">
                <a:solidFill>
                  <a:srgbClr val="1E3B59"/>
                </a:solidFill>
                <a:latin typeface="Century Gothic" panose="020B0502020202020204" pitchFamily="34" charset="0"/>
              </a:rPr>
              <a:t>público</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toxinas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ambientales</a:t>
            </a:r>
            <a:r>
              <a:rPr lang="de-DE" sz="1600" dirty="0">
                <a:solidFill>
                  <a:srgbClr val="1E3B59"/>
                </a:solidFill>
                <a:latin typeface="Century Gothic" panose="020B0502020202020204" pitchFamily="34" charset="0"/>
              </a:rPr>
              <a:t> y la </a:t>
            </a:r>
            <a:r>
              <a:rPr lang="de-DE" sz="1600" dirty="0" err="1">
                <a:solidFill>
                  <a:srgbClr val="1E3B59"/>
                </a:solidFill>
                <a:latin typeface="Century Gothic" panose="020B0502020202020204" pitchFamily="34" charset="0"/>
              </a:rPr>
              <a:t>radiación</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establecer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uso</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inteligente</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eficiente</a:t>
            </a:r>
            <a:r>
              <a:rPr lang="de-DE" sz="1600" dirty="0">
                <a:solidFill>
                  <a:srgbClr val="1E3B59"/>
                </a:solidFill>
                <a:latin typeface="Century Gothic" panose="020B0502020202020204" pitchFamily="34" charset="0"/>
              </a:rPr>
              <a:t> de las </a:t>
            </a:r>
            <a:r>
              <a:rPr lang="de-DE" sz="1600" dirty="0" err="1">
                <a:solidFill>
                  <a:srgbClr val="1E3B59"/>
                </a:solidFill>
                <a:latin typeface="Century Gothic" panose="020B0502020202020204" pitchFamily="34" charset="0"/>
              </a:rPr>
              <a:t>materias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primas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para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avanzar</a:t>
            </a:r>
            <a:r>
              <a:rPr lang="de-DE" sz="1600" dirty="0">
                <a:solidFill>
                  <a:srgbClr val="1E3B59"/>
                </a:solidFill>
                <a:latin typeface="Century Gothic" panose="020B0502020202020204" pitchFamily="34" charset="0"/>
              </a:rPr>
              <a:t> en la </a:t>
            </a:r>
            <a:r>
              <a:rPr lang="de-DE" sz="1600" dirty="0" err="1">
                <a:solidFill>
                  <a:srgbClr val="1E3B59"/>
                </a:solidFill>
                <a:latin typeface="Century Gothic" panose="020B0502020202020204" pitchFamily="34" charset="0"/>
              </a:rPr>
              <a:t>acción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climática</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promover</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un</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uso</a:t>
            </a:r>
            <a:r>
              <a:rPr lang="de-DE" sz="1600" dirty="0">
                <a:solidFill>
                  <a:srgbClr val="1E3B59"/>
                </a:solidFill>
                <a:latin typeface="Century Gothic" panose="020B0502020202020204" pitchFamily="34" charset="0"/>
              </a:rPr>
              <a:t> de los </a:t>
            </a:r>
            <a:r>
              <a:rPr lang="de-DE" sz="1600" dirty="0" err="1">
                <a:solidFill>
                  <a:srgbClr val="1E3B59"/>
                </a:solidFill>
                <a:latin typeface="Century Gothic" panose="020B0502020202020204" pitchFamily="34" charset="0"/>
              </a:rPr>
              <a:t>recursos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naturales</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que</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conserva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biodiversidad</a:t>
            </a:r>
            <a:r>
              <a:rPr lang="de-DE" sz="1600" dirty="0">
                <a:solidFill>
                  <a:srgbClr val="1E3B59"/>
                </a:solidFill>
                <a:latin typeface="Century Gothic" panose="020B0502020202020204" pitchFamily="34" charset="0"/>
              </a:rPr>
              <a:t> y </a:t>
            </a:r>
            <a:r>
              <a:rPr lang="de-DE" sz="1600" dirty="0" err="1">
                <a:solidFill>
                  <a:srgbClr val="1E3B59"/>
                </a:solidFill>
                <a:latin typeface="Century Gothic" panose="020B0502020202020204" pitchFamily="34" charset="0"/>
              </a:rPr>
              <a:t>asegura</a:t>
            </a:r>
            <a:r>
              <a:rPr lang="de-DE" sz="1600" dirty="0">
                <a:solidFill>
                  <a:srgbClr val="1E3B59"/>
                </a:solidFill>
                <a:latin typeface="Century Gothic" panose="020B0502020202020204" pitchFamily="34" charset="0"/>
              </a:rPr>
              <a:t> </a:t>
            </a:r>
            <a:r>
              <a:rPr lang="de-DE" sz="1600" dirty="0" err="1">
                <a:solidFill>
                  <a:srgbClr val="1E3B59"/>
                </a:solidFill>
                <a:latin typeface="Century Gothic" panose="020B0502020202020204" pitchFamily="34" charset="0"/>
              </a:rPr>
              <a:t>hábitats</a:t>
            </a:r>
            <a:r>
              <a:rPr lang="de-DE" sz="1600" dirty="0">
                <a:solidFill>
                  <a:srgbClr val="1E3B59"/>
                </a:solidFill>
                <a:latin typeface="Century Gothic" panose="020B0502020202020204" pitchFamily="34" charset="0"/>
              </a:rPr>
              <a:t>.</a:t>
            </a:r>
          </a:p>
        </p:txBody>
      </p:sp>
    </p:spTree>
    <p:extLst>
      <p:ext uri="{BB962C8B-B14F-4D97-AF65-F5344CB8AC3E}">
        <p14:creationId xmlns:p14="http://schemas.microsoft.com/office/powerpoint/2010/main" val="22631938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76BD0A-F29C-4664-9C9C-2E42DB34243F}"/>
              </a:ext>
            </a:extLst>
          </p:cNvPr>
          <p:cNvSpPr>
            <a:spLocks noGrp="1"/>
          </p:cNvSpPr>
          <p:nvPr>
            <p:ph type="sldNum" sz="quarter" idx="12"/>
          </p:nvPr>
        </p:nvSpPr>
        <p:spPr/>
        <p:txBody>
          <a:bodyPr/>
          <a:lstStyle/>
          <a:p>
            <a:fld id="{36ED4B00-B4CE-433F-BD9E-86EA8518113C}" type="slidenum">
              <a:rPr lang="es-ES" smtClean="0"/>
              <a:pPr/>
              <a:t>136</a:t>
            </a:fld>
            <a:endParaRPr lang="es-ES"/>
          </a:p>
        </p:txBody>
      </p:sp>
      <p:sp>
        <p:nvSpPr>
          <p:cNvPr id="6" name="Rechteck 5">
            <a:extLst>
              <a:ext uri="{FF2B5EF4-FFF2-40B4-BE49-F238E27FC236}">
                <a16:creationId xmlns:a16="http://schemas.microsoft.com/office/drawing/2014/main" id="{7270F0EE-CC68-4477-BD57-28C32DD15DAE}"/>
              </a:ext>
            </a:extLst>
          </p:cNvPr>
          <p:cNvSpPr/>
          <p:nvPr/>
        </p:nvSpPr>
        <p:spPr>
          <a:xfrm>
            <a:off x="1475656" y="1071110"/>
            <a:ext cx="7830616" cy="646331"/>
          </a:xfrm>
          <a:prstGeom prst="rect">
            <a:avLst/>
          </a:prstGeom>
        </p:spPr>
        <p:txBody>
          <a:bodyPr wrap="square">
            <a:spAutoFit/>
          </a:bodyPr>
          <a:lstStyle/>
          <a:p>
            <a:r>
              <a:rPr lang="es-ES" b="1" dirty="0">
                <a:solidFill>
                  <a:srgbClr val="1E3B59"/>
                </a:solidFill>
                <a:latin typeface="Century Gothic" panose="020B0502020202020204" pitchFamily="34" charset="0"/>
              </a:rPr>
              <a:t>Federal </a:t>
            </a:r>
            <a:r>
              <a:rPr lang="es-ES" b="1" dirty="0" err="1">
                <a:solidFill>
                  <a:srgbClr val="1E3B59"/>
                </a:solidFill>
                <a:latin typeface="Century Gothic" panose="020B0502020202020204" pitchFamily="34" charset="0"/>
              </a:rPr>
              <a:t>Minister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for</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Environment</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Nature</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Conservation</a:t>
            </a:r>
            <a:r>
              <a:rPr lang="es-ES" b="1" dirty="0">
                <a:solidFill>
                  <a:srgbClr val="1E3B59"/>
                </a:solidFill>
                <a:latin typeface="Century Gothic" panose="020B0502020202020204" pitchFamily="34" charset="0"/>
              </a:rPr>
              <a:t>, </a:t>
            </a:r>
            <a:r>
              <a:rPr lang="es-ES" b="1" dirty="0" err="1">
                <a:solidFill>
                  <a:srgbClr val="1E3B59"/>
                </a:solidFill>
                <a:latin typeface="Century Gothic" panose="020B0502020202020204" pitchFamily="34" charset="0"/>
              </a:rPr>
              <a:t>Building</a:t>
            </a:r>
            <a:r>
              <a:rPr lang="es-ES" b="1" dirty="0">
                <a:solidFill>
                  <a:srgbClr val="1E3B59"/>
                </a:solidFill>
                <a:latin typeface="Century Gothic" panose="020B0502020202020204" pitchFamily="34" charset="0"/>
              </a:rPr>
              <a:t> and Nuclear Safety (BMUB)</a:t>
            </a:r>
            <a:endParaRPr lang="de-DE" b="1" dirty="0">
              <a:solidFill>
                <a:srgbClr val="1E3B59"/>
              </a:solidFill>
              <a:latin typeface="Century Gothic" panose="020B0502020202020204" pitchFamily="34" charset="0"/>
            </a:endParaRPr>
          </a:p>
        </p:txBody>
      </p:sp>
      <p:sp>
        <p:nvSpPr>
          <p:cNvPr id="7" name="Textfeld 6">
            <a:extLst>
              <a:ext uri="{FF2B5EF4-FFF2-40B4-BE49-F238E27FC236}">
                <a16:creationId xmlns:a16="http://schemas.microsoft.com/office/drawing/2014/main" id="{BDFCF705-8609-46AF-B1FB-D5F3FC447923}"/>
              </a:ext>
            </a:extLst>
          </p:cNvPr>
          <p:cNvSpPr txBox="1"/>
          <p:nvPr/>
        </p:nvSpPr>
        <p:spPr>
          <a:xfrm>
            <a:off x="323528" y="1988840"/>
            <a:ext cx="2736304" cy="369332"/>
          </a:xfrm>
          <a:prstGeom prst="rect">
            <a:avLst/>
          </a:prstGeom>
          <a:noFill/>
        </p:spPr>
        <p:txBody>
          <a:bodyPr wrap="square" rtlCol="0">
            <a:spAutoFit/>
          </a:bodyPr>
          <a:lstStyle/>
          <a:p>
            <a:r>
              <a:rPr lang="de-DE" b="1" dirty="0" err="1">
                <a:solidFill>
                  <a:srgbClr val="1E3B59"/>
                </a:solidFill>
                <a:latin typeface="Century Gothic" panose="020B0502020202020204" pitchFamily="34" charset="0"/>
              </a:rPr>
              <a:t>Proceso</a:t>
            </a:r>
            <a:r>
              <a:rPr lang="de-DE" b="1" dirty="0">
                <a:solidFill>
                  <a:srgbClr val="1E3B59"/>
                </a:solidFill>
                <a:latin typeface="Century Gothic" panose="020B0502020202020204" pitchFamily="34" charset="0"/>
              </a:rPr>
              <a:t> de </a:t>
            </a:r>
            <a:r>
              <a:rPr lang="de-DE" b="1" dirty="0" err="1">
                <a:solidFill>
                  <a:srgbClr val="1E3B59"/>
                </a:solidFill>
                <a:latin typeface="Century Gothic" panose="020B0502020202020204" pitchFamily="34" charset="0"/>
              </a:rPr>
              <a:t>aplicación</a:t>
            </a:r>
            <a:endParaRPr lang="de-DE" b="1" dirty="0">
              <a:solidFill>
                <a:srgbClr val="1E3B59"/>
              </a:solidFill>
              <a:latin typeface="Century Gothic" panose="020B0502020202020204" pitchFamily="34" charset="0"/>
            </a:endParaRPr>
          </a:p>
        </p:txBody>
      </p:sp>
      <p:sp>
        <p:nvSpPr>
          <p:cNvPr id="3" name="Rechteck 2">
            <a:extLst>
              <a:ext uri="{FF2B5EF4-FFF2-40B4-BE49-F238E27FC236}">
                <a16:creationId xmlns:a16="http://schemas.microsoft.com/office/drawing/2014/main" id="{2D30D3CE-22EF-4196-BE1D-5CD510EA3449}"/>
              </a:ext>
            </a:extLst>
          </p:cNvPr>
          <p:cNvSpPr/>
          <p:nvPr/>
        </p:nvSpPr>
        <p:spPr>
          <a:xfrm>
            <a:off x="584684" y="3166870"/>
            <a:ext cx="7974632" cy="1323439"/>
          </a:xfrm>
          <a:prstGeom prst="rect">
            <a:avLst/>
          </a:prstGeom>
        </p:spPr>
        <p:txBody>
          <a:bodyPr wrap="square">
            <a:spAutoFit/>
          </a:bodyPr>
          <a:lstStyle/>
          <a:p>
            <a:pPr algn="ctr"/>
            <a:r>
              <a:rPr lang="es-ES" sz="1600" dirty="0">
                <a:solidFill>
                  <a:srgbClr val="1E3B59"/>
                </a:solidFill>
                <a:latin typeface="Century Gothic" panose="020B0502020202020204" pitchFamily="34" charset="0"/>
                <a:ea typeface="Calibri" panose="020F0502020204030204" pitchFamily="34" charset="0"/>
              </a:rPr>
              <a:t>En la página web está determinado el listado del material que debe presentar la empresa/entidad y el formulario a diligenciar. Para esto debe considerar el estudio financiero del proyecto y la reducción del impacto ambiental estimado. Esta propuesta debe ser llevada al Ministerio de Medio Ambiente del país correspondiente para que a través de este, se presente el proyecto. </a:t>
            </a:r>
            <a:endParaRPr lang="de-DE" sz="1600"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402975964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9137F2-4A13-4EBF-A143-FA29147E0FDE}"/>
              </a:ext>
            </a:extLst>
          </p:cNvPr>
          <p:cNvSpPr>
            <a:spLocks noGrp="1"/>
          </p:cNvSpPr>
          <p:nvPr>
            <p:ph type="sldNum" sz="quarter" idx="12"/>
          </p:nvPr>
        </p:nvSpPr>
        <p:spPr/>
        <p:txBody>
          <a:bodyPr/>
          <a:lstStyle/>
          <a:p>
            <a:fld id="{36ED4B00-B4CE-433F-BD9E-86EA8518113C}" type="slidenum">
              <a:rPr lang="es-ES" smtClean="0"/>
              <a:pPr/>
              <a:t>137</a:t>
            </a:fld>
            <a:endParaRPr lang="es-ES"/>
          </a:p>
        </p:txBody>
      </p:sp>
      <p:sp>
        <p:nvSpPr>
          <p:cNvPr id="3" name="Rechteck 2">
            <a:extLst>
              <a:ext uri="{FF2B5EF4-FFF2-40B4-BE49-F238E27FC236}">
                <a16:creationId xmlns:a16="http://schemas.microsoft.com/office/drawing/2014/main" id="{0FC974B2-5D40-45FD-AE68-9EDB2A98DF3C}"/>
              </a:ext>
            </a:extLst>
          </p:cNvPr>
          <p:cNvSpPr/>
          <p:nvPr/>
        </p:nvSpPr>
        <p:spPr>
          <a:xfrm>
            <a:off x="4721813" y="1196752"/>
            <a:ext cx="4434227" cy="369332"/>
          </a:xfrm>
          <a:prstGeom prst="rect">
            <a:avLst/>
          </a:prstGeom>
        </p:spPr>
        <p:txBody>
          <a:bodyPr wrap="none">
            <a:spAutoFit/>
          </a:bodyPr>
          <a:lstStyle/>
          <a:p>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Global Green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Growth</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a:t>
            </a:r>
            <a:r>
              <a:rPr lang="es-ES" b="1" dirty="0" err="1">
                <a:solidFill>
                  <a:srgbClr val="1E3B59"/>
                </a:solidFill>
                <a:latin typeface="Century Gothic" panose="020B0502020202020204" pitchFamily="34" charset="0"/>
                <a:ea typeface="Calibri" panose="020F0502020204030204" pitchFamily="34" charset="0"/>
                <a:cs typeface="Times New Roman" panose="02020603050405020304" pitchFamily="18" charset="0"/>
              </a:rPr>
              <a:t>Institute</a:t>
            </a:r>
            <a:r>
              <a:rPr lang="es-ES" b="1" dirty="0">
                <a:solidFill>
                  <a:srgbClr val="1E3B59"/>
                </a:solidFill>
                <a:latin typeface="Century Gothic" panose="020B0502020202020204" pitchFamily="34" charset="0"/>
                <a:ea typeface="Calibri" panose="020F0502020204030204" pitchFamily="34" charset="0"/>
                <a:cs typeface="Times New Roman" panose="02020603050405020304" pitchFamily="18" charset="0"/>
              </a:rPr>
              <a:t> (GGGI)</a:t>
            </a:r>
            <a:endParaRPr lang="de-DE" b="1" dirty="0">
              <a:solidFill>
                <a:srgbClr val="1E3B59"/>
              </a:solidFill>
              <a:latin typeface="Century Gothic" panose="020B0502020202020204" pitchFamily="34" charset="0"/>
            </a:endParaRPr>
          </a:p>
        </p:txBody>
      </p:sp>
      <p:sp>
        <p:nvSpPr>
          <p:cNvPr id="4" name="Rechteck 3">
            <a:extLst>
              <a:ext uri="{FF2B5EF4-FFF2-40B4-BE49-F238E27FC236}">
                <a16:creationId xmlns:a16="http://schemas.microsoft.com/office/drawing/2014/main" id="{2C72920F-762D-4A6F-892D-73B7A02199D0}"/>
              </a:ext>
            </a:extLst>
          </p:cNvPr>
          <p:cNvSpPr/>
          <p:nvPr/>
        </p:nvSpPr>
        <p:spPr>
          <a:xfrm>
            <a:off x="2286000" y="3645024"/>
            <a:ext cx="4572000" cy="1815882"/>
          </a:xfrm>
          <a:prstGeom prst="rect">
            <a:avLst/>
          </a:prstGeom>
        </p:spPr>
        <p:txBody>
          <a:bodyPr>
            <a:spAutoFit/>
          </a:bodyPr>
          <a:lstStyle/>
          <a:p>
            <a:pPr algn="ctr"/>
            <a:r>
              <a:rPr lang="es-ES" sz="1600" dirty="0">
                <a:solidFill>
                  <a:srgbClr val="1E3B59"/>
                </a:solidFill>
                <a:latin typeface="Century Gothic" panose="020B0502020202020204" pitchFamily="34" charset="0"/>
                <a:ea typeface="Calibri" panose="020F0502020204030204" pitchFamily="34" charset="0"/>
              </a:rPr>
              <a:t>Apoyar y promover un modelo de crecimiento económico, conocido como crecimiento verde, que apunta a aspectos clave del desempeño económico como la reducción de la pobreza, la creación de empleo, la inclusión social y la sostenibilidad ambiental.</a:t>
            </a:r>
            <a:endParaRPr lang="de-DE" sz="1600" dirty="0">
              <a:solidFill>
                <a:srgbClr val="1E3B59"/>
              </a:solidFill>
              <a:latin typeface="Century Gothic" panose="020B0502020202020204" pitchFamily="34" charset="0"/>
            </a:endParaRPr>
          </a:p>
        </p:txBody>
      </p:sp>
      <p:pic>
        <p:nvPicPr>
          <p:cNvPr id="5" name="Grafik 4">
            <a:extLst>
              <a:ext uri="{FF2B5EF4-FFF2-40B4-BE49-F238E27FC236}">
                <a16:creationId xmlns:a16="http://schemas.microsoft.com/office/drawing/2014/main" id="{3E066B3E-3832-4137-AF2C-0117826EC88E}"/>
              </a:ext>
            </a:extLst>
          </p:cNvPr>
          <p:cNvPicPr>
            <a:picLocks noChangeAspect="1"/>
          </p:cNvPicPr>
          <p:nvPr/>
        </p:nvPicPr>
        <p:blipFill>
          <a:blip r:embed="rId2"/>
          <a:stretch>
            <a:fillRect/>
          </a:stretch>
        </p:blipFill>
        <p:spPr>
          <a:xfrm>
            <a:off x="3228975" y="2257425"/>
            <a:ext cx="2686050" cy="1171575"/>
          </a:xfrm>
          <a:prstGeom prst="rect">
            <a:avLst/>
          </a:prstGeom>
        </p:spPr>
      </p:pic>
    </p:spTree>
    <p:extLst>
      <p:ext uri="{BB962C8B-B14F-4D97-AF65-F5344CB8AC3E}">
        <p14:creationId xmlns:p14="http://schemas.microsoft.com/office/powerpoint/2010/main" val="375912540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697E4A3-9B83-4DEB-AFB7-B23F893F7372}"/>
              </a:ext>
            </a:extLst>
          </p:cNvPr>
          <p:cNvPicPr>
            <a:picLocks noChangeAspect="1"/>
          </p:cNvPicPr>
          <p:nvPr/>
        </p:nvPicPr>
        <p:blipFill>
          <a:blip r:embed="rId2"/>
          <a:stretch>
            <a:fillRect/>
          </a:stretch>
        </p:blipFill>
        <p:spPr>
          <a:xfrm>
            <a:off x="0" y="2279862"/>
            <a:ext cx="9144000" cy="3853543"/>
          </a:xfrm>
          <a:prstGeom prst="rect">
            <a:avLst/>
          </a:prstGeom>
        </p:spPr>
      </p:pic>
      <p:sp>
        <p:nvSpPr>
          <p:cNvPr id="2" name="Marcador de número de diapositiva 1">
            <a:extLst>
              <a:ext uri="{FF2B5EF4-FFF2-40B4-BE49-F238E27FC236}">
                <a16:creationId xmlns:a16="http://schemas.microsoft.com/office/drawing/2014/main" id="{714D2CB7-AEC1-4670-9C09-62B512586256}"/>
              </a:ext>
            </a:extLst>
          </p:cNvPr>
          <p:cNvSpPr>
            <a:spLocks noGrp="1"/>
          </p:cNvSpPr>
          <p:nvPr>
            <p:ph type="sldNum" sz="quarter" idx="12"/>
          </p:nvPr>
        </p:nvSpPr>
        <p:spPr/>
        <p:txBody>
          <a:bodyPr/>
          <a:lstStyle/>
          <a:p>
            <a:fld id="{36ED4B00-B4CE-433F-BD9E-86EA8518113C}" type="slidenum">
              <a:rPr lang="es-ES" smtClean="0"/>
              <a:pPr/>
              <a:t>138</a:t>
            </a:fld>
            <a:endParaRPr lang="es-ES"/>
          </a:p>
        </p:txBody>
      </p:sp>
      <p:pic>
        <p:nvPicPr>
          <p:cNvPr id="3" name="Imagen 2">
            <a:extLst>
              <a:ext uri="{FF2B5EF4-FFF2-40B4-BE49-F238E27FC236}">
                <a16:creationId xmlns:a16="http://schemas.microsoft.com/office/drawing/2014/main" id="{C264F2D2-1BFE-4AE9-94DA-C9231A82E2DC}"/>
              </a:ext>
            </a:extLst>
          </p:cNvPr>
          <p:cNvPicPr>
            <a:picLocks noChangeAspect="1"/>
          </p:cNvPicPr>
          <p:nvPr/>
        </p:nvPicPr>
        <p:blipFill>
          <a:blip r:embed="rId3"/>
          <a:stretch>
            <a:fillRect/>
          </a:stretch>
        </p:blipFill>
        <p:spPr>
          <a:xfrm>
            <a:off x="2512368" y="1124744"/>
            <a:ext cx="6174432" cy="2727780"/>
          </a:xfrm>
          <a:prstGeom prst="rect">
            <a:avLst/>
          </a:prstGeom>
        </p:spPr>
      </p:pic>
    </p:spTree>
    <p:extLst>
      <p:ext uri="{BB962C8B-B14F-4D97-AF65-F5344CB8AC3E}">
        <p14:creationId xmlns:p14="http://schemas.microsoft.com/office/powerpoint/2010/main" val="106042890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139</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1115616" y="1700808"/>
            <a:ext cx="7488832" cy="2846933"/>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Período 2015-2030 con Esfuerzo Nacional. El Estado plurinacional de Bolivia estima alcanzar los siguientes objetivos y resultados en mitigación y adaptación en el marco del desarrollo integral al año 2030, respecto de la línea de base del año 2010:</a:t>
            </a:r>
          </a:p>
          <a:p>
            <a:pPr marL="742950" lvl="1"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Agua. Incrementar de forma integral la capacidad de adaptación y reducir sistemáticamente la vulnerabilidad hídrica del país.</a:t>
            </a:r>
          </a:p>
          <a:p>
            <a:pPr marL="742950" lvl="1"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Energía. Incrementar la capacidad de generación eléctrica a través de energías renovables para el desarrollo local y de la región.</a:t>
            </a:r>
          </a:p>
          <a:p>
            <a:pPr marL="742950" lvl="1"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Bosques y agricultura. Incrementar la capacidad de mitigación y adaptación conjunta a través del manejo integral y sustentable de los bosques.</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1744520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a:ln>
                <a:noFill/>
              </a:ln>
              <a:solidFill>
                <a:schemeClr val="tx1"/>
              </a:solidFill>
              <a:effectLst/>
              <a:latin typeface="Arial" pitchFamily="34" charset="0"/>
              <a:cs typeface="Arial" pitchFamily="34" charset="0"/>
            </a:endParaRPr>
          </a:p>
        </p:txBody>
      </p:sp>
      <p:sp>
        <p:nvSpPr>
          <p:cNvPr id="11" name="10 Marcador de número de diapositiva"/>
          <p:cNvSpPr>
            <a:spLocks noGrp="1"/>
          </p:cNvSpPr>
          <p:nvPr>
            <p:ph type="sldNum" sz="quarter" idx="12"/>
          </p:nvPr>
        </p:nvSpPr>
        <p:spPr>
          <a:xfrm>
            <a:off x="6553200" y="6378649"/>
            <a:ext cx="2133600" cy="365125"/>
          </a:xfrm>
        </p:spPr>
        <p:txBody>
          <a:bodyPr/>
          <a:lstStyle/>
          <a:p>
            <a:fld id="{36ED4B00-B4CE-433F-BD9E-86EA8518113C}" type="slidenum">
              <a:rPr lang="es-ES" smtClean="0"/>
              <a:pPr/>
              <a:t>14</a:t>
            </a:fld>
            <a:endParaRPr lang="es-ES" dirty="0"/>
          </a:p>
        </p:txBody>
      </p:sp>
      <p:sp>
        <p:nvSpPr>
          <p:cNvPr id="10" name="Rectangle 6"/>
          <p:cNvSpPr>
            <a:spLocks noChangeArrowheads="1"/>
          </p:cNvSpPr>
          <p:nvPr/>
        </p:nvSpPr>
        <p:spPr bwMode="auto">
          <a:xfrm>
            <a:off x="2985919" y="1058719"/>
            <a:ext cx="554461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Hoja de ruta de Europa</a:t>
            </a:r>
            <a:endParaRPr lang="es-ES" sz="1600" b="1" baseline="-25000" dirty="0">
              <a:solidFill>
                <a:srgbClr val="1E3B59"/>
              </a:solidFill>
              <a:latin typeface="Century Gothic" pitchFamily="34" charset="0"/>
              <a:ea typeface="Calibri" pitchFamily="34" charset="0"/>
              <a:cs typeface="Times New Roman" pitchFamily="18" charset="0"/>
            </a:endParaRPr>
          </a:p>
        </p:txBody>
      </p:sp>
      <p:pic>
        <p:nvPicPr>
          <p:cNvPr id="2" name="Imagen 1"/>
          <p:cNvPicPr>
            <a:picLocks noChangeAspect="1"/>
          </p:cNvPicPr>
          <p:nvPr/>
        </p:nvPicPr>
        <p:blipFill>
          <a:blip r:embed="rId2"/>
          <a:stretch>
            <a:fillRect/>
          </a:stretch>
        </p:blipFill>
        <p:spPr>
          <a:xfrm>
            <a:off x="480147" y="1559345"/>
            <a:ext cx="5011544" cy="2366948"/>
          </a:xfrm>
          <a:prstGeom prst="rect">
            <a:avLst/>
          </a:prstGeom>
        </p:spPr>
      </p:pic>
      <p:pic>
        <p:nvPicPr>
          <p:cNvPr id="3" name="Imagen 2"/>
          <p:cNvPicPr>
            <a:picLocks noChangeAspect="1"/>
          </p:cNvPicPr>
          <p:nvPr/>
        </p:nvPicPr>
        <p:blipFill>
          <a:blip r:embed="rId3"/>
          <a:stretch>
            <a:fillRect/>
          </a:stretch>
        </p:blipFill>
        <p:spPr>
          <a:xfrm>
            <a:off x="3707904" y="4088366"/>
            <a:ext cx="4683949" cy="2812350"/>
          </a:xfrm>
          <a:prstGeom prst="rect">
            <a:avLst/>
          </a:prstGeom>
        </p:spPr>
      </p:pic>
      <p:sp>
        <p:nvSpPr>
          <p:cNvPr id="7" name="Rectángulo 6"/>
          <p:cNvSpPr/>
          <p:nvPr/>
        </p:nvSpPr>
        <p:spPr>
          <a:xfrm>
            <a:off x="5868144" y="2495298"/>
            <a:ext cx="2662391" cy="954107"/>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kumimoji="0" lang="es-ES" altLang="es-ES" sz="1400" i="0" u="sng" strike="noStrike" cap="none" normalizeH="0" baseline="0" dirty="0">
                <a:ln>
                  <a:noFill/>
                </a:ln>
                <a:solidFill>
                  <a:srgbClr val="1E3B59"/>
                </a:solidFill>
                <a:effectLst/>
                <a:latin typeface="Century Gothic" panose="020B0502020202020204" pitchFamily="34" charset="0"/>
              </a:rPr>
              <a:t>Compromiso a 2030</a:t>
            </a:r>
            <a:r>
              <a:rPr kumimoji="0" lang="es-ES" altLang="es-ES" sz="1400" i="0" u="none" strike="noStrike" cap="none" normalizeH="0" baseline="0" dirty="0">
                <a:ln>
                  <a:noFill/>
                </a:ln>
                <a:solidFill>
                  <a:srgbClr val="1E3B59"/>
                </a:solidFill>
                <a:effectLst/>
                <a:latin typeface="Century Gothic" panose="020B0502020202020204" pitchFamily="34" charset="0"/>
              </a:rPr>
              <a:t>: </a:t>
            </a:r>
            <a:r>
              <a:rPr kumimoji="0" lang="es-ES" altLang="es-ES" sz="1400" i="0" u="none" strike="noStrike" cap="none" normalizeH="0" dirty="0">
                <a:ln>
                  <a:noFill/>
                </a:ln>
                <a:solidFill>
                  <a:srgbClr val="1E3B59"/>
                </a:solidFill>
                <a:effectLst/>
                <a:latin typeface="Century Gothic" panose="020B0502020202020204" pitchFamily="34" charset="0"/>
              </a:rPr>
              <a:t>reducción del 40% de las emisiones de GEI, respecto a 1990.</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
        <p:nvSpPr>
          <p:cNvPr id="8" name="Rectángulo 7"/>
          <p:cNvSpPr/>
          <p:nvPr/>
        </p:nvSpPr>
        <p:spPr>
          <a:xfrm>
            <a:off x="480147" y="5607104"/>
            <a:ext cx="2662391" cy="954107"/>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kumimoji="0" lang="es-ES" altLang="es-ES" sz="1400" i="0" u="sng" strike="noStrike" cap="none" normalizeH="0" baseline="0" dirty="0">
                <a:ln>
                  <a:noFill/>
                </a:ln>
                <a:solidFill>
                  <a:srgbClr val="1E3B59"/>
                </a:solidFill>
                <a:effectLst/>
                <a:latin typeface="Century Gothic" panose="020B0502020202020204" pitchFamily="34" charset="0"/>
              </a:rPr>
              <a:t>Hoja de ruta a 2050</a:t>
            </a:r>
            <a:r>
              <a:rPr kumimoji="0" lang="es-ES" altLang="es-ES" sz="1400" i="0" u="none" strike="noStrike" cap="none" normalizeH="0" baseline="0" dirty="0">
                <a:ln>
                  <a:noFill/>
                </a:ln>
                <a:solidFill>
                  <a:srgbClr val="1E3B59"/>
                </a:solidFill>
                <a:effectLst/>
                <a:latin typeface="Century Gothic" panose="020B0502020202020204" pitchFamily="34" charset="0"/>
              </a:rPr>
              <a:t>: reducciones del</a:t>
            </a:r>
            <a:r>
              <a:rPr kumimoji="0" lang="es-ES" altLang="es-ES" sz="1400" i="0" u="none" strike="noStrike" cap="none" normalizeH="0" dirty="0">
                <a:ln>
                  <a:noFill/>
                </a:ln>
                <a:solidFill>
                  <a:srgbClr val="1E3B59"/>
                </a:solidFill>
                <a:effectLst/>
                <a:latin typeface="Century Gothic" panose="020B0502020202020204" pitchFamily="34" charset="0"/>
              </a:rPr>
              <a:t> 80% de las emisiones de GEI, respecto a 1990.</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326278995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140</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179512" y="1700807"/>
            <a:ext cx="8640960" cy="4462760"/>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Con relación al </a:t>
            </a:r>
            <a:r>
              <a:rPr lang="es-ES" altLang="es-ES" sz="1100" b="1" dirty="0">
                <a:solidFill>
                  <a:srgbClr val="1E3B59"/>
                </a:solidFill>
                <a:latin typeface="Century Gothic" panose="020B0502020202020204" pitchFamily="34" charset="0"/>
              </a:rPr>
              <a:t>agua</a:t>
            </a:r>
            <a:r>
              <a:rPr lang="es-ES" altLang="es-ES" sz="1100" dirty="0">
                <a:solidFill>
                  <a:srgbClr val="1E3B59"/>
                </a:solidFill>
                <a:latin typeface="Century Gothic" panose="020B0502020202020204" pitchFamily="34" charset="0"/>
              </a:rPr>
              <a:t>, se impulsarán acciones con un enfoque de adaptación al cambio climático y gestión integral de riesgos, lográndose los siguientes </a:t>
            </a:r>
            <a:r>
              <a:rPr lang="es-ES" altLang="es-ES" sz="1100" b="1" dirty="0">
                <a:solidFill>
                  <a:srgbClr val="1E3B59"/>
                </a:solidFill>
                <a:latin typeface="Century Gothic" panose="020B0502020202020204" pitchFamily="34" charset="0"/>
              </a:rPr>
              <a:t>resultados</a:t>
            </a:r>
            <a:r>
              <a:rPr lang="es-ES" altLang="es-ES" sz="11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triplicado (3.779 millones de m3) la capacidad de almacenamiento de agua el 2030, respecto a los 596 millones de m3 del 2010.</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alcanzado el 100% de la cobertura de agua potable el 2025, con sistemas de prestación de servicios resilientes.</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reducido el componente de agua en las Necesidades Básicas Insatisfechas (NBI) a 0,02% al 2030.</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triplicado la superficie de riego superando 1 millón de hectáreas al 2030 respecto a las 296.368 hectáreas del 2010, duplicándose la producción de alimentos bajo riego al 2020 y triplicándose al 2030, respecto a 1,69 millones de TM del 2010. De esta manera se habrán logrado sistemas agropecuarios resilientes.</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avanzado significativamente en la participación social para la gestión local del agua, incrementándose al 80% el número de organizaciones sociales de gestión del agua con sistemas resilientes respecto al 35% del año 2010.</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incrementado la producción de alimentos bajo riego, en más de 6 millones de TM el año 2030 respecto al 2010.</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incrementado el Producto Interno Bruto (PIB) a 5,37% el 2030, con la contribución de sistemas de servicios de agua potable y de riego resilientes.</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reducido la vulnerabilidad hídrica de 0,51 a 0,30 unidades el año 2030 respecto al 2010, que es medida con el Índice Nacional de Vulnerabilidad Hídrica del país, considerando aspectos relacionados con la exposición (amenazas), sensibilidad hídrica (escasez hídrica) y capacidad de adaptación.</a:t>
            </a:r>
          </a:p>
          <a:p>
            <a:pPr marL="285750" lvl="0" indent="-285750" eaLnBrk="0" fontAlgn="base" hangingPunct="0">
              <a:spcBef>
                <a:spcPct val="0"/>
              </a:spcBef>
              <a:spcAft>
                <a:spcPts val="1000"/>
              </a:spcAft>
              <a:buFont typeface="Arial" panose="020B0604020202020204" pitchFamily="34" charset="0"/>
              <a:buChar char="•"/>
            </a:pPr>
            <a:r>
              <a:rPr lang="es-ES" altLang="es-ES" sz="1100" dirty="0">
                <a:solidFill>
                  <a:srgbClr val="1E3B59"/>
                </a:solidFill>
                <a:latin typeface="Century Gothic" panose="020B0502020202020204" pitchFamily="34" charset="0"/>
              </a:rPr>
              <a:t> Se ha incrementado la capacidad de adaptación de 0,23 unidades el año 2010 a 0,69 unidades el año 2030, que es medida a través del Índice Nacional de Capacidades de Adaptación en Agua.</a:t>
            </a:r>
            <a:endParaRPr kumimoji="0" lang="es-ES" altLang="es-ES" sz="11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234224631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141</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0" y="868134"/>
            <a:ext cx="9036496" cy="5965736"/>
          </a:xfrm>
          <a:prstGeom prst="rect">
            <a:avLst/>
          </a:prstGeom>
        </p:spPr>
        <p:txBody>
          <a:bodyPr wrap="square">
            <a:spAutoFit/>
          </a:bodyPr>
          <a:lstStyle/>
          <a:p>
            <a:pPr lvl="0" eaLnBrk="0" fontAlgn="base" hangingPunct="0">
              <a:spcBef>
                <a:spcPct val="0"/>
              </a:spcBef>
              <a:spcAft>
                <a:spcPts val="1000"/>
              </a:spcAft>
            </a:pPr>
            <a:r>
              <a:rPr lang="es-ES" altLang="es-ES" sz="1000" dirty="0">
                <a:solidFill>
                  <a:srgbClr val="1E3B59"/>
                </a:solidFill>
                <a:latin typeface="Century Gothic" panose="020B0502020202020204" pitchFamily="34" charset="0"/>
              </a:rPr>
              <a:t>Para el logro de los resultados vinculados con el </a:t>
            </a:r>
            <a:r>
              <a:rPr lang="es-ES" altLang="es-ES" sz="1000" b="1" dirty="0">
                <a:solidFill>
                  <a:srgbClr val="1E3B59"/>
                </a:solidFill>
                <a:latin typeface="Century Gothic" panose="020B0502020202020204" pitchFamily="34" charset="0"/>
              </a:rPr>
              <a:t>agua se desarrollarán las siguientes medidas y acciones</a:t>
            </a:r>
            <a:r>
              <a:rPr lang="es-ES" altLang="es-ES" sz="10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Desarrollo de infraestructura resiliente para los sectores productivos y de servicios.</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Construcción de redes de cobertura de agua potable y alcantarillado.</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a:t>
            </a:r>
            <a:r>
              <a:rPr lang="es-ES" altLang="es-ES" sz="1000" dirty="0" err="1">
                <a:solidFill>
                  <a:srgbClr val="1E3B59"/>
                </a:solidFill>
                <a:latin typeface="Century Gothic" panose="020B0502020202020204" pitchFamily="34" charset="0"/>
              </a:rPr>
              <a:t>Reuso</a:t>
            </a:r>
            <a:r>
              <a:rPr lang="es-ES" altLang="es-ES" sz="1000" dirty="0">
                <a:solidFill>
                  <a:srgbClr val="1E3B59"/>
                </a:solidFill>
                <a:latin typeface="Century Gothic" panose="020B0502020202020204" pitchFamily="34" charset="0"/>
              </a:rPr>
              <a:t> del agua con fines productivos para incrementar la producción de alimentos.</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Restauración de la cobertura vegetal (arbórea, pastizal, humedales y otros) para evitar la erosión y reducir los daños por eventos climáticos adversos.</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Incremento de la superficie de riego a través de sistemas de riego revitalizados, riego tecnificado, riego con represas, cosecha de agua, proyectos multipropósito y </a:t>
            </a:r>
            <a:r>
              <a:rPr lang="es-ES" altLang="es-ES" sz="1000" dirty="0" err="1">
                <a:solidFill>
                  <a:srgbClr val="1E3B59"/>
                </a:solidFill>
                <a:latin typeface="Century Gothic" panose="020B0502020202020204" pitchFamily="34" charset="0"/>
              </a:rPr>
              <a:t>reuso</a:t>
            </a:r>
            <a:r>
              <a:rPr lang="es-ES" altLang="es-ES" sz="1000" dirty="0">
                <a:solidFill>
                  <a:srgbClr val="1E3B59"/>
                </a:solidFill>
                <a:latin typeface="Century Gothic" panose="020B0502020202020204" pitchFamily="34" charset="0"/>
              </a:rPr>
              <a:t> de agua.</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Construcción de hidroeléctricas multipropósitos para ampliar la capacidad de almacenamiento de agua.</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Plantas de tratamiento de aguas residuales domesticas e industriales para reducir sus aportes de metano hacia la atmosfera.</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Fortalecimiento de la gestión comunitaria, cooperativa y de las capacidades locales para la adaptación al cambio climático, incluyendo la gestión comunitaria del riego y administración colectiva de los servicios de agua.</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Aplicación de prácticas, saberes y conocimientos ancestrales, en el marco de la gestión integral del agua.</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Acciones de gestión de riesgos para mitigar las amenazas recurrentes de los riesgos de sequía e inundación.</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Instalación de estaciones hidrometeorológicas, geológicas y sísmicas articuladas al nivel nacional.</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Gestión de la calidad del servicio y reducción de pérdidas, incluyendo la promoción en el uso de artefactos de bajo consumo de agua, sistemas sanitarios eficientes y tecnologías alternativas.</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Cosecha de agua de lluvia para diferentes usos domésticos, así como el </a:t>
            </a:r>
            <a:r>
              <a:rPr lang="es-ES" altLang="es-ES" sz="1000" dirty="0" err="1">
                <a:solidFill>
                  <a:srgbClr val="1E3B59"/>
                </a:solidFill>
                <a:latin typeface="Century Gothic" panose="020B0502020202020204" pitchFamily="34" charset="0"/>
              </a:rPr>
              <a:t>re-uso</a:t>
            </a:r>
            <a:r>
              <a:rPr lang="es-ES" altLang="es-ES" sz="1000" dirty="0">
                <a:solidFill>
                  <a:srgbClr val="1E3B59"/>
                </a:solidFill>
                <a:latin typeface="Century Gothic" panose="020B0502020202020204" pitchFamily="34" charset="0"/>
              </a:rPr>
              <a:t> de aguas grises provenientes de duchas, lavamanos, lavanderías y bajantes pluviales, para diversos usos domésticos exceptuando para el consumo humano.</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Uso más amplio de tecnologías de cosecha de agua, conservación de la humedad del suelo y uso más eficiente del agua (riego y ganado) (como abastecerse cuando hay escasez y como almacenar cuando hay abundancia).</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Implementación de sistemas de tratamiento y potabilización de agua para mejorar la calidad del agua para consumo humano.</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Acciones para el tratamiento de aguas contaminadas provenientes de actividades mineras, industriales y otras áreas productivas.</a:t>
            </a:r>
          </a:p>
          <a:p>
            <a:pPr marL="285750" lvl="0" indent="-285750" eaLnBrk="0" fontAlgn="base" hangingPunct="0">
              <a:spcBef>
                <a:spcPct val="0"/>
              </a:spcBef>
              <a:spcAft>
                <a:spcPts val="1000"/>
              </a:spcAft>
              <a:buFont typeface="Arial" panose="020B0604020202020204" pitchFamily="34" charset="0"/>
              <a:buChar char="•"/>
            </a:pPr>
            <a:r>
              <a:rPr lang="es-ES" altLang="es-ES" sz="1000" dirty="0">
                <a:solidFill>
                  <a:srgbClr val="1E3B59"/>
                </a:solidFill>
                <a:latin typeface="Century Gothic" panose="020B0502020202020204" pitchFamily="34" charset="0"/>
              </a:rPr>
              <a:t> Fortalecimiento de las capacidades administrativas, técnicas y de gestión de los sistemas sociales y públicos de agua.   </a:t>
            </a:r>
            <a:endParaRPr kumimoji="0" lang="es-ES" altLang="es-ES" sz="10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271790266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142</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224280" y="1916832"/>
            <a:ext cx="8496944" cy="3231654"/>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Agua condicional</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Con relación al agua, se estima alcanzar los siguientes resultados:</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cuadruplicado la capacidad de almacenamiento de agua al 2030 (3.779 millones de m3) respecto al 2010 (596 millones de m3).</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superficie agrícola bajo riego a 1,5 millones de hectáreas al 2030, respecto al 2010 con 296 mil hectáreas.</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cuadruplicado la producción agrícola bajo riego al 2030 (9,49 millones de TM) respecto al 2010 (1,69 millones de TM).</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gestión local del agua por organizaciones sociales al 90% al año 2030.</a:t>
            </a:r>
          </a:p>
          <a:p>
            <a:pPr marL="285750" lvl="0" indent="-285750" eaLnBrk="0" fontAlgn="base" hangingPunct="0">
              <a:spcBef>
                <a:spcPct val="0"/>
              </a:spcBef>
              <a:spcAft>
                <a:spcPts val="1000"/>
              </a:spcAft>
              <a:buFont typeface="Arial" panose="020B0604020202020204" pitchFamily="34" charset="0"/>
              <a:buChar char="•"/>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17016142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143</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1835696" y="908720"/>
            <a:ext cx="7416824" cy="866904"/>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Grafico: Reducción de la vulnerabilidad hídrica e incremento de la capacidad de adaptación en agua</a:t>
            </a:r>
          </a:p>
          <a:p>
            <a:pPr marL="285750" lvl="0" indent="-285750" eaLnBrk="0" fontAlgn="base" hangingPunct="0">
              <a:spcBef>
                <a:spcPct val="0"/>
              </a:spcBef>
              <a:spcAft>
                <a:spcPts val="1000"/>
              </a:spcAft>
              <a:buFont typeface="Arial" panose="020B0604020202020204" pitchFamily="34" charset="0"/>
              <a:buChar char="•"/>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pic>
        <p:nvPicPr>
          <p:cNvPr id="4" name="Imagen 3">
            <a:extLst>
              <a:ext uri="{FF2B5EF4-FFF2-40B4-BE49-F238E27FC236}">
                <a16:creationId xmlns:a16="http://schemas.microsoft.com/office/drawing/2014/main" id="{4B9AAD84-5928-4F69-A7C2-88EAA29CEEB4}"/>
              </a:ext>
            </a:extLst>
          </p:cNvPr>
          <p:cNvPicPr>
            <a:picLocks noChangeAspect="1"/>
          </p:cNvPicPr>
          <p:nvPr/>
        </p:nvPicPr>
        <p:blipFill>
          <a:blip r:embed="rId2"/>
          <a:stretch>
            <a:fillRect/>
          </a:stretch>
        </p:blipFill>
        <p:spPr>
          <a:xfrm>
            <a:off x="1259632" y="1932664"/>
            <a:ext cx="6789844" cy="4412636"/>
          </a:xfrm>
          <a:prstGeom prst="rect">
            <a:avLst/>
          </a:prstGeom>
        </p:spPr>
      </p:pic>
    </p:spTree>
    <p:extLst>
      <p:ext uri="{BB962C8B-B14F-4D97-AF65-F5344CB8AC3E}">
        <p14:creationId xmlns:p14="http://schemas.microsoft.com/office/powerpoint/2010/main" val="108832153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144</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215008" y="1485101"/>
            <a:ext cx="8928992" cy="5083443"/>
          </a:xfrm>
          <a:prstGeom prst="rect">
            <a:avLst/>
          </a:prstGeom>
        </p:spPr>
        <p:txBody>
          <a:bodyPr wrap="square">
            <a:spAutoFit/>
          </a:bodyPr>
          <a:lstStyle/>
          <a:p>
            <a:pPr lvl="0" eaLnBrk="0" fontAlgn="base" hangingPunct="0">
              <a:spcBef>
                <a:spcPct val="0"/>
              </a:spcBef>
              <a:spcAft>
                <a:spcPts val="1000"/>
              </a:spcAft>
            </a:pPr>
            <a:r>
              <a:rPr lang="es-ES" altLang="es-ES" sz="1400" dirty="0">
                <a:solidFill>
                  <a:srgbClr val="1E3B59"/>
                </a:solidFill>
                <a:latin typeface="Century Gothic" panose="020B0502020202020204" pitchFamily="34" charset="0"/>
              </a:rPr>
              <a:t>Con relación a </a:t>
            </a:r>
            <a:r>
              <a:rPr lang="es-ES" altLang="es-ES" sz="1400" b="1" dirty="0">
                <a:solidFill>
                  <a:srgbClr val="1E3B59"/>
                </a:solidFill>
                <a:latin typeface="Century Gothic" panose="020B0502020202020204" pitchFamily="34" charset="0"/>
              </a:rPr>
              <a:t>energía</a:t>
            </a:r>
            <a:r>
              <a:rPr lang="es-ES" altLang="es-ES" sz="1400" dirty="0">
                <a:solidFill>
                  <a:srgbClr val="1E3B59"/>
                </a:solidFill>
                <a:latin typeface="Century Gothic" panose="020B0502020202020204" pitchFamily="34" charset="0"/>
              </a:rPr>
              <a:t>, se impulsarán acciones con un enfoque de </a:t>
            </a:r>
            <a:r>
              <a:rPr lang="es-ES" altLang="es-ES" sz="1400" b="1" dirty="0">
                <a:solidFill>
                  <a:srgbClr val="1E3B59"/>
                </a:solidFill>
                <a:latin typeface="Century Gothic" panose="020B0502020202020204" pitchFamily="34" charset="0"/>
              </a:rPr>
              <a:t>mitigación y adaptación </a:t>
            </a:r>
            <a:r>
              <a:rPr lang="es-ES" altLang="es-ES" sz="1400" dirty="0">
                <a:solidFill>
                  <a:srgbClr val="1E3B59"/>
                </a:solidFill>
                <a:latin typeface="Century Gothic" panose="020B0502020202020204" pitchFamily="34" charset="0"/>
              </a:rPr>
              <a:t>al cambio climático y desarrollo integral, lográndose los siguientes </a:t>
            </a:r>
            <a:r>
              <a:rPr lang="es-ES" altLang="es-ES" sz="1400" b="1" dirty="0">
                <a:solidFill>
                  <a:srgbClr val="1E3B59"/>
                </a:solidFill>
                <a:latin typeface="Century Gothic" panose="020B0502020202020204" pitchFamily="34" charset="0"/>
              </a:rPr>
              <a:t>resultados</a:t>
            </a:r>
            <a:r>
              <a:rPr lang="es-ES" altLang="es-ES" sz="14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participación de energías renovables a </a:t>
            </a:r>
            <a:r>
              <a:rPr lang="es-ES" altLang="es-ES" sz="1400" b="1" u="sng" dirty="0">
                <a:solidFill>
                  <a:srgbClr val="1E3B59"/>
                </a:solidFill>
                <a:latin typeface="Century Gothic" panose="020B0502020202020204" pitchFamily="34" charset="0"/>
              </a:rPr>
              <a:t>79% al 2030 </a:t>
            </a:r>
            <a:r>
              <a:rPr lang="es-ES" altLang="es-ES" sz="1400" b="1" dirty="0">
                <a:solidFill>
                  <a:srgbClr val="1E3B59"/>
                </a:solidFill>
                <a:latin typeface="Century Gothic" panose="020B0502020202020204" pitchFamily="34" charset="0"/>
              </a:rPr>
              <a:t>respecto al 39% del 2010</a:t>
            </a:r>
            <a:r>
              <a:rPr lang="es-ES" altLang="es-ES" sz="14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logrado incrementar la participación de las </a:t>
            </a:r>
            <a:r>
              <a:rPr lang="es-ES" altLang="es-ES" sz="1400" b="1" dirty="0">
                <a:solidFill>
                  <a:srgbClr val="1E3B59"/>
                </a:solidFill>
                <a:latin typeface="Century Gothic" panose="020B0502020202020204" pitchFamily="34" charset="0"/>
              </a:rPr>
              <a:t>energías alternativas </a:t>
            </a:r>
            <a:r>
              <a:rPr lang="es-ES" altLang="es-ES" sz="1400" dirty="0">
                <a:solidFill>
                  <a:srgbClr val="1E3B59"/>
                </a:solidFill>
                <a:latin typeface="Century Gothic" panose="020B0502020202020204" pitchFamily="34" charset="0"/>
              </a:rPr>
              <a:t>y otras energías (vapor ciclo combinado) del 2% el 2010 al </a:t>
            </a:r>
            <a:r>
              <a:rPr lang="es-ES" altLang="es-ES" sz="1400" b="1" dirty="0">
                <a:solidFill>
                  <a:srgbClr val="1E3B59"/>
                </a:solidFill>
                <a:latin typeface="Century Gothic" panose="020B0502020202020204" pitchFamily="34" charset="0"/>
              </a:rPr>
              <a:t>9% el 2030 </a:t>
            </a:r>
            <a:r>
              <a:rPr lang="es-ES" altLang="es-ES" sz="1400" dirty="0">
                <a:solidFill>
                  <a:srgbClr val="1E3B59"/>
                </a:solidFill>
                <a:latin typeface="Century Gothic" panose="020B0502020202020204" pitchFamily="34" charset="0"/>
              </a:rPr>
              <a:t>en el total del sistema eléctrico, que implica un incremento de </a:t>
            </a:r>
            <a:r>
              <a:rPr lang="es-ES" altLang="es-ES" sz="1400" b="1" u="sng" dirty="0">
                <a:solidFill>
                  <a:srgbClr val="1E3B59"/>
                </a:solidFill>
                <a:latin typeface="Century Gothic" panose="020B0502020202020204" pitchFamily="34" charset="0"/>
              </a:rPr>
              <a:t>1.228 MW </a:t>
            </a:r>
            <a:r>
              <a:rPr lang="es-ES" altLang="es-ES" sz="1400" dirty="0">
                <a:solidFill>
                  <a:srgbClr val="1E3B59"/>
                </a:solidFill>
                <a:latin typeface="Century Gothic" panose="020B0502020202020204" pitchFamily="34" charset="0"/>
              </a:rPr>
              <a:t>al año 2030, respecto a </a:t>
            </a:r>
            <a:r>
              <a:rPr lang="es-ES" altLang="es-ES" sz="1400" b="1" dirty="0">
                <a:solidFill>
                  <a:srgbClr val="1E3B59"/>
                </a:solidFill>
                <a:latin typeface="Century Gothic" panose="020B0502020202020204" pitchFamily="34" charset="0"/>
              </a:rPr>
              <a:t>31 MW de 2010</a:t>
            </a:r>
            <a:r>
              <a:rPr lang="es-ES" altLang="es-ES" sz="14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potencia del sector eléctrico a </a:t>
            </a:r>
            <a:r>
              <a:rPr lang="es-ES" altLang="es-ES" sz="1400" b="1" dirty="0">
                <a:solidFill>
                  <a:srgbClr val="1E3B59"/>
                </a:solidFill>
                <a:latin typeface="Century Gothic" panose="020B0502020202020204" pitchFamily="34" charset="0"/>
              </a:rPr>
              <a:t>13.387 MW </a:t>
            </a:r>
            <a:r>
              <a:rPr lang="es-ES" altLang="es-ES" sz="1400" dirty="0">
                <a:solidFill>
                  <a:srgbClr val="1E3B59"/>
                </a:solidFill>
                <a:latin typeface="Century Gothic" panose="020B0502020202020204" pitchFamily="34" charset="0"/>
              </a:rPr>
              <a:t>al año 2030, respecto de 1.625 MW el 2010. </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Se han reducido las Necesidades Básicas Insatisfechas (NBI) por cobertura de electricidad de 14,6% el año 2010 a 3% el año 2025.</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desarrollado el potencial </a:t>
            </a:r>
            <a:r>
              <a:rPr lang="es-ES" altLang="es-ES" sz="1400" b="1" dirty="0">
                <a:solidFill>
                  <a:srgbClr val="1E3B59"/>
                </a:solidFill>
                <a:latin typeface="Century Gothic" panose="020B0502020202020204" pitchFamily="34" charset="0"/>
              </a:rPr>
              <a:t>exportador</a:t>
            </a:r>
            <a:r>
              <a:rPr lang="es-ES" altLang="es-ES" sz="1400" dirty="0">
                <a:solidFill>
                  <a:srgbClr val="1E3B59"/>
                </a:solidFill>
                <a:latin typeface="Century Gothic" panose="020B0502020202020204" pitchFamily="34" charset="0"/>
              </a:rPr>
              <a:t> de electricidad, generada principalmente por energías renovables, llegándose a </a:t>
            </a:r>
            <a:r>
              <a:rPr lang="es-ES" altLang="es-ES" sz="1400" b="1" dirty="0">
                <a:solidFill>
                  <a:srgbClr val="1E3B59"/>
                </a:solidFill>
                <a:latin typeface="Century Gothic" panose="020B0502020202020204" pitchFamily="34" charset="0"/>
              </a:rPr>
              <a:t>exportar el año 2030 un estimado de </a:t>
            </a:r>
            <a:r>
              <a:rPr lang="es-ES" altLang="es-ES" sz="1400" b="1" u="sng" dirty="0">
                <a:solidFill>
                  <a:srgbClr val="1E3B59"/>
                </a:solidFill>
                <a:latin typeface="Century Gothic" panose="020B0502020202020204" pitchFamily="34" charset="0"/>
              </a:rPr>
              <a:t>8.930 MW</a:t>
            </a:r>
            <a:r>
              <a:rPr lang="es-ES" altLang="es-ES" sz="1400" dirty="0">
                <a:solidFill>
                  <a:srgbClr val="1E3B59"/>
                </a:solidFill>
                <a:latin typeface="Century Gothic" panose="020B0502020202020204" pitchFamily="34" charset="0"/>
              </a:rPr>
              <a:t>, incrementándose la renta energética del Estado.</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reducido la pobreza moderada al 13,4% al 2030 y erradicado la extrema pobreza al 2025, por impacto entre otros de la generación y cobertura de energía, incluyendo el incremento, distribución y redistribución de la renta energética.</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contribuido al crecimiento del Producto Interno Bruto </a:t>
            </a:r>
            <a:r>
              <a:rPr lang="es-ES" altLang="es-ES" sz="1400" b="1" dirty="0">
                <a:solidFill>
                  <a:srgbClr val="1E3B59"/>
                </a:solidFill>
                <a:latin typeface="Century Gothic" panose="020B0502020202020204" pitchFamily="34" charset="0"/>
              </a:rPr>
              <a:t>(PIB) a 5,4% al 2030</a:t>
            </a:r>
            <a:r>
              <a:rPr lang="es-ES" altLang="es-ES" sz="1400" dirty="0">
                <a:solidFill>
                  <a:srgbClr val="1E3B59"/>
                </a:solidFill>
                <a:latin typeface="Century Gothic" panose="020B0502020202020204" pitchFamily="34" charset="0"/>
              </a:rPr>
              <a:t>, debido a la incidencia del sector energético.</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84549946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145</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395536" y="1556792"/>
            <a:ext cx="8291264" cy="4308872"/>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Para el logro de los resultados vinculados con </a:t>
            </a:r>
            <a:r>
              <a:rPr lang="es-ES" altLang="es-ES" sz="1400" b="1" dirty="0">
                <a:solidFill>
                  <a:srgbClr val="1E3B59"/>
                </a:solidFill>
                <a:latin typeface="Century Gothic" panose="020B0502020202020204" pitchFamily="34" charset="0"/>
              </a:rPr>
              <a:t>energía</a:t>
            </a:r>
            <a:r>
              <a:rPr lang="es-ES" altLang="es-ES" sz="1400" dirty="0">
                <a:solidFill>
                  <a:srgbClr val="1E3B59"/>
                </a:solidFill>
                <a:latin typeface="Century Gothic" panose="020B0502020202020204" pitchFamily="34" charset="0"/>
              </a:rPr>
              <a:t> se impulsarán las siguientes medidas y </a:t>
            </a:r>
            <a:r>
              <a:rPr lang="es-ES" altLang="es-ES" sz="1400" b="1" dirty="0">
                <a:solidFill>
                  <a:srgbClr val="1E3B59"/>
                </a:solidFill>
                <a:latin typeface="Century Gothic" panose="020B0502020202020204" pitchFamily="34" charset="0"/>
              </a:rPr>
              <a:t>acciones</a:t>
            </a:r>
            <a:r>
              <a:rPr lang="es-ES" altLang="es-ES" sz="14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Cambio y </a:t>
            </a:r>
            <a:r>
              <a:rPr lang="es-ES" altLang="es-ES" sz="1400" b="1" dirty="0">
                <a:solidFill>
                  <a:srgbClr val="1E3B59"/>
                </a:solidFill>
                <a:latin typeface="Century Gothic" panose="020B0502020202020204" pitchFamily="34" charset="0"/>
              </a:rPr>
              <a:t>diversificación</a:t>
            </a:r>
            <a:r>
              <a:rPr lang="es-ES" altLang="es-ES" sz="1400" dirty="0">
                <a:solidFill>
                  <a:srgbClr val="1E3B59"/>
                </a:solidFill>
                <a:latin typeface="Century Gothic" panose="020B0502020202020204" pitchFamily="34" charset="0"/>
              </a:rPr>
              <a:t> de la matriz energética con el crecimiento de energías renovables a través de la construcción de hidroeléctricas (pequeñas y medianas centrales hidroeléctricos, grandes centrales hidroeléctricas y multipropósito), así como impulso a las energías alternativas (eólica, biomasa, geotérmica y solar), y uso de otras fuentes de energía (vapor ciclo combinado).</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Universalización energética que favorece el acceso universal de energías limpias con énfasis en la población con mayor pobreza.</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Ampliación de redes de tendido eléctrico para </a:t>
            </a:r>
            <a:r>
              <a:rPr lang="es-ES" altLang="es-ES" sz="1400" b="1" dirty="0">
                <a:solidFill>
                  <a:srgbClr val="1E3B59"/>
                </a:solidFill>
                <a:latin typeface="Century Gothic" panose="020B0502020202020204" pitchFamily="34" charset="0"/>
              </a:rPr>
              <a:t>transmisión</a:t>
            </a:r>
            <a:r>
              <a:rPr lang="es-ES" altLang="es-ES" sz="1400" dirty="0">
                <a:solidFill>
                  <a:srgbClr val="1E3B59"/>
                </a:solidFill>
                <a:latin typeface="Century Gothic" panose="020B0502020202020204" pitchFamily="34" charset="0"/>
              </a:rPr>
              <a:t> y de cobertura de servicios de distribución.</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Participación del Estado en la </a:t>
            </a:r>
            <a:r>
              <a:rPr lang="es-ES" altLang="es-ES" sz="1400" b="1" dirty="0">
                <a:solidFill>
                  <a:srgbClr val="1E3B59"/>
                </a:solidFill>
                <a:latin typeface="Century Gothic" panose="020B0502020202020204" pitchFamily="34" charset="0"/>
              </a:rPr>
              <a:t>generación</a:t>
            </a:r>
            <a:r>
              <a:rPr lang="es-ES" altLang="es-ES" sz="1400" dirty="0">
                <a:solidFill>
                  <a:srgbClr val="1E3B59"/>
                </a:solidFill>
                <a:latin typeface="Century Gothic" panose="020B0502020202020204" pitchFamily="34" charset="0"/>
              </a:rPr>
              <a:t> energética, generando renta e implementando políticas de distribución y redistribución de riqueza.</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Promoción de </a:t>
            </a:r>
            <a:r>
              <a:rPr lang="es-ES" altLang="es-ES" sz="1400" b="1" dirty="0">
                <a:solidFill>
                  <a:srgbClr val="1E3B59"/>
                </a:solidFill>
                <a:latin typeface="Century Gothic" panose="020B0502020202020204" pitchFamily="34" charset="0"/>
              </a:rPr>
              <a:t>exportación</a:t>
            </a:r>
            <a:r>
              <a:rPr lang="es-ES" altLang="es-ES" sz="1400" dirty="0">
                <a:solidFill>
                  <a:srgbClr val="1E3B59"/>
                </a:solidFill>
                <a:latin typeface="Century Gothic" panose="020B0502020202020204" pitchFamily="34" charset="0"/>
              </a:rPr>
              <a:t> de energía adicional provenientes de fuentes de energía renovables, posicionando a Bolivia como centro energético regional con energías limpias. </a:t>
            </a:r>
          </a:p>
          <a:p>
            <a:pPr marL="285750" lvl="0" indent="-285750" eaLnBrk="0" fontAlgn="base" hangingPunct="0">
              <a:spcBef>
                <a:spcPct val="0"/>
              </a:spcBef>
              <a:spcAft>
                <a:spcPts val="1000"/>
              </a:spcAft>
              <a:buFont typeface="Arial" panose="020B0604020202020204" pitchFamily="34" charset="0"/>
              <a:buChar char="•"/>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271252090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146</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647564" y="2156857"/>
            <a:ext cx="7848872" cy="2544286"/>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b="1" dirty="0">
                <a:solidFill>
                  <a:srgbClr val="1E3B59"/>
                </a:solidFill>
                <a:latin typeface="Century Gothic" panose="020B0502020202020204" pitchFamily="34" charset="0"/>
              </a:rPr>
              <a:t>Energía condicional</a:t>
            </a:r>
          </a:p>
          <a:p>
            <a:pPr marL="285750" lvl="0" indent="-285750" eaLnBrk="0" fontAlgn="base" hangingPunct="0">
              <a:spcBef>
                <a:spcPct val="0"/>
              </a:spcBef>
              <a:spcAft>
                <a:spcPts val="1000"/>
              </a:spcAft>
              <a:buFont typeface="Arial" panose="020B0604020202020204" pitchFamily="34" charset="0"/>
              <a:buChar char="•"/>
            </a:pPr>
            <a:r>
              <a:rPr lang="es-ES" altLang="es-ES" sz="1400" dirty="0" err="1">
                <a:solidFill>
                  <a:srgbClr val="1E3B59"/>
                </a:solidFill>
                <a:latin typeface="Century Gothic" panose="020B0502020202020204" pitchFamily="34" charset="0"/>
              </a:rPr>
              <a:t>ii</a:t>
            </a:r>
            <a:r>
              <a:rPr lang="es-ES" altLang="es-ES" sz="1400" dirty="0">
                <a:solidFill>
                  <a:srgbClr val="1E3B59"/>
                </a:solidFill>
                <a:latin typeface="Century Gothic" panose="020B0502020202020204" pitchFamily="34" charset="0"/>
              </a:rPr>
              <a:t>) Con relación a energía, se estima alcanzar los siguiente resultados:</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participación de energías renovables a </a:t>
            </a:r>
            <a:r>
              <a:rPr lang="es-ES" altLang="es-ES" sz="1400" b="1" u="sng" dirty="0">
                <a:solidFill>
                  <a:srgbClr val="1E3B59"/>
                </a:solidFill>
                <a:latin typeface="Century Gothic" panose="020B0502020202020204" pitchFamily="34" charset="0"/>
              </a:rPr>
              <a:t>81% al 2030</a:t>
            </a:r>
            <a:r>
              <a:rPr lang="es-ES" altLang="es-ES" sz="1400" dirty="0">
                <a:solidFill>
                  <a:srgbClr val="1E3B59"/>
                </a:solidFill>
                <a:latin typeface="Century Gothic" panose="020B0502020202020204" pitchFamily="34" charset="0"/>
              </a:rPr>
              <a:t>, respecto al 39% del 2010.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consolidado la participación de las </a:t>
            </a:r>
            <a:r>
              <a:rPr lang="es-ES" altLang="es-ES" sz="1400" b="1" dirty="0">
                <a:solidFill>
                  <a:srgbClr val="1E3B59"/>
                </a:solidFill>
                <a:latin typeface="Century Gothic" panose="020B0502020202020204" pitchFamily="34" charset="0"/>
              </a:rPr>
              <a:t>energías alternativas </a:t>
            </a:r>
            <a:r>
              <a:rPr lang="es-ES" altLang="es-ES" sz="1400" dirty="0">
                <a:solidFill>
                  <a:srgbClr val="1E3B59"/>
                </a:solidFill>
                <a:latin typeface="Century Gothic" panose="020B0502020202020204" pitchFamily="34" charset="0"/>
              </a:rPr>
              <a:t>y otras energías (vapor ciclo combinado) al </a:t>
            </a:r>
            <a:r>
              <a:rPr lang="es-ES" altLang="es-ES" sz="1400" b="1" dirty="0">
                <a:solidFill>
                  <a:srgbClr val="1E3B59"/>
                </a:solidFill>
                <a:latin typeface="Century Gothic" panose="020B0502020202020204" pitchFamily="34" charset="0"/>
              </a:rPr>
              <a:t>9%</a:t>
            </a:r>
            <a:r>
              <a:rPr lang="es-ES" altLang="es-ES" sz="1400" dirty="0">
                <a:solidFill>
                  <a:srgbClr val="1E3B59"/>
                </a:solidFill>
                <a:latin typeface="Century Gothic" panose="020B0502020202020204" pitchFamily="34" charset="0"/>
              </a:rPr>
              <a:t> del total del sistema eléctrico con una capacidad instalada </a:t>
            </a:r>
            <a:r>
              <a:rPr lang="es-ES" altLang="es-ES" sz="1400" b="1" dirty="0">
                <a:solidFill>
                  <a:srgbClr val="1E3B59"/>
                </a:solidFill>
                <a:latin typeface="Century Gothic" panose="020B0502020202020204" pitchFamily="34" charset="0"/>
              </a:rPr>
              <a:t>d</a:t>
            </a:r>
            <a:r>
              <a:rPr lang="es-ES" altLang="es-ES" sz="1400" b="1" dirty="0">
                <a:solidFill>
                  <a:srgbClr val="1E3B59"/>
                </a:solidFill>
                <a:highlight>
                  <a:srgbClr val="FFFF00"/>
                </a:highlight>
                <a:latin typeface="Century Gothic" panose="020B0502020202020204" pitchFamily="34" charset="0"/>
              </a:rPr>
              <a:t>e </a:t>
            </a:r>
            <a:r>
              <a:rPr lang="es-ES" altLang="es-ES" sz="1400" b="1" u="sng" dirty="0">
                <a:solidFill>
                  <a:srgbClr val="1E3B59"/>
                </a:solidFill>
                <a:highlight>
                  <a:srgbClr val="FFFF00"/>
                </a:highlight>
                <a:latin typeface="Century Gothic" panose="020B0502020202020204" pitchFamily="34" charset="0"/>
              </a:rPr>
              <a:t>1.378 MW al 2030</a:t>
            </a:r>
            <a:r>
              <a:rPr lang="es-ES" altLang="es-ES" sz="1400" dirty="0">
                <a:solidFill>
                  <a:srgbClr val="1E3B59"/>
                </a:solidFill>
                <a:highlight>
                  <a:srgbClr val="FFFF00"/>
                </a:highlight>
                <a:latin typeface="Century Gothic" panose="020B0502020202020204" pitchFamily="34" charset="0"/>
              </a:rPr>
              <a:t>. TIPO?</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ampliado el potencial </a:t>
            </a:r>
            <a:r>
              <a:rPr lang="es-ES" altLang="es-ES" sz="1400" b="1" dirty="0">
                <a:solidFill>
                  <a:srgbClr val="1E3B59"/>
                </a:solidFill>
                <a:latin typeface="Century Gothic" panose="020B0502020202020204" pitchFamily="34" charset="0"/>
              </a:rPr>
              <a:t>exportador</a:t>
            </a:r>
            <a:r>
              <a:rPr lang="es-ES" altLang="es-ES" sz="1400" dirty="0">
                <a:solidFill>
                  <a:srgbClr val="1E3B59"/>
                </a:solidFill>
                <a:latin typeface="Century Gothic" panose="020B0502020202020204" pitchFamily="34" charset="0"/>
              </a:rPr>
              <a:t> de Bolivia de electricidad, generada principalmente de energías renovables, a una potencia de </a:t>
            </a:r>
            <a:r>
              <a:rPr lang="es-ES" altLang="es-ES" sz="1400" b="1" u="sng" dirty="0">
                <a:solidFill>
                  <a:srgbClr val="1E3B59"/>
                </a:solidFill>
                <a:latin typeface="Century Gothic" panose="020B0502020202020204" pitchFamily="34" charset="0"/>
              </a:rPr>
              <a:t>10.489 MW </a:t>
            </a:r>
            <a:r>
              <a:rPr lang="es-ES" altLang="es-ES" sz="1400" b="1" dirty="0">
                <a:solidFill>
                  <a:srgbClr val="1E3B59"/>
                </a:solidFill>
                <a:latin typeface="Century Gothic" panose="020B0502020202020204" pitchFamily="34" charset="0"/>
              </a:rPr>
              <a:t>al 2030</a:t>
            </a:r>
            <a:r>
              <a:rPr lang="es-ES" altLang="es-ES" sz="1400" dirty="0">
                <a:solidFill>
                  <a:srgbClr val="1E3B59"/>
                </a:solidFill>
                <a:latin typeface="Century Gothic" panose="020B0502020202020204" pitchFamily="34" charset="0"/>
              </a:rPr>
              <a:t>.</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164529916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147</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1835696" y="908720"/>
            <a:ext cx="7416824" cy="651460"/>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Grafico: Desarrollo del sector eléctrico con enfoque de cambio climático </a:t>
            </a:r>
          </a:p>
          <a:p>
            <a:pPr marL="285750" lvl="0" indent="-285750" eaLnBrk="0" fontAlgn="base" hangingPunct="0">
              <a:spcBef>
                <a:spcPct val="0"/>
              </a:spcBef>
              <a:spcAft>
                <a:spcPts val="1000"/>
              </a:spcAft>
              <a:buFont typeface="Arial" panose="020B0604020202020204" pitchFamily="34" charset="0"/>
              <a:buChar char="•"/>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pic>
        <p:nvPicPr>
          <p:cNvPr id="4" name="Imagen 3">
            <a:extLst>
              <a:ext uri="{FF2B5EF4-FFF2-40B4-BE49-F238E27FC236}">
                <a16:creationId xmlns:a16="http://schemas.microsoft.com/office/drawing/2014/main" id="{DEF15D67-5269-465E-8458-AE6EF3611272}"/>
              </a:ext>
            </a:extLst>
          </p:cNvPr>
          <p:cNvPicPr>
            <a:picLocks noChangeAspect="1"/>
          </p:cNvPicPr>
          <p:nvPr/>
        </p:nvPicPr>
        <p:blipFill>
          <a:blip r:embed="rId2"/>
          <a:stretch>
            <a:fillRect/>
          </a:stretch>
        </p:blipFill>
        <p:spPr>
          <a:xfrm>
            <a:off x="891532" y="1776219"/>
            <a:ext cx="7795268" cy="5081618"/>
          </a:xfrm>
          <a:prstGeom prst="rect">
            <a:avLst/>
          </a:prstGeom>
        </p:spPr>
      </p:pic>
    </p:spTree>
    <p:extLst>
      <p:ext uri="{BB962C8B-B14F-4D97-AF65-F5344CB8AC3E}">
        <p14:creationId xmlns:p14="http://schemas.microsoft.com/office/powerpoint/2010/main" val="274599210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148</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9168" y="1144969"/>
            <a:ext cx="9144000" cy="5642570"/>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Con relación a los </a:t>
            </a:r>
            <a:r>
              <a:rPr lang="es-ES" altLang="es-ES" sz="1400" b="1" dirty="0">
                <a:solidFill>
                  <a:srgbClr val="1E3B59"/>
                </a:solidFill>
                <a:latin typeface="Century Gothic" panose="020B0502020202020204" pitchFamily="34" charset="0"/>
              </a:rPr>
              <a:t>bosques y agropecuaria</a:t>
            </a:r>
            <a:r>
              <a:rPr lang="es-ES" altLang="es-ES" sz="1400" dirty="0">
                <a:solidFill>
                  <a:srgbClr val="1E3B59"/>
                </a:solidFill>
                <a:latin typeface="Century Gothic" panose="020B0502020202020204" pitchFamily="34" charset="0"/>
              </a:rPr>
              <a:t>, se impulsarán acciones con un enfoque de mitigación y adaptación conjunta al cambio climático y desarrollo integral, lográndose los siguientes </a:t>
            </a:r>
            <a:r>
              <a:rPr lang="es-ES" altLang="es-ES" sz="1400" b="1" dirty="0">
                <a:solidFill>
                  <a:srgbClr val="1E3B59"/>
                </a:solidFill>
                <a:latin typeface="Century Gothic" panose="020B0502020202020204" pitchFamily="34" charset="0"/>
              </a:rPr>
              <a:t>resultados</a:t>
            </a:r>
            <a:r>
              <a:rPr lang="es-ES" altLang="es-ES" sz="1400" dirty="0">
                <a:solidFill>
                  <a:srgbClr val="1E3B59"/>
                </a:solidFill>
                <a:latin typeface="Century Gothic" panose="020B0502020202020204" pitchFamily="34" charset="0"/>
              </a:rPr>
              <a:t>:</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alcanzado cero deforestación ilegal al 2020.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superficie de áreas forestadas y reforestadas a 4.5 millones de hectáreas al 2030.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las áreas de bosques con manejo integral y sustentable con enfoque comunitario a 16,9 millones de hectáreas al 2030, respecto a 3,1 millones de hectáreas el año 2010.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han fortalecido las funciones ambientales (captura y almacenamiento de carbono, materia orgánica y fertilidad del suelo, conservación de la biodiversidad y disponibilidad de agua) en aproximadamente 29 millones de hectáreas al 2030. </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Se ha contribuido al incremento del Producto Interno Bruto (PIB) al 5,4% el año 2030, favorecido por la producción agropecuaria y agroforestal de manera complementaria con la conservación.</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reducido a cero la extrema pobreza en la población que depende de los bosques al 2025, de un aproximado de 350 mil personas al 2010.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al 2030 la cobertura neta de bosques a más de 54 millones de hectáreas, respecto de las 52,5 millones del año 2010.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capacidad conjunta de mitigación y adaptación de las áreas comprendidas en los bosques y sistemas agropecuarios y forestales de 0.35 unidades el 2010 a 0,78 unidades el 2030, medido por el Índice Nacional de Vida Sustentable de los Bosques, lográndose sistemas productivos y de conservación complementarios y resilientes.</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49999033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149</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0" y="692696"/>
            <a:ext cx="9144000" cy="6335068"/>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Para el logro de los </a:t>
            </a:r>
            <a:r>
              <a:rPr lang="es-ES" altLang="es-ES" sz="800" b="1" dirty="0">
                <a:solidFill>
                  <a:srgbClr val="1E3B59"/>
                </a:solidFill>
                <a:latin typeface="Century Gothic" panose="020B0502020202020204" pitchFamily="34" charset="0"/>
              </a:rPr>
              <a:t>resultados</a:t>
            </a:r>
            <a:r>
              <a:rPr lang="es-ES" altLang="es-ES" sz="800" dirty="0">
                <a:solidFill>
                  <a:srgbClr val="1E3B59"/>
                </a:solidFill>
                <a:latin typeface="Century Gothic" panose="020B0502020202020204" pitchFamily="34" charset="0"/>
              </a:rPr>
              <a:t> antes planteados en los </a:t>
            </a:r>
            <a:r>
              <a:rPr lang="es-ES" altLang="es-ES" sz="800" b="1" dirty="0">
                <a:solidFill>
                  <a:srgbClr val="1E3B59"/>
                </a:solidFill>
                <a:latin typeface="Century Gothic" panose="020B0502020202020204" pitchFamily="34" charset="0"/>
              </a:rPr>
              <a:t>bosques y sistemas productivos agropecuarios, agroforestales y forestales </a:t>
            </a:r>
            <a:r>
              <a:rPr lang="es-ES" altLang="es-ES" sz="800" dirty="0">
                <a:solidFill>
                  <a:srgbClr val="1E3B59"/>
                </a:solidFill>
                <a:latin typeface="Century Gothic" panose="020B0502020202020204" pitchFamily="34" charset="0"/>
              </a:rPr>
              <a:t>se implementarán las siguientes medidas y acciones: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Fortalecimiento de las capacidades de resiliencia en los sistemas de vida, funciones ambientales y sus capacidades productivas agropecuarias y agroforestales.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Fortalecimiento de las prácticas de manejo integral y sustentable de los bosques y el aprovechamiento integrado y sostenible de productos maderables y no maderables.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Conservación de áreas con altas funciones ambientales.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Restauración y recuperación de suelos degradados y bosques deteriorados.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Fortalecimiento de las capacidades de regeneración de los bosques y sistemas forestales.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Puesta en marcha de sistemas de control, monitoreo y seguimiento para la adecuada utilización de las zonas de vida boscosas.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Acciones de fiscalización y control para el manejo adecuado de los bosques.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Acciones para la adecuada gestión de las Áreas Protegidas y zonas boscosas con prioridad de conservación.</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Consolidación de sistemas agroforestales.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Transición hacia sistemas de manejo pecuario </a:t>
            </a:r>
            <a:r>
              <a:rPr lang="es-ES" altLang="es-ES" sz="800" dirty="0" err="1">
                <a:solidFill>
                  <a:srgbClr val="1E3B59"/>
                </a:solidFill>
                <a:latin typeface="Century Gothic" panose="020B0502020202020204" pitchFamily="34" charset="0"/>
              </a:rPr>
              <a:t>semi-intensivos</a:t>
            </a:r>
            <a:r>
              <a:rPr lang="es-ES" altLang="es-ES" sz="800" dirty="0">
                <a:solidFill>
                  <a:srgbClr val="1E3B59"/>
                </a:solidFill>
                <a:latin typeface="Century Gothic" panose="020B0502020202020204" pitchFamily="34" charset="0"/>
              </a:rPr>
              <a:t> y de manejo integrado agrosilvopastoril.</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Transición hacia sistemas agrícolas con prácticas de manejo sustentable.</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Reducción de las vulnerabilidades en los sistemas productivos agropecuarios, piscícola y agroforestal.</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Aprovechamiento sostenible de recursos de biodiversidad, vida silvestre e hidrobiológicos para la seguridad alimentaria y la industrialización sostenible.</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Control de la deforestación ilegal y establecimiento de sistemas de monitoreo y control de desmontes, fuegos e incendios forestales.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Formación en tecnologías adaptadas al cambio climático (saberes locales y tecnologías modernas). </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Acciones para reducir la vulnerabilidad de los sistemas productivos ante los cambios climáticos.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Uso de variedades, especies adaptadas localmente mostrando adaptaciones más apropiadas al clima y resistentes a plagas y enfermedades.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Medidas de seguro agrícola y pecuario que incluyan acciones productivas complementarias con la conservación, logrando sistemas productivos agropecuarios y forestales resilientes.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Desarrollo de investigación e información sobre tecnologías alternativas para la adaptación al cambio climático.</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Fortalecimiento de capacidades locales para la adaptación al cambio climático.</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Fortalecimiento de la gestión comunitaria en el manejo de bosques y sistemas agropecuarios.</a:t>
            </a:r>
          </a:p>
          <a:p>
            <a:pPr marL="285750" lvl="0" indent="-285750" eaLnBrk="0" fontAlgn="base" hangingPunct="0">
              <a:spcBef>
                <a:spcPct val="0"/>
              </a:spcBef>
              <a:spcAft>
                <a:spcPts val="1000"/>
              </a:spcAft>
              <a:buFont typeface="Arial" panose="020B0604020202020204" pitchFamily="34" charset="0"/>
              <a:buChar char="•"/>
            </a:pPr>
            <a:r>
              <a:rPr lang="es-ES" altLang="es-ES" sz="800" dirty="0">
                <a:solidFill>
                  <a:srgbClr val="1E3B59"/>
                </a:solidFill>
                <a:latin typeface="Century Gothic" panose="020B0502020202020204" pitchFamily="34" charset="0"/>
              </a:rPr>
              <a:t> Forestación y reforestación, plantaciones forestales, áreas verdes y bosques urbanos.</a:t>
            </a:r>
          </a:p>
          <a:p>
            <a:pPr marL="285750" lvl="0" indent="-285750" eaLnBrk="0" fontAlgn="base" hangingPunct="0">
              <a:spcBef>
                <a:spcPct val="0"/>
              </a:spcBef>
              <a:spcAft>
                <a:spcPts val="1000"/>
              </a:spcAft>
              <a:buFont typeface="Arial" panose="020B0604020202020204" pitchFamily="34" charset="0"/>
              <a:buChar char="•"/>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1027171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106E6060-59FF-4417-A4EB-111232758591}"/>
              </a:ext>
            </a:extLst>
          </p:cNvPr>
          <p:cNvSpPr>
            <a:spLocks noGrp="1"/>
          </p:cNvSpPr>
          <p:nvPr>
            <p:ph type="sldNum" sz="quarter" idx="12"/>
          </p:nvPr>
        </p:nvSpPr>
        <p:spPr/>
        <p:txBody>
          <a:bodyPr/>
          <a:lstStyle/>
          <a:p>
            <a:fld id="{36ED4B00-B4CE-433F-BD9E-86EA8518113C}" type="slidenum">
              <a:rPr lang="es-ES" smtClean="0"/>
              <a:pPr/>
              <a:t>15</a:t>
            </a:fld>
            <a:endParaRPr lang="es-ES"/>
          </a:p>
        </p:txBody>
      </p:sp>
      <p:pic>
        <p:nvPicPr>
          <p:cNvPr id="3" name="Imagen 2">
            <a:extLst>
              <a:ext uri="{FF2B5EF4-FFF2-40B4-BE49-F238E27FC236}">
                <a16:creationId xmlns:a16="http://schemas.microsoft.com/office/drawing/2014/main" id="{3C315004-B9D5-4C59-8199-9ECDEEE23B73}"/>
              </a:ext>
            </a:extLst>
          </p:cNvPr>
          <p:cNvPicPr>
            <a:picLocks noChangeAspect="1"/>
          </p:cNvPicPr>
          <p:nvPr/>
        </p:nvPicPr>
        <p:blipFill>
          <a:blip r:embed="rId2"/>
          <a:stretch>
            <a:fillRect/>
          </a:stretch>
        </p:blipFill>
        <p:spPr>
          <a:xfrm>
            <a:off x="1187624" y="1556931"/>
            <a:ext cx="6237067" cy="4981981"/>
          </a:xfrm>
          <a:prstGeom prst="rect">
            <a:avLst/>
          </a:prstGeom>
        </p:spPr>
      </p:pic>
    </p:spTree>
    <p:extLst>
      <p:ext uri="{BB962C8B-B14F-4D97-AF65-F5344CB8AC3E}">
        <p14:creationId xmlns:p14="http://schemas.microsoft.com/office/powerpoint/2010/main" val="207362430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150</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0" y="1484784"/>
            <a:ext cx="9036496" cy="2328843"/>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b="1" dirty="0">
                <a:solidFill>
                  <a:srgbClr val="1E3B59"/>
                </a:solidFill>
                <a:latin typeface="Century Gothic" panose="020B0502020202020204" pitchFamily="34" charset="0"/>
              </a:rPr>
              <a:t>Bosques condicional</a:t>
            </a:r>
          </a:p>
          <a:p>
            <a:pPr marL="285750" lvl="0" indent="-285750" eaLnBrk="0" fontAlgn="base" hangingPunct="0">
              <a:spcBef>
                <a:spcPct val="0"/>
              </a:spcBef>
              <a:spcAft>
                <a:spcPts val="1000"/>
              </a:spcAft>
              <a:buFont typeface="Arial" panose="020B0604020202020204" pitchFamily="34" charset="0"/>
              <a:buChar char="•"/>
            </a:pPr>
            <a:r>
              <a:rPr lang="es-ES" altLang="es-ES" sz="1400" dirty="0" err="1">
                <a:solidFill>
                  <a:srgbClr val="1E3B59"/>
                </a:solidFill>
                <a:latin typeface="Century Gothic" panose="020B0502020202020204" pitchFamily="34" charset="0"/>
              </a:rPr>
              <a:t>iii</a:t>
            </a:r>
            <a:r>
              <a:rPr lang="es-ES" altLang="es-ES" sz="1400" dirty="0">
                <a:solidFill>
                  <a:srgbClr val="1E3B59"/>
                </a:solidFill>
                <a:latin typeface="Century Gothic" panose="020B0502020202020204" pitchFamily="34" charset="0"/>
              </a:rPr>
              <a:t>) Con relación a bosques y agropecuaria, se estima alcanzar los siguientes resultados:</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en siete veces más la superficie de manejo comunitario de bosques al año 2030.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Se ha incrementado en 40% la producción forestal maderable y no maderable y duplicado la producción de alimentos provenientes de la gestión integral del bosque y sistemas agropecuarios al 2030.</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 Se ha incrementado la reforestación a 6 millones de hectáreas al 2030.</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187052968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3C71DE-FC4C-4566-8268-04125A0DFF90}"/>
              </a:ext>
            </a:extLst>
          </p:cNvPr>
          <p:cNvSpPr>
            <a:spLocks noGrp="1"/>
          </p:cNvSpPr>
          <p:nvPr>
            <p:ph type="sldNum" sz="quarter" idx="12"/>
          </p:nvPr>
        </p:nvSpPr>
        <p:spPr/>
        <p:txBody>
          <a:bodyPr/>
          <a:lstStyle/>
          <a:p>
            <a:fld id="{36ED4B00-B4CE-433F-BD9E-86EA8518113C}" type="slidenum">
              <a:rPr lang="es-ES" smtClean="0"/>
              <a:pPr/>
              <a:t>151</a:t>
            </a:fld>
            <a:endParaRPr lang="es-ES"/>
          </a:p>
        </p:txBody>
      </p:sp>
      <p:sp>
        <p:nvSpPr>
          <p:cNvPr id="3" name="Rectángulo 2">
            <a:extLst>
              <a:ext uri="{FF2B5EF4-FFF2-40B4-BE49-F238E27FC236}">
                <a16:creationId xmlns:a16="http://schemas.microsoft.com/office/drawing/2014/main" id="{EEBDC9A4-E034-4D22-83D9-925EFB522A9A}"/>
              </a:ext>
            </a:extLst>
          </p:cNvPr>
          <p:cNvSpPr/>
          <p:nvPr/>
        </p:nvSpPr>
        <p:spPr>
          <a:xfrm>
            <a:off x="1835696" y="908720"/>
            <a:ext cx="7416824" cy="866904"/>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Grafico: Manejo integral y sustentable de bosques y sistemas de vida agropecuarios con impactos en mitigación y adaptación al cambio climático </a:t>
            </a:r>
          </a:p>
          <a:p>
            <a:pPr marL="285750" lvl="0" indent="-285750" eaLnBrk="0" fontAlgn="base" hangingPunct="0">
              <a:spcBef>
                <a:spcPct val="0"/>
              </a:spcBef>
              <a:spcAft>
                <a:spcPts val="1000"/>
              </a:spcAft>
              <a:buFont typeface="Arial" panose="020B0604020202020204" pitchFamily="34" charset="0"/>
              <a:buChar char="•"/>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pic>
        <p:nvPicPr>
          <p:cNvPr id="4" name="Imagen 3">
            <a:extLst>
              <a:ext uri="{FF2B5EF4-FFF2-40B4-BE49-F238E27FC236}">
                <a16:creationId xmlns:a16="http://schemas.microsoft.com/office/drawing/2014/main" id="{D898E3B7-EC75-4110-952A-2C821970B35A}"/>
              </a:ext>
            </a:extLst>
          </p:cNvPr>
          <p:cNvPicPr>
            <a:picLocks noChangeAspect="1"/>
          </p:cNvPicPr>
          <p:nvPr/>
        </p:nvPicPr>
        <p:blipFill>
          <a:blip r:embed="rId2"/>
          <a:stretch>
            <a:fillRect/>
          </a:stretch>
        </p:blipFill>
        <p:spPr>
          <a:xfrm>
            <a:off x="1355701" y="1344410"/>
            <a:ext cx="7416824" cy="4807090"/>
          </a:xfrm>
          <a:prstGeom prst="rect">
            <a:avLst/>
          </a:prstGeom>
        </p:spPr>
      </p:pic>
    </p:spTree>
    <p:extLst>
      <p:ext uri="{BB962C8B-B14F-4D97-AF65-F5344CB8AC3E}">
        <p14:creationId xmlns:p14="http://schemas.microsoft.com/office/powerpoint/2010/main" val="286663778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7236296" y="4925486"/>
            <a:ext cx="1907704" cy="181588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endParaRPr lang="es-ES" sz="800" kern="1400" dirty="0">
              <a:solidFill>
                <a:schemeClr val="bg1"/>
              </a:solidFill>
              <a:latin typeface="Century Gothic"/>
            </a:endParaRPr>
          </a:p>
          <a:p>
            <a:pPr algn="ctr"/>
            <a:endParaRPr lang="es-ES" sz="800" kern="1400" dirty="0">
              <a:solidFill>
                <a:schemeClr val="bg1"/>
              </a:solidFill>
              <a:latin typeface="Century Gothic"/>
            </a:endParaRPr>
          </a:p>
          <a:p>
            <a:pPr algn="ctr">
              <a:lnSpc>
                <a:spcPct val="150000"/>
              </a:lnSpc>
            </a:pPr>
            <a:r>
              <a:rPr lang="es-ES" sz="1000" b="1" kern="1400" dirty="0">
                <a:solidFill>
                  <a:schemeClr val="bg1"/>
                </a:solidFill>
                <a:latin typeface="Century Gothic"/>
              </a:rPr>
              <a:t>www.wearefactor.com</a:t>
            </a:r>
            <a:r>
              <a:rPr lang="es-ES" sz="1000" b="1" dirty="0">
                <a:solidFill>
                  <a:schemeClr val="bg1"/>
                </a:solidFill>
                <a:latin typeface="Times New Roman" pitchFamily="18" charset="0"/>
                <a:cs typeface="Arial" pitchFamily="34" charset="0"/>
              </a:rPr>
              <a:t> </a:t>
            </a:r>
            <a:endParaRPr lang="es-ES" sz="1000" b="1" dirty="0">
              <a:solidFill>
                <a:schemeClr val="bg1"/>
              </a:solidFill>
              <a:latin typeface="Arial" pitchFamily="34" charset="0"/>
              <a:cs typeface="Arial" pitchFamily="34" charset="0"/>
            </a:endParaRPr>
          </a:p>
        </p:txBody>
      </p:sp>
      <p:sp>
        <p:nvSpPr>
          <p:cNvPr id="5" name="4 CuadroTexto"/>
          <p:cNvSpPr txBox="1"/>
          <p:nvPr/>
        </p:nvSpPr>
        <p:spPr>
          <a:xfrm>
            <a:off x="0" y="2794863"/>
            <a:ext cx="9144000" cy="1354217"/>
          </a:xfrm>
          <a:prstGeom prst="rect">
            <a:avLst/>
          </a:prstGeom>
          <a:noFill/>
        </p:spPr>
        <p:txBody>
          <a:bodyPr wrap="square" rtlCol="0">
            <a:spAutoFit/>
          </a:bodyPr>
          <a:lstStyle/>
          <a:p>
            <a:pPr algn="ctr"/>
            <a:r>
              <a:rPr lang="es-ES" sz="3000" b="1" dirty="0">
                <a:solidFill>
                  <a:schemeClr val="bg1"/>
                </a:solidFill>
                <a:latin typeface="Century Gothic" pitchFamily="34" charset="0"/>
              </a:rPr>
              <a:t>¡Muchas gracias!</a:t>
            </a:r>
          </a:p>
          <a:p>
            <a:pPr algn="ctr"/>
            <a:endParaRPr lang="es-ES" sz="2000" b="1" dirty="0">
              <a:solidFill>
                <a:schemeClr val="bg1"/>
              </a:solidFill>
              <a:latin typeface="Century Gothic" pitchFamily="34" charset="0"/>
            </a:endParaRPr>
          </a:p>
          <a:p>
            <a:pPr algn="ctr"/>
            <a:endParaRPr lang="es-ES" sz="1600" dirty="0">
              <a:solidFill>
                <a:schemeClr val="bg1"/>
              </a:solidFill>
              <a:latin typeface="Century Gothic" pitchFamily="34" charset="0"/>
            </a:endParaRPr>
          </a:p>
          <a:p>
            <a:pPr algn="ctr"/>
            <a:r>
              <a:rPr lang="es-ES" sz="1600" dirty="0">
                <a:solidFill>
                  <a:schemeClr val="bg1"/>
                </a:solidFill>
                <a:latin typeface="Century Gothic" pitchFamily="34" charset="0"/>
              </a:rPr>
              <a:t>feickhold@iamfactor.com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2B5C437-65C4-4B4D-AA5B-EC82232DC9DA}"/>
              </a:ext>
            </a:extLst>
          </p:cNvPr>
          <p:cNvPicPr>
            <a:picLocks noChangeAspect="1"/>
          </p:cNvPicPr>
          <p:nvPr/>
        </p:nvPicPr>
        <p:blipFill>
          <a:blip r:embed="rId2"/>
          <a:stretch>
            <a:fillRect/>
          </a:stretch>
        </p:blipFill>
        <p:spPr>
          <a:xfrm>
            <a:off x="395536" y="1911770"/>
            <a:ext cx="8204040" cy="3521546"/>
          </a:xfrm>
          <a:prstGeom prst="rect">
            <a:avLst/>
          </a:prstGeom>
        </p:spPr>
      </p:pic>
      <p:sp>
        <p:nvSpPr>
          <p:cNvPr id="2" name="Marcador de número de diapositiva 1">
            <a:extLst>
              <a:ext uri="{FF2B5EF4-FFF2-40B4-BE49-F238E27FC236}">
                <a16:creationId xmlns:a16="http://schemas.microsoft.com/office/drawing/2014/main" id="{2FAD206B-D133-44A8-99F2-5BBE5EC726A8}"/>
              </a:ext>
            </a:extLst>
          </p:cNvPr>
          <p:cNvSpPr>
            <a:spLocks noGrp="1"/>
          </p:cNvSpPr>
          <p:nvPr>
            <p:ph type="sldNum" sz="quarter" idx="12"/>
          </p:nvPr>
        </p:nvSpPr>
        <p:spPr/>
        <p:txBody>
          <a:bodyPr/>
          <a:lstStyle/>
          <a:p>
            <a:fld id="{36ED4B00-B4CE-433F-BD9E-86EA8518113C}" type="slidenum">
              <a:rPr lang="es-ES" smtClean="0"/>
              <a:pPr/>
              <a:t>16</a:t>
            </a:fld>
            <a:endParaRPr lang="es-ES"/>
          </a:p>
        </p:txBody>
      </p:sp>
      <p:pic>
        <p:nvPicPr>
          <p:cNvPr id="4" name="Imagen 3">
            <a:extLst>
              <a:ext uri="{FF2B5EF4-FFF2-40B4-BE49-F238E27FC236}">
                <a16:creationId xmlns:a16="http://schemas.microsoft.com/office/drawing/2014/main" id="{D9B1A271-810E-4965-9E4D-CDF0097BBF9C}"/>
              </a:ext>
            </a:extLst>
          </p:cNvPr>
          <p:cNvPicPr>
            <a:picLocks noChangeAspect="1"/>
          </p:cNvPicPr>
          <p:nvPr/>
        </p:nvPicPr>
        <p:blipFill>
          <a:blip r:embed="rId3"/>
          <a:stretch>
            <a:fillRect/>
          </a:stretch>
        </p:blipFill>
        <p:spPr>
          <a:xfrm>
            <a:off x="5184576" y="4184264"/>
            <a:ext cx="3959424" cy="1845446"/>
          </a:xfrm>
          <a:prstGeom prst="rect">
            <a:avLst/>
          </a:prstGeom>
        </p:spPr>
      </p:pic>
      <p:pic>
        <p:nvPicPr>
          <p:cNvPr id="5" name="Imagen 4">
            <a:extLst>
              <a:ext uri="{FF2B5EF4-FFF2-40B4-BE49-F238E27FC236}">
                <a16:creationId xmlns:a16="http://schemas.microsoft.com/office/drawing/2014/main" id="{5509D39F-5EBA-4CE1-920F-760EBD6A94AF}"/>
              </a:ext>
            </a:extLst>
          </p:cNvPr>
          <p:cNvPicPr>
            <a:picLocks noChangeAspect="1"/>
          </p:cNvPicPr>
          <p:nvPr/>
        </p:nvPicPr>
        <p:blipFill>
          <a:blip r:embed="rId4"/>
          <a:stretch>
            <a:fillRect/>
          </a:stretch>
        </p:blipFill>
        <p:spPr>
          <a:xfrm>
            <a:off x="3635896" y="886751"/>
            <a:ext cx="1428750" cy="857250"/>
          </a:xfrm>
          <a:prstGeom prst="rect">
            <a:avLst/>
          </a:prstGeom>
        </p:spPr>
      </p:pic>
    </p:spTree>
    <p:extLst>
      <p:ext uri="{BB962C8B-B14F-4D97-AF65-F5344CB8AC3E}">
        <p14:creationId xmlns:p14="http://schemas.microsoft.com/office/powerpoint/2010/main" val="620082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B1923094-6D9E-41FF-BFB7-DAA05AD0D1F4}"/>
              </a:ext>
            </a:extLst>
          </p:cNvPr>
          <p:cNvSpPr>
            <a:spLocks noGrp="1"/>
          </p:cNvSpPr>
          <p:nvPr>
            <p:ph type="sldNum" sz="quarter" idx="12"/>
          </p:nvPr>
        </p:nvSpPr>
        <p:spPr/>
        <p:txBody>
          <a:bodyPr/>
          <a:lstStyle/>
          <a:p>
            <a:fld id="{36ED4B00-B4CE-433F-BD9E-86EA8518113C}" type="slidenum">
              <a:rPr lang="es-ES" smtClean="0"/>
              <a:pPr/>
              <a:t>17</a:t>
            </a:fld>
            <a:endParaRPr lang="es-ES"/>
          </a:p>
        </p:txBody>
      </p:sp>
      <p:pic>
        <p:nvPicPr>
          <p:cNvPr id="5" name="Imagen 4">
            <a:extLst>
              <a:ext uri="{FF2B5EF4-FFF2-40B4-BE49-F238E27FC236}">
                <a16:creationId xmlns:a16="http://schemas.microsoft.com/office/drawing/2014/main" id="{FD172E75-93ED-4858-856C-A4E21D9EFEB7}"/>
              </a:ext>
            </a:extLst>
          </p:cNvPr>
          <p:cNvPicPr>
            <a:picLocks noChangeAspect="1"/>
          </p:cNvPicPr>
          <p:nvPr/>
        </p:nvPicPr>
        <p:blipFill>
          <a:blip r:embed="rId2"/>
          <a:stretch>
            <a:fillRect/>
          </a:stretch>
        </p:blipFill>
        <p:spPr>
          <a:xfrm>
            <a:off x="0" y="2574695"/>
            <a:ext cx="7559824" cy="4455296"/>
          </a:xfrm>
          <a:prstGeom prst="rect">
            <a:avLst/>
          </a:prstGeom>
        </p:spPr>
      </p:pic>
      <p:pic>
        <p:nvPicPr>
          <p:cNvPr id="3" name="Imagen 2">
            <a:extLst>
              <a:ext uri="{FF2B5EF4-FFF2-40B4-BE49-F238E27FC236}">
                <a16:creationId xmlns:a16="http://schemas.microsoft.com/office/drawing/2014/main" id="{F6B35BAE-5BDE-47B3-953B-AF74B51FB8C7}"/>
              </a:ext>
            </a:extLst>
          </p:cNvPr>
          <p:cNvPicPr>
            <a:picLocks noChangeAspect="1"/>
          </p:cNvPicPr>
          <p:nvPr/>
        </p:nvPicPr>
        <p:blipFill>
          <a:blip r:embed="rId3"/>
          <a:stretch>
            <a:fillRect/>
          </a:stretch>
        </p:blipFill>
        <p:spPr>
          <a:xfrm>
            <a:off x="3275856" y="1196752"/>
            <a:ext cx="5652120" cy="1814143"/>
          </a:xfrm>
          <a:prstGeom prst="rect">
            <a:avLst/>
          </a:prstGeom>
        </p:spPr>
      </p:pic>
      <p:pic>
        <p:nvPicPr>
          <p:cNvPr id="6" name="Imagen 5">
            <a:extLst>
              <a:ext uri="{FF2B5EF4-FFF2-40B4-BE49-F238E27FC236}">
                <a16:creationId xmlns:a16="http://schemas.microsoft.com/office/drawing/2014/main" id="{7E158D83-0F59-4E7B-8452-35084FCD5AFC}"/>
              </a:ext>
            </a:extLst>
          </p:cNvPr>
          <p:cNvPicPr>
            <a:picLocks noChangeAspect="1"/>
          </p:cNvPicPr>
          <p:nvPr/>
        </p:nvPicPr>
        <p:blipFill>
          <a:blip r:embed="rId4"/>
          <a:stretch>
            <a:fillRect/>
          </a:stretch>
        </p:blipFill>
        <p:spPr>
          <a:xfrm>
            <a:off x="1331640" y="1196752"/>
            <a:ext cx="1428750" cy="857250"/>
          </a:xfrm>
          <a:prstGeom prst="rect">
            <a:avLst/>
          </a:prstGeom>
        </p:spPr>
      </p:pic>
    </p:spTree>
    <p:extLst>
      <p:ext uri="{BB962C8B-B14F-4D97-AF65-F5344CB8AC3E}">
        <p14:creationId xmlns:p14="http://schemas.microsoft.com/office/powerpoint/2010/main" val="2737511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a:ln>
                <a:noFill/>
              </a:ln>
              <a:solidFill>
                <a:schemeClr val="tx1"/>
              </a:solidFill>
              <a:effectLst/>
              <a:latin typeface="Arial" pitchFamily="34" charset="0"/>
              <a:cs typeface="Arial" pitchFamily="34" charset="0"/>
            </a:endParaRPr>
          </a:p>
        </p:txBody>
      </p:sp>
      <p:sp>
        <p:nvSpPr>
          <p:cNvPr id="11" name="10 Marcador de número de diapositiva"/>
          <p:cNvSpPr>
            <a:spLocks noGrp="1"/>
          </p:cNvSpPr>
          <p:nvPr>
            <p:ph type="sldNum" sz="quarter" idx="12"/>
          </p:nvPr>
        </p:nvSpPr>
        <p:spPr>
          <a:xfrm>
            <a:off x="6553200" y="6378649"/>
            <a:ext cx="2133600" cy="365125"/>
          </a:xfrm>
        </p:spPr>
        <p:txBody>
          <a:bodyPr/>
          <a:lstStyle/>
          <a:p>
            <a:fld id="{36ED4B00-B4CE-433F-BD9E-86EA8518113C}" type="slidenum">
              <a:rPr lang="es-ES" smtClean="0"/>
              <a:pPr/>
              <a:t>18</a:t>
            </a:fld>
            <a:endParaRPr lang="es-ES" dirty="0"/>
          </a:p>
        </p:txBody>
      </p:sp>
      <p:sp>
        <p:nvSpPr>
          <p:cNvPr id="10" name="Rectangle 6"/>
          <p:cNvSpPr>
            <a:spLocks noChangeArrowheads="1"/>
          </p:cNvSpPr>
          <p:nvPr/>
        </p:nvSpPr>
        <p:spPr bwMode="auto">
          <a:xfrm>
            <a:off x="2985919" y="1058719"/>
            <a:ext cx="554461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Conclusiones de la COP22</a:t>
            </a:r>
            <a:endParaRPr lang="es-ES" sz="1600" b="1" baseline="-25000" dirty="0">
              <a:solidFill>
                <a:srgbClr val="1E3B59"/>
              </a:solidFill>
              <a:latin typeface="Century Gothic" pitchFamily="34" charset="0"/>
              <a:ea typeface="Calibri" pitchFamily="34" charset="0"/>
              <a:cs typeface="Times New Roman" pitchFamily="18" charset="0"/>
            </a:endParaRPr>
          </a:p>
        </p:txBody>
      </p:sp>
      <p:pic>
        <p:nvPicPr>
          <p:cNvPr id="5" name="Picture 2" descr="Resultado de imagen de cop22 png icon"/>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00193" y="3653050"/>
            <a:ext cx="2386608" cy="2503434"/>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p:cNvSpPr/>
          <p:nvPr/>
        </p:nvSpPr>
        <p:spPr>
          <a:xfrm>
            <a:off x="1115616" y="1700808"/>
            <a:ext cx="4824536" cy="4308872"/>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kumimoji="0" lang="es-ES" altLang="es-ES" sz="1400" i="0" u="none" strike="noStrike" cap="none" normalizeH="0" baseline="0" dirty="0">
                <a:ln>
                  <a:noFill/>
                </a:ln>
                <a:solidFill>
                  <a:srgbClr val="1E3B59"/>
                </a:solidFill>
                <a:effectLst/>
                <a:latin typeface="Century Gothic" panose="020B0502020202020204" pitchFamily="34" charset="0"/>
              </a:rPr>
              <a:t>Se ha reafirmado el compromiso adoptado</a:t>
            </a:r>
            <a:r>
              <a:rPr kumimoji="0" lang="es-ES" altLang="es-ES" sz="1400" i="0" u="none" strike="noStrike" cap="none" normalizeH="0" dirty="0">
                <a:ln>
                  <a:noFill/>
                </a:ln>
                <a:solidFill>
                  <a:srgbClr val="1E3B59"/>
                </a:solidFill>
                <a:effectLst/>
                <a:latin typeface="Century Gothic" panose="020B0502020202020204" pitchFamily="34" charset="0"/>
              </a:rPr>
              <a:t> en el Acuerdo de París.</a:t>
            </a:r>
          </a:p>
          <a:p>
            <a:pPr marL="285750" lvl="0" indent="-285750" eaLnBrk="0" fontAlgn="base" hangingPunct="0">
              <a:spcBef>
                <a:spcPct val="0"/>
              </a:spcBef>
              <a:spcAft>
                <a:spcPts val="1000"/>
              </a:spcAft>
              <a:buFont typeface="Arial" panose="020B0604020202020204" pitchFamily="34" charset="0"/>
              <a:buChar char="•"/>
            </a:pPr>
            <a:r>
              <a:rPr lang="es-ES" altLang="es-ES" sz="1400" dirty="0">
                <a:solidFill>
                  <a:srgbClr val="1E3B59"/>
                </a:solidFill>
                <a:latin typeface="Century Gothic" panose="020B0502020202020204" pitchFamily="34" charset="0"/>
              </a:rPr>
              <a:t>Objetivo inicial: avanzar en los detalles de la implementación del Acuerdo de París.</a:t>
            </a:r>
            <a:endParaRPr kumimoji="0" lang="es-ES" altLang="es-ES" sz="1400" i="0" u="none" strike="noStrike" cap="none" normalizeH="0" dirty="0">
              <a:ln>
                <a:noFill/>
              </a:ln>
              <a:solidFill>
                <a:srgbClr val="1E3B59"/>
              </a:solidFill>
              <a:effectLst/>
              <a:latin typeface="Century Gothic" panose="020B0502020202020204" pitchFamily="34" charset="0"/>
            </a:endParaRPr>
          </a:p>
          <a:p>
            <a:pPr marL="285750" lvl="0" indent="-285750" eaLnBrk="0" fontAlgn="base" hangingPunct="0">
              <a:spcBef>
                <a:spcPct val="0"/>
              </a:spcBef>
              <a:spcAft>
                <a:spcPts val="1000"/>
              </a:spcAft>
              <a:buFont typeface="Arial" panose="020B0604020202020204" pitchFamily="34" charset="0"/>
              <a:buChar char="•"/>
            </a:pPr>
            <a:r>
              <a:rPr lang="es-ES" altLang="es-ES" sz="1400" b="1" dirty="0">
                <a:solidFill>
                  <a:srgbClr val="1E3B59"/>
                </a:solidFill>
                <a:latin typeface="Century Gothic" panose="020B0502020202020204" pitchFamily="34" charset="0"/>
              </a:rPr>
              <a:t>Se deja 2017 como año puente, la COP 24 de 2018 será el año en el que se ponga en marcha el Acuerdo.</a:t>
            </a:r>
          </a:p>
          <a:p>
            <a:pPr marL="285750" lvl="0" indent="-285750" eaLnBrk="0" fontAlgn="base" hangingPunct="0">
              <a:spcBef>
                <a:spcPct val="0"/>
              </a:spcBef>
              <a:spcAft>
                <a:spcPts val="1000"/>
              </a:spcAft>
              <a:buFont typeface="Arial" panose="020B0604020202020204" pitchFamily="34" charset="0"/>
              <a:buChar char="•"/>
            </a:pPr>
            <a:r>
              <a:rPr kumimoji="0" lang="es-ES" altLang="es-ES" sz="1400" i="0" u="none" strike="noStrike" cap="none" normalizeH="0" dirty="0">
                <a:ln>
                  <a:noFill/>
                </a:ln>
                <a:solidFill>
                  <a:srgbClr val="1E3B59"/>
                </a:solidFill>
                <a:effectLst/>
                <a:latin typeface="Century Gothic" panose="020B0502020202020204" pitchFamily="34" charset="0"/>
              </a:rPr>
              <a:t>Principales aspectos:</a:t>
            </a:r>
          </a:p>
          <a:p>
            <a:pPr marL="742950" lvl="1" indent="-285750" eaLnBrk="0" fontAlgn="base" hangingPunct="0">
              <a:spcBef>
                <a:spcPct val="0"/>
              </a:spcBef>
              <a:spcAft>
                <a:spcPts val="1000"/>
              </a:spcAft>
              <a:buFont typeface="Wingdings" panose="05000000000000000000" pitchFamily="2" charset="2"/>
              <a:buChar char="ü"/>
            </a:pPr>
            <a:r>
              <a:rPr lang="es-ES" altLang="es-ES" sz="1400" dirty="0">
                <a:solidFill>
                  <a:srgbClr val="1E3B59"/>
                </a:solidFill>
                <a:latin typeface="Century Gothic" panose="020B0502020202020204" pitchFamily="34" charset="0"/>
              </a:rPr>
              <a:t>Cómo homogeneizar objetivos de reducción de GEI.</a:t>
            </a:r>
          </a:p>
          <a:p>
            <a:pPr marL="742950" lvl="1" indent="-285750" eaLnBrk="0" fontAlgn="base" hangingPunct="0">
              <a:spcBef>
                <a:spcPct val="0"/>
              </a:spcBef>
              <a:spcAft>
                <a:spcPts val="1000"/>
              </a:spcAft>
              <a:buFont typeface="Wingdings" panose="05000000000000000000" pitchFamily="2" charset="2"/>
              <a:buChar char="ü"/>
            </a:pPr>
            <a:r>
              <a:rPr kumimoji="0" lang="es-ES" altLang="es-ES" sz="1400" i="0" u="none" strike="noStrike" cap="none" normalizeH="0" baseline="0" dirty="0">
                <a:ln>
                  <a:noFill/>
                </a:ln>
                <a:solidFill>
                  <a:srgbClr val="1E3B59"/>
                </a:solidFill>
                <a:effectLst/>
                <a:latin typeface="Century Gothic" panose="020B0502020202020204" pitchFamily="34" charset="0"/>
              </a:rPr>
              <a:t>Cómo estructurar el primer balance mundial</a:t>
            </a:r>
            <a:r>
              <a:rPr kumimoji="0" lang="es-ES" altLang="es-ES" sz="1400" i="0" u="none" strike="noStrike" cap="none" normalizeH="0" dirty="0">
                <a:ln>
                  <a:noFill/>
                </a:ln>
                <a:solidFill>
                  <a:srgbClr val="1E3B59"/>
                </a:solidFill>
                <a:effectLst/>
                <a:latin typeface="Century Gothic" panose="020B0502020202020204" pitchFamily="34" charset="0"/>
              </a:rPr>
              <a:t> a realizar en 2023.</a:t>
            </a:r>
          </a:p>
          <a:p>
            <a:pPr marL="742950" lvl="1" indent="-285750" eaLnBrk="0" fontAlgn="base" hangingPunct="0">
              <a:spcBef>
                <a:spcPct val="0"/>
              </a:spcBef>
              <a:spcAft>
                <a:spcPts val="1000"/>
              </a:spcAft>
              <a:buFont typeface="Wingdings" panose="05000000000000000000" pitchFamily="2" charset="2"/>
              <a:buChar char="ü"/>
            </a:pPr>
            <a:r>
              <a:rPr lang="es-ES" altLang="es-ES" sz="1400" baseline="0" dirty="0">
                <a:solidFill>
                  <a:srgbClr val="1E3B59"/>
                </a:solidFill>
                <a:latin typeface="Century Gothic" panose="020B0502020202020204" pitchFamily="34" charset="0"/>
              </a:rPr>
              <a:t>Impulso a las estrategias a medio y largo plazo (</a:t>
            </a:r>
            <a:r>
              <a:rPr lang="es-ES" altLang="es-ES" sz="1400" i="1" baseline="0" dirty="0">
                <a:solidFill>
                  <a:srgbClr val="1E3B59"/>
                </a:solidFill>
                <a:latin typeface="Century Gothic" panose="020B0502020202020204" pitchFamily="34" charset="0"/>
              </a:rPr>
              <a:t>2050 </a:t>
            </a:r>
            <a:r>
              <a:rPr lang="es-ES" altLang="es-ES" sz="1400" i="1" baseline="0" dirty="0" err="1">
                <a:solidFill>
                  <a:srgbClr val="1E3B59"/>
                </a:solidFill>
                <a:latin typeface="Century Gothic" panose="020B0502020202020204" pitchFamily="34" charset="0"/>
              </a:rPr>
              <a:t>Pathway</a:t>
            </a:r>
            <a:r>
              <a:rPr lang="es-ES" altLang="es-ES" sz="1400" i="1" baseline="0" dirty="0">
                <a:solidFill>
                  <a:srgbClr val="1E3B59"/>
                </a:solidFill>
                <a:latin typeface="Century Gothic" panose="020B0502020202020204" pitchFamily="34" charset="0"/>
              </a:rPr>
              <a:t> </a:t>
            </a:r>
            <a:r>
              <a:rPr lang="es-ES" altLang="es-ES" sz="1400" i="1" baseline="0" dirty="0" err="1">
                <a:solidFill>
                  <a:srgbClr val="1E3B59"/>
                </a:solidFill>
                <a:latin typeface="Century Gothic" panose="020B0502020202020204" pitchFamily="34" charset="0"/>
              </a:rPr>
              <a:t>Platform</a:t>
            </a:r>
            <a:r>
              <a:rPr lang="es-ES" altLang="es-ES" sz="1400" baseline="0" dirty="0">
                <a:solidFill>
                  <a:srgbClr val="1E3B59"/>
                </a:solidFill>
                <a:latin typeface="Century Gothic" panose="020B0502020202020204" pitchFamily="34" charset="0"/>
              </a:rPr>
              <a:t>),</a:t>
            </a:r>
            <a:r>
              <a:rPr lang="es-ES" altLang="es-ES" sz="1400" dirty="0">
                <a:solidFill>
                  <a:srgbClr val="1E3B59"/>
                </a:solidFill>
                <a:latin typeface="Century Gothic" panose="020B0502020202020204" pitchFamily="34" charset="0"/>
              </a:rPr>
              <a:t> no solo a nivel nacional, también </a:t>
            </a:r>
            <a:r>
              <a:rPr lang="es-ES" altLang="es-ES" sz="1400" dirty="0" err="1">
                <a:solidFill>
                  <a:srgbClr val="1E3B59"/>
                </a:solidFill>
                <a:latin typeface="Century Gothic" panose="020B0502020202020204" pitchFamily="34" charset="0"/>
              </a:rPr>
              <a:t>subnacional</a:t>
            </a:r>
            <a:r>
              <a:rPr lang="es-ES" altLang="es-ES" sz="1400" dirty="0">
                <a:solidFill>
                  <a:srgbClr val="1E3B59"/>
                </a:solidFill>
                <a:latin typeface="Century Gothic" panose="020B0502020202020204" pitchFamily="34" charset="0"/>
              </a:rPr>
              <a:t> y privado.</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Tree>
    <p:extLst>
      <p:ext uri="{BB962C8B-B14F-4D97-AF65-F5344CB8AC3E}">
        <p14:creationId xmlns:p14="http://schemas.microsoft.com/office/powerpoint/2010/main" val="2819673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7236296" y="4925486"/>
            <a:ext cx="1907704" cy="181588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endParaRPr lang="es-ES" sz="800" kern="1400" dirty="0">
              <a:solidFill>
                <a:schemeClr val="bg1"/>
              </a:solidFill>
              <a:latin typeface="Century Gothic"/>
            </a:endParaRPr>
          </a:p>
          <a:p>
            <a:pPr algn="ctr"/>
            <a:endParaRPr lang="es-ES" sz="800" kern="1400" dirty="0">
              <a:solidFill>
                <a:schemeClr val="bg1"/>
              </a:solidFill>
              <a:latin typeface="Century Gothic"/>
            </a:endParaRPr>
          </a:p>
          <a:p>
            <a:pPr algn="ctr">
              <a:lnSpc>
                <a:spcPct val="150000"/>
              </a:lnSpc>
            </a:pPr>
            <a:r>
              <a:rPr lang="es-ES" sz="1000" b="1" kern="1400" dirty="0">
                <a:solidFill>
                  <a:schemeClr val="bg1"/>
                </a:solidFill>
                <a:latin typeface="Century Gothic"/>
              </a:rPr>
              <a:t>www.wearefactor.com</a:t>
            </a:r>
            <a:r>
              <a:rPr lang="es-ES" sz="1000" b="1" dirty="0">
                <a:solidFill>
                  <a:schemeClr val="bg1"/>
                </a:solidFill>
                <a:latin typeface="Times New Roman" pitchFamily="18" charset="0"/>
                <a:cs typeface="Arial" pitchFamily="34" charset="0"/>
              </a:rPr>
              <a:t> </a:t>
            </a:r>
            <a:endParaRPr lang="es-ES" sz="1000" b="1" dirty="0">
              <a:solidFill>
                <a:schemeClr val="bg1"/>
              </a:solidFill>
              <a:latin typeface="Arial" pitchFamily="34" charset="0"/>
              <a:cs typeface="Arial" pitchFamily="34" charset="0"/>
            </a:endParaRPr>
          </a:p>
        </p:txBody>
      </p:sp>
      <p:sp>
        <p:nvSpPr>
          <p:cNvPr id="5" name="4 CuadroTexto"/>
          <p:cNvSpPr txBox="1"/>
          <p:nvPr/>
        </p:nvSpPr>
        <p:spPr>
          <a:xfrm>
            <a:off x="0" y="2794863"/>
            <a:ext cx="9144000" cy="1354217"/>
          </a:xfrm>
          <a:prstGeom prst="rect">
            <a:avLst/>
          </a:prstGeom>
          <a:noFill/>
        </p:spPr>
        <p:txBody>
          <a:bodyPr wrap="square" rtlCol="0">
            <a:spAutoFit/>
          </a:bodyPr>
          <a:lstStyle/>
          <a:p>
            <a:pPr algn="ctr"/>
            <a:r>
              <a:rPr lang="es-ES" sz="3000" b="1" dirty="0">
                <a:solidFill>
                  <a:schemeClr val="tx2">
                    <a:lumMod val="75000"/>
                  </a:schemeClr>
                </a:solidFill>
                <a:latin typeface="Century Gothic" pitchFamily="34" charset="0"/>
              </a:rPr>
              <a:t>¡Muchas gracias!</a:t>
            </a:r>
          </a:p>
          <a:p>
            <a:pPr algn="ctr"/>
            <a:endParaRPr lang="es-ES" sz="2000" b="1" dirty="0">
              <a:solidFill>
                <a:schemeClr val="tx2">
                  <a:lumMod val="75000"/>
                </a:schemeClr>
              </a:solidFill>
              <a:latin typeface="Century Gothic" pitchFamily="34" charset="0"/>
            </a:endParaRPr>
          </a:p>
          <a:p>
            <a:pPr algn="ctr"/>
            <a:endParaRPr lang="es-ES" sz="1600" dirty="0">
              <a:solidFill>
                <a:schemeClr val="tx2">
                  <a:lumMod val="75000"/>
                </a:schemeClr>
              </a:solidFill>
              <a:latin typeface="Century Gothic" pitchFamily="34" charset="0"/>
            </a:endParaRPr>
          </a:p>
          <a:p>
            <a:pPr algn="ctr"/>
            <a:r>
              <a:rPr lang="es-ES" sz="1600" dirty="0">
                <a:solidFill>
                  <a:schemeClr val="tx2">
                    <a:lumMod val="75000"/>
                  </a:schemeClr>
                </a:solidFill>
                <a:latin typeface="Century Gothic" pitchFamily="34" charset="0"/>
              </a:rPr>
              <a:t>feickhold@iamfactor.com</a:t>
            </a:r>
          </a:p>
        </p:txBody>
      </p:sp>
    </p:spTree>
    <p:extLst>
      <p:ext uri="{BB962C8B-B14F-4D97-AF65-F5344CB8AC3E}">
        <p14:creationId xmlns:p14="http://schemas.microsoft.com/office/powerpoint/2010/main" val="3982766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esquinas redondeadas 6">
            <a:extLst>
              <a:ext uri="{FF2B5EF4-FFF2-40B4-BE49-F238E27FC236}">
                <a16:creationId xmlns:a16="http://schemas.microsoft.com/office/drawing/2014/main" id="{B9B3B245-E589-4C61-990A-9B65CD8CF7CD}"/>
              </a:ext>
            </a:extLst>
          </p:cNvPr>
          <p:cNvSpPr/>
          <p:nvPr/>
        </p:nvSpPr>
        <p:spPr>
          <a:xfrm>
            <a:off x="647946" y="1977518"/>
            <a:ext cx="7776864" cy="15798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5"/>
          <p:cNvSpPr txBox="1">
            <a:spLocks noChangeArrowheads="1"/>
          </p:cNvSpPr>
          <p:nvPr/>
        </p:nvSpPr>
        <p:spPr bwMode="auto">
          <a:xfrm>
            <a:off x="900359" y="2132856"/>
            <a:ext cx="7272039" cy="1200329"/>
          </a:xfrm>
          <a:prstGeom prst="rect">
            <a:avLst/>
          </a:prstGeom>
          <a:solidFill>
            <a:schemeClr val="bg1">
              <a:lumMod val="85000"/>
              <a:alpha val="90000"/>
            </a:schemeClr>
          </a:solidFill>
          <a:ln w="9525" algn="ctr">
            <a:noFill/>
            <a:miter lim="800000"/>
            <a:headEnd/>
            <a:tailEnd/>
          </a:ln>
        </p:spPr>
        <p:txBody>
          <a:bodyPr wrap="square">
            <a:spAutoFit/>
          </a:bodyPr>
          <a:lstStyle/>
          <a:p>
            <a:pPr marL="342900" indent="-342900" eaLnBrk="0" hangingPunct="0">
              <a:buAutoNum type="arabicPeriod"/>
            </a:pPr>
            <a:r>
              <a:rPr lang="es-ES_tradnl" b="1" dirty="0" err="1">
                <a:solidFill>
                  <a:srgbClr val="1E3B59"/>
                </a:solidFill>
                <a:latin typeface="Century Gothic" pitchFamily="34" charset="0"/>
                <a:cs typeface="Arial" pitchFamily="34" charset="0"/>
              </a:rPr>
              <a:t>NDCs</a:t>
            </a:r>
            <a:r>
              <a:rPr lang="es-ES_tradnl" b="1" dirty="0">
                <a:solidFill>
                  <a:srgbClr val="1E3B59"/>
                </a:solidFill>
                <a:latin typeface="Century Gothic" pitchFamily="34" charset="0"/>
                <a:cs typeface="Arial" pitchFamily="34" charset="0"/>
              </a:rPr>
              <a:t> en el Mundo</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Contexto institucional</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Avances y perspectivas</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Ejemplos</a:t>
            </a:r>
          </a:p>
        </p:txBody>
      </p:sp>
      <p:sp>
        <p:nvSpPr>
          <p:cNvPr id="15" name="Text Box 5"/>
          <p:cNvSpPr txBox="1">
            <a:spLocks noChangeArrowheads="1"/>
          </p:cNvSpPr>
          <p:nvPr/>
        </p:nvSpPr>
        <p:spPr bwMode="auto">
          <a:xfrm>
            <a:off x="935980" y="5119008"/>
            <a:ext cx="7272039" cy="1477328"/>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b="1" dirty="0">
                <a:solidFill>
                  <a:srgbClr val="1E3B59"/>
                </a:solidFill>
                <a:latin typeface="Century Gothic" pitchFamily="34" charset="0"/>
                <a:cs typeface="Arial" pitchFamily="34" charset="0"/>
              </a:rPr>
              <a:t>3. Metodologías y herramientas para el sector de energía</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Nuevos conocimientos sobre el calentamiento global</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Integración Metodológica</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Herramientas para el sector energético</a:t>
            </a:r>
          </a:p>
          <a:p>
            <a:pPr eaLnBrk="0" hangingPunct="0"/>
            <a:endParaRPr lang="es-ES_tradnl" dirty="0">
              <a:solidFill>
                <a:srgbClr val="1E3B59"/>
              </a:solidFill>
              <a:latin typeface="Century Gothic" pitchFamily="34" charset="0"/>
              <a:cs typeface="Arial" pitchFamily="34" charset="0"/>
            </a:endParaRPr>
          </a:p>
        </p:txBody>
      </p:sp>
      <p:sp>
        <p:nvSpPr>
          <p:cNvPr id="16" name="Text Box 6"/>
          <p:cNvSpPr txBox="1">
            <a:spLocks noChangeArrowheads="1"/>
          </p:cNvSpPr>
          <p:nvPr/>
        </p:nvSpPr>
        <p:spPr bwMode="auto">
          <a:xfrm>
            <a:off x="900359" y="3605267"/>
            <a:ext cx="7272039" cy="1200329"/>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b="1" dirty="0">
                <a:solidFill>
                  <a:srgbClr val="1E3B59"/>
                </a:solidFill>
                <a:latin typeface="Century Gothic" pitchFamily="34" charset="0"/>
                <a:cs typeface="Arial" pitchFamily="34" charset="0"/>
              </a:rPr>
              <a:t>2. Fondo Verde - Financiación climática</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Mapa de flujos financieros</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Fondo Verde (GCF)</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Alternativas</a:t>
            </a:r>
          </a:p>
        </p:txBody>
      </p:sp>
      <p:sp>
        <p:nvSpPr>
          <p:cNvPr id="19" name="Rectangle 6"/>
          <p:cNvSpPr>
            <a:spLocks noChangeArrowheads="1"/>
          </p:cNvSpPr>
          <p:nvPr/>
        </p:nvSpPr>
        <p:spPr bwMode="auto">
          <a:xfrm>
            <a:off x="900361" y="1529501"/>
            <a:ext cx="7272039"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2000" dirty="0">
                <a:solidFill>
                  <a:srgbClr val="019F6C"/>
                </a:solidFill>
                <a:latin typeface="Century Gothic" pitchFamily="34" charset="0"/>
                <a:ea typeface="Calibri" pitchFamily="34" charset="0"/>
                <a:cs typeface="Times New Roman" pitchFamily="18" charset="0"/>
              </a:rPr>
              <a:t>Esquema de las ponencias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esquinas redondeadas 1">
            <a:extLst>
              <a:ext uri="{FF2B5EF4-FFF2-40B4-BE49-F238E27FC236}">
                <a16:creationId xmlns:a16="http://schemas.microsoft.com/office/drawing/2014/main" id="{A35854CF-B5FC-4D17-88BF-1DA92580B35C}"/>
              </a:ext>
            </a:extLst>
          </p:cNvPr>
          <p:cNvSpPr/>
          <p:nvPr/>
        </p:nvSpPr>
        <p:spPr>
          <a:xfrm>
            <a:off x="611560" y="3429000"/>
            <a:ext cx="7776864" cy="15798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5"/>
          <p:cNvSpPr txBox="1">
            <a:spLocks noChangeArrowheads="1"/>
          </p:cNvSpPr>
          <p:nvPr/>
        </p:nvSpPr>
        <p:spPr bwMode="auto">
          <a:xfrm>
            <a:off x="900359" y="2132856"/>
            <a:ext cx="7272039" cy="1200329"/>
          </a:xfrm>
          <a:prstGeom prst="rect">
            <a:avLst/>
          </a:prstGeom>
          <a:solidFill>
            <a:schemeClr val="bg1">
              <a:lumMod val="85000"/>
              <a:alpha val="90000"/>
            </a:schemeClr>
          </a:solidFill>
          <a:ln w="9525" algn="ctr">
            <a:noFill/>
            <a:miter lim="800000"/>
            <a:headEnd/>
            <a:tailEnd/>
          </a:ln>
        </p:spPr>
        <p:txBody>
          <a:bodyPr wrap="square">
            <a:spAutoFit/>
          </a:bodyPr>
          <a:lstStyle/>
          <a:p>
            <a:pPr marL="342900" indent="-342900" eaLnBrk="0" hangingPunct="0">
              <a:buAutoNum type="arabicPeriod"/>
            </a:pPr>
            <a:r>
              <a:rPr lang="es-ES_tradnl" b="1" dirty="0" err="1">
                <a:solidFill>
                  <a:srgbClr val="1E3B59"/>
                </a:solidFill>
                <a:latin typeface="Century Gothic" pitchFamily="34" charset="0"/>
                <a:cs typeface="Arial" pitchFamily="34" charset="0"/>
              </a:rPr>
              <a:t>NDCs</a:t>
            </a:r>
            <a:r>
              <a:rPr lang="es-ES_tradnl" b="1" dirty="0">
                <a:solidFill>
                  <a:srgbClr val="1E3B59"/>
                </a:solidFill>
                <a:latin typeface="Century Gothic" pitchFamily="34" charset="0"/>
                <a:cs typeface="Arial" pitchFamily="34" charset="0"/>
              </a:rPr>
              <a:t> en el Mundo</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Contexto institucional</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Avances y perspectivas</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Ejemplos</a:t>
            </a:r>
          </a:p>
        </p:txBody>
      </p:sp>
      <p:sp>
        <p:nvSpPr>
          <p:cNvPr id="15" name="Text Box 5"/>
          <p:cNvSpPr txBox="1">
            <a:spLocks noChangeArrowheads="1"/>
          </p:cNvSpPr>
          <p:nvPr/>
        </p:nvSpPr>
        <p:spPr bwMode="auto">
          <a:xfrm>
            <a:off x="935980" y="5119008"/>
            <a:ext cx="7272039" cy="1477328"/>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b="1" dirty="0">
                <a:solidFill>
                  <a:srgbClr val="1E3B59"/>
                </a:solidFill>
                <a:latin typeface="Century Gothic" pitchFamily="34" charset="0"/>
                <a:cs typeface="Arial" pitchFamily="34" charset="0"/>
              </a:rPr>
              <a:t>3. Metodologías y herramientas para el sector de energía</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Nuevos conocimientos sobre el calentamiento global</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Integración Metodológica</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Herramientas para el sector energético</a:t>
            </a:r>
          </a:p>
          <a:p>
            <a:pPr eaLnBrk="0" hangingPunct="0"/>
            <a:endParaRPr lang="es-ES_tradnl" dirty="0">
              <a:solidFill>
                <a:srgbClr val="1E3B59"/>
              </a:solidFill>
              <a:latin typeface="Century Gothic" pitchFamily="34" charset="0"/>
              <a:cs typeface="Arial" pitchFamily="34" charset="0"/>
            </a:endParaRPr>
          </a:p>
        </p:txBody>
      </p:sp>
      <p:sp>
        <p:nvSpPr>
          <p:cNvPr id="16" name="Text Box 6"/>
          <p:cNvSpPr txBox="1">
            <a:spLocks noChangeArrowheads="1"/>
          </p:cNvSpPr>
          <p:nvPr/>
        </p:nvSpPr>
        <p:spPr bwMode="auto">
          <a:xfrm>
            <a:off x="900359" y="3605267"/>
            <a:ext cx="7272039" cy="1200329"/>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b="1" dirty="0">
                <a:solidFill>
                  <a:srgbClr val="1E3B59"/>
                </a:solidFill>
                <a:latin typeface="Century Gothic" pitchFamily="34" charset="0"/>
                <a:cs typeface="Arial" pitchFamily="34" charset="0"/>
              </a:rPr>
              <a:t>2. Fondo Verde - Financiación climática</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Mapa de flujos financieros</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Fondo Verde (GCF)</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Alternativas</a:t>
            </a:r>
          </a:p>
        </p:txBody>
      </p:sp>
      <p:sp>
        <p:nvSpPr>
          <p:cNvPr id="19" name="Rectangle 6"/>
          <p:cNvSpPr>
            <a:spLocks noChangeArrowheads="1"/>
          </p:cNvSpPr>
          <p:nvPr/>
        </p:nvSpPr>
        <p:spPr bwMode="auto">
          <a:xfrm>
            <a:off x="900361" y="1529501"/>
            <a:ext cx="7272039"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2000" dirty="0">
                <a:solidFill>
                  <a:srgbClr val="019F6C"/>
                </a:solidFill>
                <a:latin typeface="Century Gothic" pitchFamily="34" charset="0"/>
                <a:ea typeface="Calibri" pitchFamily="34" charset="0"/>
                <a:cs typeface="Times New Roman" pitchFamily="18" charset="0"/>
              </a:rPr>
              <a:t>Esquema de las ponencias</a:t>
            </a:r>
          </a:p>
        </p:txBody>
      </p:sp>
    </p:spTree>
    <p:extLst>
      <p:ext uri="{BB962C8B-B14F-4D97-AF65-F5344CB8AC3E}">
        <p14:creationId xmlns:p14="http://schemas.microsoft.com/office/powerpoint/2010/main" val="226849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4E2DAD73-2181-4BD2-BD1E-A3E957EE1070}"/>
              </a:ext>
            </a:extLst>
          </p:cNvPr>
          <p:cNvSpPr>
            <a:spLocks noGrp="1"/>
          </p:cNvSpPr>
          <p:nvPr>
            <p:ph type="sldNum" sz="quarter" idx="12"/>
          </p:nvPr>
        </p:nvSpPr>
        <p:spPr/>
        <p:txBody>
          <a:bodyPr/>
          <a:lstStyle/>
          <a:p>
            <a:fld id="{36ED4B00-B4CE-433F-BD9E-86EA8518113C}" type="slidenum">
              <a:rPr lang="es-ES" smtClean="0"/>
              <a:pPr/>
              <a:t>21</a:t>
            </a:fld>
            <a:endParaRPr lang="es-ES"/>
          </a:p>
        </p:txBody>
      </p:sp>
      <p:pic>
        <p:nvPicPr>
          <p:cNvPr id="4" name="Imagen 3">
            <a:extLst>
              <a:ext uri="{FF2B5EF4-FFF2-40B4-BE49-F238E27FC236}">
                <a16:creationId xmlns:a16="http://schemas.microsoft.com/office/drawing/2014/main" id="{851D3DED-552F-4EE4-B75F-A28CB36E9C7D}"/>
              </a:ext>
            </a:extLst>
          </p:cNvPr>
          <p:cNvPicPr>
            <a:picLocks noChangeAspect="1"/>
          </p:cNvPicPr>
          <p:nvPr/>
        </p:nvPicPr>
        <p:blipFill>
          <a:blip r:embed="rId2"/>
          <a:stretch>
            <a:fillRect/>
          </a:stretch>
        </p:blipFill>
        <p:spPr>
          <a:xfrm rot="5400000">
            <a:off x="1690093" y="-153168"/>
            <a:ext cx="5789958" cy="8203456"/>
          </a:xfrm>
          <a:prstGeom prst="rect">
            <a:avLst/>
          </a:prstGeom>
        </p:spPr>
      </p:pic>
      <p:sp>
        <p:nvSpPr>
          <p:cNvPr id="5" name="CuadroTexto 4">
            <a:extLst>
              <a:ext uri="{FF2B5EF4-FFF2-40B4-BE49-F238E27FC236}">
                <a16:creationId xmlns:a16="http://schemas.microsoft.com/office/drawing/2014/main" id="{F9D06601-3458-45D2-A0F8-548A3AC78A9A}"/>
              </a:ext>
            </a:extLst>
          </p:cNvPr>
          <p:cNvSpPr txBox="1"/>
          <p:nvPr/>
        </p:nvSpPr>
        <p:spPr>
          <a:xfrm>
            <a:off x="900881" y="764704"/>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Mapa de Financiación Climática</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669829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8E9FD587-32AF-473D-8A8C-813DAF936EAE}"/>
              </a:ext>
            </a:extLst>
          </p:cNvPr>
          <p:cNvSpPr>
            <a:spLocks noGrp="1"/>
          </p:cNvSpPr>
          <p:nvPr>
            <p:ph type="sldNum" sz="quarter" idx="12"/>
          </p:nvPr>
        </p:nvSpPr>
        <p:spPr/>
        <p:txBody>
          <a:bodyPr/>
          <a:lstStyle/>
          <a:p>
            <a:fld id="{36ED4B00-B4CE-433F-BD9E-86EA8518113C}" type="slidenum">
              <a:rPr lang="es-ES" smtClean="0"/>
              <a:pPr/>
              <a:t>22</a:t>
            </a:fld>
            <a:endParaRPr lang="es-ES"/>
          </a:p>
        </p:txBody>
      </p:sp>
      <p:pic>
        <p:nvPicPr>
          <p:cNvPr id="3" name="Imagen 2">
            <a:extLst>
              <a:ext uri="{FF2B5EF4-FFF2-40B4-BE49-F238E27FC236}">
                <a16:creationId xmlns:a16="http://schemas.microsoft.com/office/drawing/2014/main" id="{60C04F17-0E04-4FE5-AD54-18CCD0CAD28B}"/>
              </a:ext>
            </a:extLst>
          </p:cNvPr>
          <p:cNvPicPr>
            <a:picLocks noChangeAspect="1"/>
          </p:cNvPicPr>
          <p:nvPr/>
        </p:nvPicPr>
        <p:blipFill>
          <a:blip r:embed="rId2"/>
          <a:stretch>
            <a:fillRect/>
          </a:stretch>
        </p:blipFill>
        <p:spPr>
          <a:xfrm>
            <a:off x="409575" y="1828800"/>
            <a:ext cx="8324850" cy="3200400"/>
          </a:xfrm>
          <a:prstGeom prst="rect">
            <a:avLst/>
          </a:prstGeom>
        </p:spPr>
      </p:pic>
      <p:sp>
        <p:nvSpPr>
          <p:cNvPr id="4" name="CuadroTexto 3">
            <a:extLst>
              <a:ext uri="{FF2B5EF4-FFF2-40B4-BE49-F238E27FC236}">
                <a16:creationId xmlns:a16="http://schemas.microsoft.com/office/drawing/2014/main" id="{D4B3DE0B-B1FA-4EA1-B03E-64FC129DE1C5}"/>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Fuentes e intermediarios públicos</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2411610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2B4133E-AE6F-442C-99F1-A88CB58BFC70}"/>
              </a:ext>
            </a:extLst>
          </p:cNvPr>
          <p:cNvSpPr>
            <a:spLocks noGrp="1"/>
          </p:cNvSpPr>
          <p:nvPr>
            <p:ph type="sldNum" sz="quarter" idx="12"/>
          </p:nvPr>
        </p:nvSpPr>
        <p:spPr/>
        <p:txBody>
          <a:bodyPr/>
          <a:lstStyle/>
          <a:p>
            <a:fld id="{36ED4B00-B4CE-433F-BD9E-86EA8518113C}" type="slidenum">
              <a:rPr lang="es-ES" smtClean="0"/>
              <a:pPr/>
              <a:t>23</a:t>
            </a:fld>
            <a:endParaRPr lang="es-ES"/>
          </a:p>
        </p:txBody>
      </p:sp>
      <p:pic>
        <p:nvPicPr>
          <p:cNvPr id="3" name="Imagen 2">
            <a:extLst>
              <a:ext uri="{FF2B5EF4-FFF2-40B4-BE49-F238E27FC236}">
                <a16:creationId xmlns:a16="http://schemas.microsoft.com/office/drawing/2014/main" id="{F49C40C2-DEAA-4DD0-A64F-C0FA2A0DEE03}"/>
              </a:ext>
            </a:extLst>
          </p:cNvPr>
          <p:cNvPicPr>
            <a:picLocks noChangeAspect="1"/>
          </p:cNvPicPr>
          <p:nvPr/>
        </p:nvPicPr>
        <p:blipFill>
          <a:blip r:embed="rId2"/>
          <a:stretch>
            <a:fillRect/>
          </a:stretch>
        </p:blipFill>
        <p:spPr>
          <a:xfrm>
            <a:off x="0" y="1924347"/>
            <a:ext cx="9144000" cy="3009305"/>
          </a:xfrm>
          <a:prstGeom prst="rect">
            <a:avLst/>
          </a:prstGeom>
        </p:spPr>
      </p:pic>
      <p:sp>
        <p:nvSpPr>
          <p:cNvPr id="4" name="CuadroTexto 3">
            <a:extLst>
              <a:ext uri="{FF2B5EF4-FFF2-40B4-BE49-F238E27FC236}">
                <a16:creationId xmlns:a16="http://schemas.microsoft.com/office/drawing/2014/main" id="{66A492BB-000F-4063-911A-924E3E72BCEE}"/>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Fuentes e intermediarios privados</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4025258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1AF5533-4291-423A-AE62-999075AC245A}"/>
              </a:ext>
            </a:extLst>
          </p:cNvPr>
          <p:cNvSpPr>
            <a:spLocks noGrp="1"/>
          </p:cNvSpPr>
          <p:nvPr>
            <p:ph type="sldNum" sz="quarter" idx="12"/>
          </p:nvPr>
        </p:nvSpPr>
        <p:spPr/>
        <p:txBody>
          <a:bodyPr/>
          <a:lstStyle/>
          <a:p>
            <a:fld id="{36ED4B00-B4CE-433F-BD9E-86EA8518113C}" type="slidenum">
              <a:rPr lang="es-ES" smtClean="0"/>
              <a:pPr/>
              <a:t>24</a:t>
            </a:fld>
            <a:endParaRPr lang="es-ES"/>
          </a:p>
        </p:txBody>
      </p:sp>
      <p:pic>
        <p:nvPicPr>
          <p:cNvPr id="3" name="Imagen 2">
            <a:extLst>
              <a:ext uri="{FF2B5EF4-FFF2-40B4-BE49-F238E27FC236}">
                <a16:creationId xmlns:a16="http://schemas.microsoft.com/office/drawing/2014/main" id="{0FF19D1E-74D5-4F31-AAA7-D238E4831D0A}"/>
              </a:ext>
            </a:extLst>
          </p:cNvPr>
          <p:cNvPicPr>
            <a:picLocks noChangeAspect="1"/>
          </p:cNvPicPr>
          <p:nvPr/>
        </p:nvPicPr>
        <p:blipFill>
          <a:blip r:embed="rId2"/>
          <a:stretch>
            <a:fillRect/>
          </a:stretch>
        </p:blipFill>
        <p:spPr>
          <a:xfrm>
            <a:off x="251520" y="706296"/>
            <a:ext cx="4076225" cy="6151704"/>
          </a:xfrm>
          <a:prstGeom prst="rect">
            <a:avLst/>
          </a:prstGeom>
        </p:spPr>
      </p:pic>
      <p:pic>
        <p:nvPicPr>
          <p:cNvPr id="4" name="Imagen 3">
            <a:extLst>
              <a:ext uri="{FF2B5EF4-FFF2-40B4-BE49-F238E27FC236}">
                <a16:creationId xmlns:a16="http://schemas.microsoft.com/office/drawing/2014/main" id="{EF3C3EFD-3B59-4E4D-873F-D6A03EFF2162}"/>
              </a:ext>
            </a:extLst>
          </p:cNvPr>
          <p:cNvPicPr>
            <a:picLocks noChangeAspect="1"/>
          </p:cNvPicPr>
          <p:nvPr/>
        </p:nvPicPr>
        <p:blipFill>
          <a:blip r:embed="rId3"/>
          <a:stretch>
            <a:fillRect/>
          </a:stretch>
        </p:blipFill>
        <p:spPr>
          <a:xfrm>
            <a:off x="3347864" y="1695262"/>
            <a:ext cx="5644801" cy="4631000"/>
          </a:xfrm>
          <a:prstGeom prst="rect">
            <a:avLst/>
          </a:prstGeom>
        </p:spPr>
      </p:pic>
      <p:sp>
        <p:nvSpPr>
          <p:cNvPr id="5" name="CuadroTexto 4">
            <a:extLst>
              <a:ext uri="{FF2B5EF4-FFF2-40B4-BE49-F238E27FC236}">
                <a16:creationId xmlns:a16="http://schemas.microsoft.com/office/drawing/2014/main" id="{289E9F78-7D7D-4FBA-B03B-B64FAE73D19E}"/>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Financiación en ALC</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471189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25</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Fondo Verde para el Clima GCF: Origen y Objetivos</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4" name="Content Placeholder 4">
            <a:extLst>
              <a:ext uri="{FF2B5EF4-FFF2-40B4-BE49-F238E27FC236}">
                <a16:creationId xmlns:a16="http://schemas.microsoft.com/office/drawing/2014/main" id="{5BB9D462-B7ED-4295-AC48-5871F74C5089}"/>
              </a:ext>
            </a:extLst>
          </p:cNvPr>
          <p:cNvSpPr txBox="1">
            <a:spLocks/>
          </p:cNvSpPr>
          <p:nvPr/>
        </p:nvSpPr>
        <p:spPr>
          <a:xfrm>
            <a:off x="0" y="2222753"/>
            <a:ext cx="9020720" cy="4370427"/>
          </a:xfrm>
          <a:prstGeom prst="rect">
            <a:avLst/>
          </a:prstGeom>
        </p:spPr>
        <p:txBody>
          <a:bodyPr wrap="square">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s-ES" sz="1600" b="1" dirty="0">
                <a:solidFill>
                  <a:srgbClr val="1E3B59"/>
                </a:solidFill>
                <a:latin typeface="Century Gothic" pitchFamily="34" charset="0"/>
                <a:cs typeface="Times New Roman" pitchFamily="18" charset="0"/>
              </a:rPr>
              <a:t>Hitos seleccionados:</a:t>
            </a:r>
          </a:p>
          <a:p>
            <a:pPr marL="0" indent="0">
              <a:spcBef>
                <a:spcPts val="0"/>
              </a:spcBef>
              <a:spcAft>
                <a:spcPts val="1200"/>
              </a:spcAft>
              <a:buNone/>
            </a:pPr>
            <a:r>
              <a:rPr lang="es-ES" sz="1600" b="1" dirty="0">
                <a:solidFill>
                  <a:srgbClr val="1E3B59"/>
                </a:solidFill>
                <a:latin typeface="Century Gothic" pitchFamily="34" charset="0"/>
                <a:cs typeface="Times New Roman" pitchFamily="18" charset="0"/>
              </a:rPr>
              <a:t>2009</a:t>
            </a:r>
            <a:r>
              <a:rPr lang="es-ES" sz="1600" dirty="0">
                <a:solidFill>
                  <a:srgbClr val="1E3B59"/>
                </a:solidFill>
                <a:latin typeface="Century Gothic" pitchFamily="34" charset="0"/>
                <a:cs typeface="Times New Roman" pitchFamily="18" charset="0"/>
              </a:rPr>
              <a:t>: acuerdo de Copenhague, COP 15:  "fondo verde del clima de Copenhague" se menciona</a:t>
            </a:r>
          </a:p>
          <a:p>
            <a:pPr marL="0" indent="0">
              <a:spcBef>
                <a:spcPts val="0"/>
              </a:spcBef>
              <a:spcAft>
                <a:spcPts val="1200"/>
              </a:spcAft>
              <a:buNone/>
            </a:pPr>
            <a:r>
              <a:rPr lang="es-ES" sz="1600" b="1" dirty="0">
                <a:solidFill>
                  <a:srgbClr val="1E3B59"/>
                </a:solidFill>
                <a:latin typeface="Century Gothic" pitchFamily="34" charset="0"/>
                <a:cs typeface="Times New Roman" pitchFamily="18" charset="0"/>
              </a:rPr>
              <a:t>2010</a:t>
            </a:r>
            <a:r>
              <a:rPr lang="es-ES" sz="1600" dirty="0">
                <a:solidFill>
                  <a:srgbClr val="1E3B59"/>
                </a:solidFill>
                <a:latin typeface="Century Gothic" pitchFamily="34" charset="0"/>
                <a:cs typeface="Times New Roman" pitchFamily="18" charset="0"/>
              </a:rPr>
              <a:t>: GCF formal establecido por la COP 16 en Cancún</a:t>
            </a:r>
          </a:p>
          <a:p>
            <a:pPr marL="0" indent="0">
              <a:spcBef>
                <a:spcPts val="0"/>
              </a:spcBef>
              <a:spcAft>
                <a:spcPts val="1200"/>
              </a:spcAft>
              <a:buNone/>
            </a:pPr>
            <a:r>
              <a:rPr lang="es-ES" sz="1600" b="1" dirty="0">
                <a:solidFill>
                  <a:srgbClr val="1E3B59"/>
                </a:solidFill>
                <a:latin typeface="Century Gothic" pitchFamily="34" charset="0"/>
                <a:cs typeface="Times New Roman" pitchFamily="18" charset="0"/>
              </a:rPr>
              <a:t>2011</a:t>
            </a:r>
            <a:r>
              <a:rPr lang="es-ES" sz="1600" dirty="0">
                <a:solidFill>
                  <a:srgbClr val="1E3B59"/>
                </a:solidFill>
                <a:latin typeface="Century Gothic" pitchFamily="34" charset="0"/>
                <a:cs typeface="Times New Roman" pitchFamily="18" charset="0"/>
              </a:rPr>
              <a:t>: instrumento de gobierno del GCF adoptado en Durban, durante la COP 17: "el fondo será designado como entidad operativa del mecanismo financiero de la Convención </a:t>
            </a:r>
          </a:p>
          <a:p>
            <a:pPr marL="0" indent="0">
              <a:spcBef>
                <a:spcPts val="0"/>
              </a:spcBef>
              <a:spcAft>
                <a:spcPts val="1200"/>
              </a:spcAft>
              <a:buNone/>
            </a:pPr>
            <a:r>
              <a:rPr lang="es-ES" sz="1600" b="1" dirty="0">
                <a:solidFill>
                  <a:srgbClr val="1E3B59"/>
                </a:solidFill>
                <a:latin typeface="Century Gothic" pitchFamily="34" charset="0"/>
                <a:cs typeface="Times New Roman" pitchFamily="18" charset="0"/>
              </a:rPr>
              <a:t>2015</a:t>
            </a:r>
            <a:r>
              <a:rPr lang="es-ES" sz="1600" dirty="0">
                <a:solidFill>
                  <a:srgbClr val="1E3B59"/>
                </a:solidFill>
                <a:latin typeface="Century Gothic" pitchFamily="34" charset="0"/>
                <a:cs typeface="Times New Roman" pitchFamily="18" charset="0"/>
              </a:rPr>
              <a:t>: primeros proyectos aprobados por la Junta del GCF</a:t>
            </a:r>
          </a:p>
          <a:p>
            <a:pPr marL="0" indent="0">
              <a:spcBef>
                <a:spcPts val="0"/>
              </a:spcBef>
              <a:spcAft>
                <a:spcPts val="1200"/>
              </a:spcAft>
              <a:buNone/>
            </a:pPr>
            <a:r>
              <a:rPr lang="es-ES" sz="1600" dirty="0">
                <a:solidFill>
                  <a:srgbClr val="1E3B59"/>
                </a:solidFill>
                <a:latin typeface="Century Gothic" pitchFamily="34" charset="0"/>
                <a:cs typeface="Times New Roman" pitchFamily="18" charset="0"/>
              </a:rPr>
              <a:t>Está en curso la operacionalización del GCF.</a:t>
            </a:r>
          </a:p>
          <a:p>
            <a:pPr marL="0" indent="0">
              <a:spcBef>
                <a:spcPts val="0"/>
              </a:spcBef>
              <a:spcAft>
                <a:spcPts val="1200"/>
              </a:spcAft>
              <a:buNone/>
            </a:pPr>
            <a:r>
              <a:rPr lang="es-ES" sz="1600" dirty="0">
                <a:solidFill>
                  <a:srgbClr val="1E3B59"/>
                </a:solidFill>
                <a:latin typeface="Century Gothic" pitchFamily="34" charset="0"/>
                <a:cs typeface="Times New Roman" pitchFamily="18" charset="0"/>
              </a:rPr>
              <a:t>Se están debatiendo algunas cuestiones con respecto a la forma en que funciona y cómo aborda ciertas cuestiones.</a:t>
            </a:r>
          </a:p>
          <a:p>
            <a:pPr marL="0" indent="0">
              <a:spcBef>
                <a:spcPts val="0"/>
              </a:spcBef>
              <a:spcAft>
                <a:spcPts val="1200"/>
              </a:spcAft>
              <a:buNone/>
            </a:pPr>
            <a:r>
              <a:rPr lang="es-ES" sz="1600" dirty="0">
                <a:solidFill>
                  <a:srgbClr val="1E3B59"/>
                </a:solidFill>
                <a:latin typeface="Century Gothic" pitchFamily="34" charset="0"/>
                <a:cs typeface="Times New Roman" pitchFamily="18" charset="0"/>
              </a:rPr>
              <a:t>Esto se debe principalmente al contexto altamente político en el que opera el GCF y a las altas expectativas en cuanto a su trabajo.</a:t>
            </a:r>
          </a:p>
        </p:txBody>
      </p:sp>
      <p:pic>
        <p:nvPicPr>
          <p:cNvPr id="5" name="Grafik 2">
            <a:extLst>
              <a:ext uri="{FF2B5EF4-FFF2-40B4-BE49-F238E27FC236}">
                <a16:creationId xmlns:a16="http://schemas.microsoft.com/office/drawing/2014/main" id="{46D9300E-5082-4985-81B2-52BDB6C2D1A0}"/>
              </a:ext>
            </a:extLst>
          </p:cNvPr>
          <p:cNvPicPr>
            <a:picLocks noChangeAspect="1"/>
          </p:cNvPicPr>
          <p:nvPr/>
        </p:nvPicPr>
        <p:blipFill>
          <a:blip r:embed="rId2"/>
          <a:stretch>
            <a:fillRect/>
          </a:stretch>
        </p:blipFill>
        <p:spPr>
          <a:xfrm>
            <a:off x="7236296" y="1340556"/>
            <a:ext cx="1530896" cy="1082391"/>
          </a:xfrm>
          <a:prstGeom prst="rect">
            <a:avLst/>
          </a:prstGeom>
        </p:spPr>
      </p:pic>
    </p:spTree>
    <p:extLst>
      <p:ext uri="{BB962C8B-B14F-4D97-AF65-F5344CB8AC3E}">
        <p14:creationId xmlns:p14="http://schemas.microsoft.com/office/powerpoint/2010/main" val="2716904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26</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Fondo Verde para el Clima GCF: Origen y Objetivos</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9" name="Content Placeholder 2">
            <a:extLst>
              <a:ext uri="{FF2B5EF4-FFF2-40B4-BE49-F238E27FC236}">
                <a16:creationId xmlns:a16="http://schemas.microsoft.com/office/drawing/2014/main" id="{C1A8F92F-CDB3-4385-8EA4-5AC1F2118CB8}"/>
              </a:ext>
            </a:extLst>
          </p:cNvPr>
          <p:cNvSpPr txBox="1">
            <a:spLocks/>
          </p:cNvSpPr>
          <p:nvPr/>
        </p:nvSpPr>
        <p:spPr>
          <a:xfrm>
            <a:off x="-117609" y="1805681"/>
            <a:ext cx="9082097" cy="1979003"/>
          </a:xfrm>
          <a:prstGeom prst="rect">
            <a:avLst/>
          </a:prstGeom>
          <a:noFill/>
        </p:spPr>
        <p:txBody>
          <a:bodyPr wrap="square">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buFont typeface="Wingdings" panose="05000000000000000000" pitchFamily="2" charset="2"/>
              <a:buChar char="§"/>
            </a:pPr>
            <a:r>
              <a:rPr lang="es-ES" sz="1600" dirty="0">
                <a:solidFill>
                  <a:srgbClr val="1E3B59"/>
                </a:solidFill>
                <a:latin typeface="Century Gothic" pitchFamily="34" charset="0"/>
                <a:cs typeface="Times New Roman" pitchFamily="18" charset="0"/>
              </a:rPr>
              <a:t>El fondo verde para el clima (GCF) "promoverá el </a:t>
            </a:r>
            <a:r>
              <a:rPr lang="es-ES" sz="1600" b="1" dirty="0">
                <a:solidFill>
                  <a:srgbClr val="1E3B59"/>
                </a:solidFill>
                <a:latin typeface="Century Gothic" pitchFamily="34" charset="0"/>
                <a:cs typeface="Times New Roman" pitchFamily="18" charset="0"/>
              </a:rPr>
              <a:t>cambio de paradigma </a:t>
            </a:r>
            <a:r>
              <a:rPr lang="es-ES" sz="1600" dirty="0">
                <a:solidFill>
                  <a:srgbClr val="1E3B59"/>
                </a:solidFill>
                <a:latin typeface="Century Gothic" pitchFamily="34" charset="0"/>
                <a:cs typeface="Times New Roman" pitchFamily="18" charset="0"/>
              </a:rPr>
              <a:t>hacia vías de desarrollo de baja emisión y resistencia al clima, proporcionando apoyo a los países en desarrollo para limitar o </a:t>
            </a:r>
            <a:r>
              <a:rPr lang="es-ES" sz="1600" b="1" dirty="0">
                <a:solidFill>
                  <a:srgbClr val="1E3B59"/>
                </a:solidFill>
                <a:latin typeface="Century Gothic" pitchFamily="34" charset="0"/>
                <a:cs typeface="Times New Roman" pitchFamily="18" charset="0"/>
              </a:rPr>
              <a:t>reducir sus emisiones </a:t>
            </a:r>
            <a:r>
              <a:rPr lang="es-ES" sz="1600" dirty="0">
                <a:solidFill>
                  <a:srgbClr val="1E3B59"/>
                </a:solidFill>
                <a:latin typeface="Century Gothic" pitchFamily="34" charset="0"/>
                <a:cs typeface="Times New Roman" pitchFamily="18" charset="0"/>
              </a:rPr>
              <a:t>de gases de efecto invernadero y </a:t>
            </a:r>
            <a:r>
              <a:rPr lang="es-ES" sz="1600" b="1" dirty="0">
                <a:solidFill>
                  <a:srgbClr val="1E3B59"/>
                </a:solidFill>
                <a:latin typeface="Century Gothic" pitchFamily="34" charset="0"/>
                <a:cs typeface="Times New Roman" pitchFamily="18" charset="0"/>
              </a:rPr>
              <a:t>adaptarse a los impactos </a:t>
            </a:r>
            <a:r>
              <a:rPr lang="es-ES" sz="1600" dirty="0">
                <a:solidFill>
                  <a:srgbClr val="1E3B59"/>
                </a:solidFill>
                <a:latin typeface="Century Gothic" pitchFamily="34" charset="0"/>
                <a:cs typeface="Times New Roman" pitchFamily="18" charset="0"/>
              </a:rPr>
              <a:t>del cambio climático , teniendo en cuenta las </a:t>
            </a:r>
            <a:r>
              <a:rPr lang="es-ES" sz="1600" b="1" dirty="0">
                <a:solidFill>
                  <a:srgbClr val="1E3B59"/>
                </a:solidFill>
                <a:latin typeface="Century Gothic" pitchFamily="34" charset="0"/>
                <a:cs typeface="Times New Roman" pitchFamily="18" charset="0"/>
              </a:rPr>
              <a:t>necesidades de los países en desarrollo particularmente vulnerables </a:t>
            </a:r>
            <a:r>
              <a:rPr lang="es-ES" sz="1600" dirty="0">
                <a:solidFill>
                  <a:srgbClr val="1E3B59"/>
                </a:solidFill>
                <a:latin typeface="Century Gothic" pitchFamily="34" charset="0"/>
                <a:cs typeface="Times New Roman" pitchFamily="18" charset="0"/>
              </a:rPr>
              <a:t>a los efectos adversos del cambio climático ". (GCF 2011)</a:t>
            </a:r>
          </a:p>
          <a:p>
            <a:pPr>
              <a:spcAft>
                <a:spcPts val="600"/>
              </a:spcAft>
              <a:buFont typeface="Wingdings" panose="05000000000000000000" pitchFamily="2" charset="2"/>
              <a:buChar char="§"/>
            </a:pPr>
            <a:endParaRPr lang="es-ES" sz="1800" dirty="0">
              <a:latin typeface="+mj-lt"/>
            </a:endParaRPr>
          </a:p>
        </p:txBody>
      </p:sp>
      <p:pic>
        <p:nvPicPr>
          <p:cNvPr id="10" name="Picture 1" descr="info-GCF_Portfolio_green.jpg">
            <a:extLst>
              <a:ext uri="{FF2B5EF4-FFF2-40B4-BE49-F238E27FC236}">
                <a16:creationId xmlns:a16="http://schemas.microsoft.com/office/drawing/2014/main" id="{97BD55E1-9BF1-4E63-9CAF-F9978155BB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221" t="10239" r="8472" b="9827"/>
          <a:stretch/>
        </p:blipFill>
        <p:spPr>
          <a:xfrm>
            <a:off x="5952303" y="3847210"/>
            <a:ext cx="3137156" cy="2874265"/>
          </a:xfrm>
          <a:prstGeom prst="rect">
            <a:avLst/>
          </a:prstGeom>
        </p:spPr>
      </p:pic>
      <p:sp>
        <p:nvSpPr>
          <p:cNvPr id="11" name="Content Placeholder 2">
            <a:extLst>
              <a:ext uri="{FF2B5EF4-FFF2-40B4-BE49-F238E27FC236}">
                <a16:creationId xmlns:a16="http://schemas.microsoft.com/office/drawing/2014/main" id="{463EDF31-576D-4CF7-8773-95826DB208FE}"/>
              </a:ext>
            </a:extLst>
          </p:cNvPr>
          <p:cNvSpPr txBox="1">
            <a:spLocks/>
          </p:cNvSpPr>
          <p:nvPr/>
        </p:nvSpPr>
        <p:spPr>
          <a:xfrm>
            <a:off x="395536" y="3847210"/>
            <a:ext cx="4748596" cy="2123658"/>
          </a:xfrm>
          <a:prstGeom prst="rect">
            <a:avLst/>
          </a:prstGeom>
          <a:noFill/>
        </p:spPr>
        <p:txBody>
          <a:bodyPr vert="horz" wrap="square" lIns="0" tIns="0" rIns="0" bIns="0" rtlCol="0">
            <a:spAutoFit/>
          </a:bodyPr>
          <a:lstStyle>
            <a:lvl1pPr marL="269875" indent="-269875" algn="l" defTabSz="521437" rtl="0" eaLnBrk="1" latinLnBrk="0" hangingPunct="1">
              <a:spcBef>
                <a:spcPts val="600"/>
              </a:spcBef>
              <a:spcAft>
                <a:spcPts val="0"/>
              </a:spcAft>
              <a:buClr>
                <a:srgbClr val="9F0014"/>
              </a:buClr>
              <a:buFont typeface="Lucida Grande"/>
              <a:buChar char="•"/>
              <a:defRPr sz="2200" kern="1200">
                <a:solidFill>
                  <a:srgbClr val="4B4B4B"/>
                </a:solidFill>
                <a:latin typeface="DINOT"/>
                <a:ea typeface="+mn-ea"/>
                <a:cs typeface="DINOT"/>
              </a:defRPr>
            </a:lvl1pPr>
            <a:lvl2pPr marL="727075" indent="-273050" algn="l" defTabSz="521437" rtl="0" eaLnBrk="1" latinLnBrk="0" hangingPunct="1">
              <a:spcBef>
                <a:spcPts val="300"/>
              </a:spcBef>
              <a:spcAft>
                <a:spcPts val="300"/>
              </a:spcAft>
              <a:buClr>
                <a:srgbClr val="9F0014"/>
              </a:buClr>
              <a:buFont typeface="Lucida Grande"/>
              <a:buChar char="•"/>
              <a:defRPr sz="2000" kern="1200">
                <a:solidFill>
                  <a:srgbClr val="4B4B4B"/>
                </a:solidFill>
                <a:latin typeface="DINOT"/>
                <a:ea typeface="+mn-ea"/>
                <a:cs typeface="DINOT"/>
              </a:defRPr>
            </a:lvl2pPr>
            <a:lvl3pPr marL="1303592" indent="-260718" algn="l" defTabSz="521437" rtl="0" eaLnBrk="1" latinLnBrk="0" hangingPunct="1">
              <a:spcBef>
                <a:spcPts val="300"/>
              </a:spcBef>
              <a:buFont typeface="Arial"/>
              <a:buChar char="•"/>
              <a:defRPr sz="1600" kern="1200">
                <a:solidFill>
                  <a:srgbClr val="4B4B4B"/>
                </a:solidFill>
                <a:latin typeface="DINOT"/>
                <a:ea typeface="+mn-ea"/>
                <a:cs typeface="DINOT"/>
              </a:defRPr>
            </a:lvl3pPr>
            <a:lvl4pPr marL="1825028" indent="-260718" algn="l" defTabSz="521437" rtl="0" eaLnBrk="1" latinLnBrk="0" hangingPunct="1">
              <a:spcBef>
                <a:spcPct val="20000"/>
              </a:spcBef>
              <a:buFont typeface="Arial"/>
              <a:buChar char="–"/>
              <a:defRPr sz="2200" kern="1200">
                <a:solidFill>
                  <a:srgbClr val="4B4B4B"/>
                </a:solidFill>
                <a:latin typeface="DINOT"/>
                <a:ea typeface="+mn-ea"/>
                <a:cs typeface="DINOT"/>
              </a:defRPr>
            </a:lvl4pPr>
            <a:lvl5pPr marL="2346465" indent="-260718" algn="l" defTabSz="521437" rtl="0" eaLnBrk="1" latinLnBrk="0" hangingPunct="1">
              <a:spcBef>
                <a:spcPct val="20000"/>
              </a:spcBef>
              <a:buFont typeface="Arial"/>
              <a:buChar char="»"/>
              <a:defRPr sz="2200" kern="1200">
                <a:solidFill>
                  <a:srgbClr val="4B4B4B"/>
                </a:solidFill>
                <a:latin typeface="DINOT"/>
                <a:ea typeface="+mn-ea"/>
                <a:cs typeface="DINOT"/>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pPr marL="0" indent="0">
              <a:spcAft>
                <a:spcPts val="600"/>
              </a:spcAft>
              <a:buNone/>
            </a:pPr>
            <a:r>
              <a:rPr lang="es-ES" sz="1600" b="1" dirty="0">
                <a:solidFill>
                  <a:srgbClr val="1E3B59"/>
                </a:solidFill>
                <a:latin typeface="Century Gothic" pitchFamily="34" charset="0"/>
                <a:cs typeface="Times New Roman" pitchFamily="18" charset="0"/>
              </a:rPr>
              <a:t>50:50 </a:t>
            </a:r>
            <a:r>
              <a:rPr lang="es-ES" sz="1600" dirty="0">
                <a:solidFill>
                  <a:srgbClr val="1E3B59"/>
                </a:solidFill>
                <a:latin typeface="Century Gothic" pitchFamily="34" charset="0"/>
                <a:cs typeface="Times New Roman" pitchFamily="18" charset="0"/>
              </a:rPr>
              <a:t>equilibrio entre la mitigación y la adaptación con el tiempo;</a:t>
            </a:r>
          </a:p>
          <a:p>
            <a:pPr marL="0" indent="0">
              <a:spcAft>
                <a:spcPts val="600"/>
              </a:spcAft>
              <a:buNone/>
            </a:pPr>
            <a:r>
              <a:rPr lang="es-ES" sz="1600" dirty="0">
                <a:solidFill>
                  <a:srgbClr val="1E3B59"/>
                </a:solidFill>
                <a:latin typeface="Century Gothic" pitchFamily="34" charset="0"/>
                <a:cs typeface="Times New Roman" pitchFamily="18" charset="0"/>
              </a:rPr>
              <a:t>Un </a:t>
            </a:r>
            <a:r>
              <a:rPr lang="es-ES" sz="1600" b="1" dirty="0">
                <a:solidFill>
                  <a:srgbClr val="1E3B59"/>
                </a:solidFill>
                <a:latin typeface="Century Gothic" pitchFamily="34" charset="0"/>
                <a:cs typeface="Times New Roman" pitchFamily="18" charset="0"/>
              </a:rPr>
              <a:t>piso del 50% de la asignación de adaptación</a:t>
            </a:r>
            <a:r>
              <a:rPr lang="es-ES" sz="1600" dirty="0">
                <a:solidFill>
                  <a:srgbClr val="1E3B59"/>
                </a:solidFill>
                <a:latin typeface="Century Gothic" pitchFamily="34" charset="0"/>
                <a:cs typeface="Times New Roman" pitchFamily="18" charset="0"/>
              </a:rPr>
              <a:t> para los países particularmente vulnerables, incluidos los países menos adelantados (PMA), los pequeños Estados insulares desarrollados (SIDS) y los Estados africanos; </a:t>
            </a:r>
          </a:p>
        </p:txBody>
      </p:sp>
      <p:sp>
        <p:nvSpPr>
          <p:cNvPr id="6" name="Textfeld 5">
            <a:extLst>
              <a:ext uri="{FF2B5EF4-FFF2-40B4-BE49-F238E27FC236}">
                <a16:creationId xmlns:a16="http://schemas.microsoft.com/office/drawing/2014/main" id="{B1E08BD4-521A-4AEB-A3CE-53293AB9C060}"/>
              </a:ext>
            </a:extLst>
          </p:cNvPr>
          <p:cNvSpPr txBox="1"/>
          <p:nvPr/>
        </p:nvSpPr>
        <p:spPr>
          <a:xfrm>
            <a:off x="4183299" y="5589690"/>
            <a:ext cx="3137156" cy="338554"/>
          </a:xfrm>
          <a:prstGeom prst="rect">
            <a:avLst/>
          </a:prstGeom>
          <a:noFill/>
        </p:spPr>
        <p:txBody>
          <a:bodyPr wrap="square" rtlCol="0">
            <a:spAutoFit/>
          </a:bodyPr>
          <a:lstStyle/>
          <a:p>
            <a:pPr algn="ctr"/>
            <a:r>
              <a:rPr lang="es-ES" sz="1600" b="1" dirty="0">
                <a:solidFill>
                  <a:srgbClr val="1E3B59"/>
                </a:solidFill>
                <a:latin typeface="Century Gothic" pitchFamily="34" charset="0"/>
                <a:cs typeface="Times New Roman" pitchFamily="18" charset="0"/>
              </a:rPr>
              <a:t>Total de la cartera de GCF</a:t>
            </a:r>
          </a:p>
        </p:txBody>
      </p:sp>
      <p:sp>
        <p:nvSpPr>
          <p:cNvPr id="7" name="Rechteck 6">
            <a:extLst>
              <a:ext uri="{FF2B5EF4-FFF2-40B4-BE49-F238E27FC236}">
                <a16:creationId xmlns:a16="http://schemas.microsoft.com/office/drawing/2014/main" id="{761EF5EA-9937-4F9A-9C3A-1FD8530C8D69}"/>
              </a:ext>
            </a:extLst>
          </p:cNvPr>
          <p:cNvSpPr/>
          <p:nvPr/>
        </p:nvSpPr>
        <p:spPr>
          <a:xfrm>
            <a:off x="5215334" y="6200358"/>
            <a:ext cx="2675732" cy="338554"/>
          </a:xfrm>
          <a:prstGeom prst="rect">
            <a:avLst/>
          </a:prstGeom>
        </p:spPr>
        <p:txBody>
          <a:bodyPr wrap="none">
            <a:spAutoFit/>
          </a:bodyPr>
          <a:lstStyle/>
          <a:p>
            <a:r>
              <a:rPr lang="de-DE" sz="1600" b="1" dirty="0" err="1">
                <a:solidFill>
                  <a:srgbClr val="1E3B59"/>
                </a:solidFill>
                <a:latin typeface="Century Gothic" pitchFamily="34" charset="0"/>
                <a:cs typeface="Times New Roman" pitchFamily="18" charset="0"/>
              </a:rPr>
              <a:t>Portafolio</a:t>
            </a:r>
            <a:r>
              <a:rPr lang="de-DE" sz="1600" b="1" dirty="0">
                <a:solidFill>
                  <a:srgbClr val="1E3B59"/>
                </a:solidFill>
                <a:latin typeface="Century Gothic" pitchFamily="34" charset="0"/>
                <a:cs typeface="Times New Roman" pitchFamily="18" charset="0"/>
              </a:rPr>
              <a:t> de </a:t>
            </a:r>
            <a:r>
              <a:rPr lang="de-DE" sz="1600" b="1" dirty="0" err="1">
                <a:solidFill>
                  <a:srgbClr val="1E3B59"/>
                </a:solidFill>
                <a:latin typeface="Century Gothic" pitchFamily="34" charset="0"/>
                <a:cs typeface="Times New Roman" pitchFamily="18" charset="0"/>
              </a:rPr>
              <a:t>adaptación</a:t>
            </a:r>
            <a:endParaRPr lang="de-DE" sz="1600" b="1" dirty="0">
              <a:solidFill>
                <a:srgbClr val="1E3B59"/>
              </a:solidFill>
              <a:latin typeface="Century Gothic" pitchFamily="34" charset="0"/>
              <a:cs typeface="Times New Roman" pitchFamily="18" charset="0"/>
            </a:endParaRPr>
          </a:p>
        </p:txBody>
      </p:sp>
    </p:spTree>
    <p:extLst>
      <p:ext uri="{BB962C8B-B14F-4D97-AF65-F5344CB8AC3E}">
        <p14:creationId xmlns:p14="http://schemas.microsoft.com/office/powerpoint/2010/main" val="2685132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rPr>
              <a:pPr/>
              <a:t>27</a:t>
            </a:fld>
            <a:endParaRPr lang="es-ES">
              <a:solidFill>
                <a:prstClr val="black">
                  <a:tint val="75000"/>
                </a:prstClr>
              </a:solidFill>
            </a:endParaRPr>
          </a:p>
        </p:txBody>
      </p:sp>
      <p:sp>
        <p:nvSpPr>
          <p:cNvPr id="3" name="Rectángulo 2"/>
          <p:cNvSpPr/>
          <p:nvPr/>
        </p:nvSpPr>
        <p:spPr>
          <a:xfrm>
            <a:off x="755576" y="3028801"/>
            <a:ext cx="7884368" cy="3308598"/>
          </a:xfrm>
          <a:prstGeom prst="rect">
            <a:avLst/>
          </a:prstGeom>
        </p:spPr>
        <p:txBody>
          <a:bodyPr wrap="square">
            <a:spAutoFit/>
          </a:bodyPr>
          <a:lstStyle/>
          <a:p>
            <a:pPr>
              <a:spcAft>
                <a:spcPts val="600"/>
              </a:spcAft>
            </a:pPr>
            <a:r>
              <a:rPr lang="es-ES" sz="2000" b="1" dirty="0">
                <a:solidFill>
                  <a:schemeClr val="accent3">
                    <a:lumMod val="75000"/>
                  </a:schemeClr>
                </a:solidFill>
                <a:latin typeface="Century Gothic" panose="020B0502020202020204" pitchFamily="34" charset="0"/>
              </a:rPr>
              <a:t>Green </a:t>
            </a:r>
            <a:r>
              <a:rPr lang="es-ES" sz="2000" b="1" dirty="0" err="1">
                <a:solidFill>
                  <a:schemeClr val="accent3">
                    <a:lumMod val="75000"/>
                  </a:schemeClr>
                </a:solidFill>
                <a:latin typeface="Century Gothic" panose="020B0502020202020204" pitchFamily="34" charset="0"/>
              </a:rPr>
              <a:t>Climate</a:t>
            </a:r>
            <a:r>
              <a:rPr lang="es-ES" sz="2000" b="1" dirty="0">
                <a:solidFill>
                  <a:schemeClr val="accent3">
                    <a:lumMod val="75000"/>
                  </a:schemeClr>
                </a:solidFill>
                <a:latin typeface="Century Gothic" panose="020B0502020202020204" pitchFamily="34" charset="0"/>
              </a:rPr>
              <a:t> </a:t>
            </a:r>
            <a:r>
              <a:rPr lang="es-ES" sz="2000" b="1" dirty="0" err="1">
                <a:solidFill>
                  <a:schemeClr val="accent3">
                    <a:lumMod val="75000"/>
                  </a:schemeClr>
                </a:solidFill>
                <a:latin typeface="Century Gothic" panose="020B0502020202020204" pitchFamily="34" charset="0"/>
              </a:rPr>
              <a:t>Fund</a:t>
            </a:r>
            <a:r>
              <a:rPr lang="es-ES" sz="2000" b="1" dirty="0">
                <a:solidFill>
                  <a:schemeClr val="accent3">
                    <a:lumMod val="75000"/>
                  </a:schemeClr>
                </a:solidFill>
                <a:latin typeface="Century Gothic" panose="020B0502020202020204" pitchFamily="34" charset="0"/>
              </a:rPr>
              <a:t> </a:t>
            </a:r>
            <a:r>
              <a:rPr lang="es-ES" sz="2000" dirty="0">
                <a:latin typeface="Century Gothic" panose="020B0502020202020204" pitchFamily="34" charset="0"/>
              </a:rPr>
              <a:t>(COP 16, Cancún)</a:t>
            </a:r>
          </a:p>
          <a:p>
            <a:pPr marL="742950" lvl="1" indent="-285750">
              <a:spcAft>
                <a:spcPts val="600"/>
              </a:spcAft>
              <a:buFont typeface="Wingdings" panose="05000000000000000000" pitchFamily="2" charset="2"/>
              <a:buChar char="q"/>
            </a:pPr>
            <a:r>
              <a:rPr lang="es-ES" sz="1600" dirty="0">
                <a:solidFill>
                  <a:srgbClr val="404040"/>
                </a:solidFill>
                <a:latin typeface="Century Gothic" panose="020B0502020202020204" pitchFamily="34" charset="0"/>
              </a:rPr>
              <a:t>8 proyectos aprobados</a:t>
            </a:r>
          </a:p>
          <a:p>
            <a:pPr marL="742950" lvl="1" indent="-285750">
              <a:spcAft>
                <a:spcPts val="600"/>
              </a:spcAft>
              <a:buFont typeface="Wingdings" panose="05000000000000000000" pitchFamily="2" charset="2"/>
              <a:buChar char="q"/>
            </a:pPr>
            <a:r>
              <a:rPr lang="es-ES" sz="1600" dirty="0">
                <a:solidFill>
                  <a:srgbClr val="404040"/>
                </a:solidFill>
                <a:latin typeface="Century Gothic" panose="020B0502020202020204" pitchFamily="34" charset="0"/>
              </a:rPr>
              <a:t>168 millones USD</a:t>
            </a:r>
          </a:p>
          <a:p>
            <a:pPr marL="742950" lvl="1" indent="-285750">
              <a:spcAft>
                <a:spcPts val="600"/>
              </a:spcAft>
              <a:buFont typeface="Wingdings" panose="05000000000000000000" pitchFamily="2" charset="2"/>
              <a:buChar char="q"/>
            </a:pPr>
            <a:endParaRPr lang="es-ES" sz="1600" dirty="0">
              <a:solidFill>
                <a:srgbClr val="404040"/>
              </a:solidFill>
              <a:latin typeface="Century Gothic" panose="020B0502020202020204" pitchFamily="34" charset="0"/>
            </a:endParaRPr>
          </a:p>
          <a:p>
            <a:pPr marL="742950" lvl="1" indent="-285750">
              <a:spcAft>
                <a:spcPts val="600"/>
              </a:spcAft>
              <a:buFont typeface="Wingdings" panose="05000000000000000000" pitchFamily="2" charset="2"/>
              <a:buChar char="q"/>
            </a:pPr>
            <a:r>
              <a:rPr lang="es-ES" sz="1600" dirty="0">
                <a:solidFill>
                  <a:srgbClr val="404040"/>
                </a:solidFill>
                <a:latin typeface="Century Gothic" panose="020B0502020202020204" pitchFamily="34" charset="0"/>
              </a:rPr>
              <a:t>20 entidades acreditadas</a:t>
            </a:r>
          </a:p>
          <a:p>
            <a:pPr marL="742950" lvl="1" indent="-285750">
              <a:spcAft>
                <a:spcPts val="600"/>
              </a:spcAft>
              <a:buFont typeface="Wingdings" panose="05000000000000000000" pitchFamily="2" charset="2"/>
              <a:buChar char="q"/>
            </a:pPr>
            <a:r>
              <a:rPr lang="es-ES" sz="1600" dirty="0">
                <a:solidFill>
                  <a:srgbClr val="404040"/>
                </a:solidFill>
                <a:latin typeface="Century Gothic" panose="020B0502020202020204" pitchFamily="34" charset="0"/>
              </a:rPr>
              <a:t>9 recomendadas a Junta</a:t>
            </a:r>
          </a:p>
          <a:p>
            <a:pPr marL="742950" lvl="1" indent="-285750">
              <a:spcAft>
                <a:spcPts val="600"/>
              </a:spcAft>
              <a:buFont typeface="Wingdings" panose="05000000000000000000" pitchFamily="2" charset="2"/>
              <a:buChar char="q"/>
            </a:pPr>
            <a:endParaRPr lang="es-ES" sz="1600" dirty="0">
              <a:solidFill>
                <a:srgbClr val="404040"/>
              </a:solidFill>
              <a:latin typeface="Century Gothic" panose="020B0502020202020204" pitchFamily="34" charset="0"/>
            </a:endParaRPr>
          </a:p>
          <a:p>
            <a:pPr marL="742950" lvl="1" indent="-285750">
              <a:spcAft>
                <a:spcPts val="600"/>
              </a:spcAft>
              <a:buFont typeface="Wingdings" panose="05000000000000000000" pitchFamily="2" charset="2"/>
              <a:buChar char="q"/>
            </a:pPr>
            <a:r>
              <a:rPr lang="es-ES" sz="1600" dirty="0">
                <a:solidFill>
                  <a:srgbClr val="404040"/>
                </a:solidFill>
                <a:latin typeface="Century Gothic" panose="020B0502020202020204" pitchFamily="34" charset="0"/>
              </a:rPr>
              <a:t>Puntos focales en 136 países</a:t>
            </a:r>
          </a:p>
          <a:p>
            <a:pPr marL="742950" lvl="1" indent="-285750">
              <a:spcAft>
                <a:spcPts val="600"/>
              </a:spcAft>
              <a:buFont typeface="Wingdings" panose="05000000000000000000" pitchFamily="2" charset="2"/>
              <a:buChar char="q"/>
            </a:pPr>
            <a:r>
              <a:rPr lang="es-ES" sz="1600" dirty="0" err="1">
                <a:solidFill>
                  <a:srgbClr val="404040"/>
                </a:solidFill>
                <a:latin typeface="Century Gothic" panose="020B0502020202020204" pitchFamily="34" charset="0"/>
              </a:rPr>
              <a:t>INDCs</a:t>
            </a:r>
            <a:r>
              <a:rPr lang="es-ES" sz="1600" dirty="0">
                <a:solidFill>
                  <a:srgbClr val="404040"/>
                </a:solidFill>
                <a:latin typeface="Century Gothic" panose="020B0502020202020204" pitchFamily="34" charset="0"/>
              </a:rPr>
              <a:t> como muestra prioridades nacionales</a:t>
            </a:r>
          </a:p>
          <a:p>
            <a:pPr marL="742950" lvl="1" indent="-285750">
              <a:spcAft>
                <a:spcPts val="600"/>
              </a:spcAft>
              <a:buFont typeface="Wingdings" panose="05000000000000000000" pitchFamily="2" charset="2"/>
              <a:buChar char="q"/>
            </a:pPr>
            <a:endParaRPr lang="es-ES" sz="1600" b="0" i="0" dirty="0">
              <a:solidFill>
                <a:srgbClr val="404040"/>
              </a:solidFill>
              <a:effectLst/>
              <a:latin typeface="Century Gothic" panose="020B0502020202020204" pitchFamily="34" charset="0"/>
            </a:endParaRPr>
          </a:p>
        </p:txBody>
      </p:sp>
      <p:graphicFrame>
        <p:nvGraphicFramePr>
          <p:cNvPr id="6" name="Diagrama 5"/>
          <p:cNvGraphicFramePr/>
          <p:nvPr>
            <p:extLst>
              <p:ext uri="{D42A27DB-BD31-4B8C-83A1-F6EECF244321}">
                <p14:modId xmlns:p14="http://schemas.microsoft.com/office/powerpoint/2010/main" val="686957500"/>
              </p:ext>
            </p:extLst>
          </p:nvPr>
        </p:nvGraphicFramePr>
        <p:xfrm>
          <a:off x="755576" y="936836"/>
          <a:ext cx="4032448" cy="1671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6 Rectángulo redondeado"/>
          <p:cNvSpPr/>
          <p:nvPr/>
        </p:nvSpPr>
        <p:spPr>
          <a:xfrm>
            <a:off x="5004048" y="1196752"/>
            <a:ext cx="4392488" cy="576064"/>
          </a:xfrm>
          <a:prstGeom prst="roundRect">
            <a:avLst/>
          </a:prstGeom>
          <a:solidFill>
            <a:schemeClr val="tx1">
              <a:lumMod val="65000"/>
              <a:lumOff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latin typeface="Century Gothic" pitchFamily="34" charset="0"/>
              </a:rPr>
              <a:t>Inicios del GCF</a:t>
            </a:r>
          </a:p>
        </p:txBody>
      </p:sp>
      <p:sp>
        <p:nvSpPr>
          <p:cNvPr id="5" name="CuadroTexto 4"/>
          <p:cNvSpPr txBox="1"/>
          <p:nvPr/>
        </p:nvSpPr>
        <p:spPr>
          <a:xfrm rot="16200000">
            <a:off x="-522154" y="1394361"/>
            <a:ext cx="1844092" cy="584775"/>
          </a:xfrm>
          <a:prstGeom prst="rect">
            <a:avLst/>
          </a:prstGeom>
          <a:noFill/>
        </p:spPr>
        <p:txBody>
          <a:bodyPr wrap="square" rtlCol="0">
            <a:spAutoFit/>
          </a:bodyPr>
          <a:lstStyle/>
          <a:p>
            <a:r>
              <a:rPr lang="es-ES" sz="1600" b="1" dirty="0">
                <a:latin typeface="Century Gothic" panose="020B0502020202020204" pitchFamily="34" charset="0"/>
              </a:rPr>
              <a:t>COP 15, COPENHAGUE</a:t>
            </a:r>
          </a:p>
        </p:txBody>
      </p:sp>
    </p:spTree>
    <p:extLst>
      <p:ext uri="{BB962C8B-B14F-4D97-AF65-F5344CB8AC3E}">
        <p14:creationId xmlns:p14="http://schemas.microsoft.com/office/powerpoint/2010/main" val="23365648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rPr>
              <a:pPr/>
              <a:t>28</a:t>
            </a:fld>
            <a:endParaRPr lang="es-ES">
              <a:solidFill>
                <a:prstClr val="black">
                  <a:tint val="75000"/>
                </a:prstClr>
              </a:solidFill>
            </a:endParaRPr>
          </a:p>
        </p:txBody>
      </p:sp>
      <p:pic>
        <p:nvPicPr>
          <p:cNvPr id="4" name="Imagen 3"/>
          <p:cNvPicPr>
            <a:picLocks noChangeAspect="1"/>
          </p:cNvPicPr>
          <p:nvPr/>
        </p:nvPicPr>
        <p:blipFill>
          <a:blip r:embed="rId2"/>
          <a:stretch>
            <a:fillRect/>
          </a:stretch>
        </p:blipFill>
        <p:spPr>
          <a:xfrm>
            <a:off x="4219192" y="2060848"/>
            <a:ext cx="4817304" cy="4551688"/>
          </a:xfrm>
          <a:prstGeom prst="rect">
            <a:avLst/>
          </a:prstGeom>
        </p:spPr>
      </p:pic>
      <p:graphicFrame>
        <p:nvGraphicFramePr>
          <p:cNvPr id="6" name="Diagrama 5"/>
          <p:cNvGraphicFramePr/>
          <p:nvPr>
            <p:extLst/>
          </p:nvPr>
        </p:nvGraphicFramePr>
        <p:xfrm>
          <a:off x="251520" y="980728"/>
          <a:ext cx="3598529" cy="1671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uadroTexto 2"/>
          <p:cNvSpPr txBox="1"/>
          <p:nvPr/>
        </p:nvSpPr>
        <p:spPr>
          <a:xfrm>
            <a:off x="251520" y="2996952"/>
            <a:ext cx="4320480" cy="338554"/>
          </a:xfrm>
          <a:prstGeom prst="rect">
            <a:avLst/>
          </a:prstGeom>
          <a:solidFill>
            <a:schemeClr val="accent5">
              <a:lumMod val="50000"/>
            </a:schemeClr>
          </a:solidFill>
        </p:spPr>
        <p:txBody>
          <a:bodyPr wrap="square" rtlCol="0">
            <a:spAutoFit/>
          </a:bodyPr>
          <a:lstStyle/>
          <a:p>
            <a:pPr algn="ctr"/>
            <a:r>
              <a:rPr lang="es-ES" sz="1600" b="1" dirty="0">
                <a:solidFill>
                  <a:schemeClr val="bg1"/>
                </a:solidFill>
                <a:latin typeface="Century Gothic" panose="020B0502020202020204" pitchFamily="34" charset="0"/>
              </a:rPr>
              <a:t>50%-50% Mitigación - Adaptación</a:t>
            </a:r>
          </a:p>
        </p:txBody>
      </p:sp>
      <p:sp>
        <p:nvSpPr>
          <p:cNvPr id="9" name="CuadroTexto 8"/>
          <p:cNvSpPr txBox="1"/>
          <p:nvPr/>
        </p:nvSpPr>
        <p:spPr>
          <a:xfrm>
            <a:off x="251520" y="3606115"/>
            <a:ext cx="4752528" cy="584775"/>
          </a:xfrm>
          <a:prstGeom prst="rect">
            <a:avLst/>
          </a:prstGeom>
          <a:solidFill>
            <a:schemeClr val="accent5">
              <a:lumMod val="75000"/>
            </a:schemeClr>
          </a:solidFill>
        </p:spPr>
        <p:txBody>
          <a:bodyPr wrap="square" rtlCol="0">
            <a:spAutoFit/>
          </a:bodyPr>
          <a:lstStyle/>
          <a:p>
            <a:pPr algn="ctr"/>
            <a:r>
              <a:rPr lang="es-ES" sz="1600" b="1" dirty="0">
                <a:solidFill>
                  <a:schemeClr val="bg1"/>
                </a:solidFill>
                <a:latin typeface="Century Gothic" panose="020B0502020202020204" pitchFamily="34" charset="0"/>
              </a:rPr>
              <a:t>BID, ADB, BERD, AFD, KFW, Deutsche Bank, etc.</a:t>
            </a:r>
          </a:p>
          <a:p>
            <a:pPr algn="ctr"/>
            <a:r>
              <a:rPr lang="es-ES" sz="1600" dirty="0">
                <a:solidFill>
                  <a:schemeClr val="bg1"/>
                </a:solidFill>
                <a:latin typeface="Century Gothic" panose="020B0502020202020204" pitchFamily="34" charset="0"/>
              </a:rPr>
              <a:t>(Cobran una tasa por las gestiones)</a:t>
            </a:r>
          </a:p>
        </p:txBody>
      </p:sp>
      <p:sp>
        <p:nvSpPr>
          <p:cNvPr id="10" name="CuadroTexto 9"/>
          <p:cNvSpPr txBox="1"/>
          <p:nvPr/>
        </p:nvSpPr>
        <p:spPr>
          <a:xfrm>
            <a:off x="251520" y="5279132"/>
            <a:ext cx="4752528" cy="1077218"/>
          </a:xfrm>
          <a:prstGeom prst="rect">
            <a:avLst/>
          </a:prstGeom>
          <a:solidFill>
            <a:schemeClr val="accent5">
              <a:lumMod val="40000"/>
              <a:lumOff val="60000"/>
            </a:schemeClr>
          </a:solidFill>
        </p:spPr>
        <p:txBody>
          <a:bodyPr wrap="square" rtlCol="0">
            <a:spAutoFit/>
          </a:bodyPr>
          <a:lstStyle/>
          <a:p>
            <a:r>
              <a:rPr lang="es-ES" sz="1600" b="1" dirty="0" err="1">
                <a:latin typeface="Century Gothic" panose="020B0502020202020204" pitchFamily="34" charset="0"/>
              </a:rPr>
              <a:t>Due</a:t>
            </a:r>
            <a:r>
              <a:rPr lang="es-ES" sz="1600" b="1" dirty="0">
                <a:latin typeface="Century Gothic" panose="020B0502020202020204" pitchFamily="34" charset="0"/>
              </a:rPr>
              <a:t> </a:t>
            </a:r>
            <a:r>
              <a:rPr lang="es-ES" sz="1600" b="1" dirty="0" err="1">
                <a:latin typeface="Century Gothic" panose="020B0502020202020204" pitchFamily="34" charset="0"/>
              </a:rPr>
              <a:t>dilligence</a:t>
            </a:r>
            <a:r>
              <a:rPr lang="es-ES" sz="1600" b="1" dirty="0">
                <a:latin typeface="Century Gothic" panose="020B0502020202020204" pitchFamily="34" charset="0"/>
              </a:rPr>
              <a:t> previa (externa y GCF)</a:t>
            </a:r>
          </a:p>
          <a:p>
            <a:endParaRPr lang="es-ES" sz="1600" b="1" dirty="0">
              <a:latin typeface="Century Gothic" panose="020B0502020202020204" pitchFamily="34" charset="0"/>
            </a:endParaRPr>
          </a:p>
          <a:p>
            <a:r>
              <a:rPr lang="es-ES" sz="1600" b="1" dirty="0">
                <a:latin typeface="Century Gothic" panose="020B0502020202020204" pitchFamily="34" charset="0"/>
              </a:rPr>
              <a:t>Proyectos adicionales (no posible con inversión privada)</a:t>
            </a:r>
          </a:p>
        </p:txBody>
      </p:sp>
      <p:sp>
        <p:nvSpPr>
          <p:cNvPr id="11" name="CuadroTexto 10"/>
          <p:cNvSpPr txBox="1"/>
          <p:nvPr/>
        </p:nvSpPr>
        <p:spPr>
          <a:xfrm>
            <a:off x="7459241" y="5195511"/>
            <a:ext cx="1908720" cy="584775"/>
          </a:xfrm>
          <a:prstGeom prst="rect">
            <a:avLst/>
          </a:prstGeom>
          <a:noFill/>
        </p:spPr>
        <p:txBody>
          <a:bodyPr wrap="square" rtlCol="0">
            <a:spAutoFit/>
          </a:bodyPr>
          <a:lstStyle/>
          <a:p>
            <a:r>
              <a:rPr lang="es-ES" sz="1600" dirty="0">
                <a:latin typeface="Century Gothic" panose="020B0502020202020204" pitchFamily="34" charset="0"/>
              </a:rPr>
              <a:t>Principios de actuación</a:t>
            </a:r>
          </a:p>
        </p:txBody>
      </p:sp>
      <p:cxnSp>
        <p:nvCxnSpPr>
          <p:cNvPr id="12" name="Conector curvado 11"/>
          <p:cNvCxnSpPr/>
          <p:nvPr/>
        </p:nvCxnSpPr>
        <p:spPr>
          <a:xfrm rot="16200000" flipH="1">
            <a:off x="7593269" y="4363423"/>
            <a:ext cx="749881" cy="696418"/>
          </a:xfrm>
          <a:prstGeom prst="curvedConnector3">
            <a:avLst/>
          </a:prstGeom>
          <a:ln>
            <a:tailEnd type="triangle"/>
          </a:ln>
        </p:spPr>
        <p:style>
          <a:lnRef idx="2">
            <a:schemeClr val="accent2"/>
          </a:lnRef>
          <a:fillRef idx="0">
            <a:schemeClr val="accent2"/>
          </a:fillRef>
          <a:effectRef idx="1">
            <a:schemeClr val="accent2"/>
          </a:effectRef>
          <a:fontRef idx="minor">
            <a:schemeClr val="tx1"/>
          </a:fontRef>
        </p:style>
      </p:cxnSp>
      <p:sp>
        <p:nvSpPr>
          <p:cNvPr id="14" name="CuadroTexto 13"/>
          <p:cNvSpPr txBox="1"/>
          <p:nvPr/>
        </p:nvSpPr>
        <p:spPr>
          <a:xfrm>
            <a:off x="5796136" y="6466576"/>
            <a:ext cx="1797666" cy="338554"/>
          </a:xfrm>
          <a:prstGeom prst="rect">
            <a:avLst/>
          </a:prstGeom>
          <a:solidFill>
            <a:schemeClr val="accent2">
              <a:lumMod val="75000"/>
            </a:schemeClr>
          </a:solidFill>
        </p:spPr>
        <p:txBody>
          <a:bodyPr wrap="square" rtlCol="0">
            <a:spAutoFit/>
          </a:bodyPr>
          <a:lstStyle/>
          <a:p>
            <a:pPr algn="ctr"/>
            <a:r>
              <a:rPr lang="es-ES" sz="1600" b="1" dirty="0">
                <a:solidFill>
                  <a:schemeClr val="bg1"/>
                </a:solidFill>
                <a:latin typeface="Century Gothic" panose="020B0502020202020204" pitchFamily="34" charset="0"/>
              </a:rPr>
              <a:t>Receptor</a:t>
            </a:r>
          </a:p>
        </p:txBody>
      </p:sp>
    </p:spTree>
    <p:extLst>
      <p:ext uri="{BB962C8B-B14F-4D97-AF65-F5344CB8AC3E}">
        <p14:creationId xmlns:p14="http://schemas.microsoft.com/office/powerpoint/2010/main" val="1711632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88640" y="1195493"/>
            <a:ext cx="8043130" cy="428032"/>
          </a:xfrm>
        </p:spPr>
        <p:txBody>
          <a:bodyPr/>
          <a:lstStyle/>
          <a:p>
            <a:r>
              <a:rPr lang="es-ES" sz="1600" dirty="0">
                <a:latin typeface="Century Gothic" panose="020B0502020202020204" pitchFamily="34" charset="0"/>
              </a:rPr>
              <a:t>Por el GCF es diferente…</a:t>
            </a:r>
            <a:endParaRPr lang="en-US" sz="1600" dirty="0">
              <a:latin typeface="Century Gothic" panose="020B0502020202020204" pitchFamily="34" charset="0"/>
            </a:endParaRPr>
          </a:p>
        </p:txBody>
      </p:sp>
      <p:sp>
        <p:nvSpPr>
          <p:cNvPr id="13" name="TextBox 12"/>
          <p:cNvSpPr txBox="1"/>
          <p:nvPr/>
        </p:nvSpPr>
        <p:spPr>
          <a:xfrm>
            <a:off x="7812360" y="6672004"/>
            <a:ext cx="2072816" cy="353366"/>
          </a:xfrm>
          <a:prstGeom prst="rect">
            <a:avLst/>
          </a:prstGeom>
          <a:noFill/>
        </p:spPr>
        <p:txBody>
          <a:bodyPr wrap="square" lIns="89216" tIns="44609" rIns="89216" bIns="44609" rtlCol="0">
            <a:spAutoFit/>
          </a:bodyPr>
          <a:lstStyle/>
          <a:p>
            <a:r>
              <a:rPr lang="en-GB" sz="770" dirty="0">
                <a:solidFill>
                  <a:schemeClr val="bg1">
                    <a:lumMod val="50000"/>
                  </a:schemeClr>
                </a:solidFill>
                <a:latin typeface="+mj-lt"/>
              </a:rPr>
              <a:t>Source: GCF 2015a</a:t>
            </a:r>
          </a:p>
          <a:p>
            <a:r>
              <a:rPr lang="en-GB" sz="941" dirty="0">
                <a:latin typeface="+mj-lt"/>
              </a:rPr>
              <a:t> </a:t>
            </a:r>
          </a:p>
        </p:txBody>
      </p:sp>
      <p:sp>
        <p:nvSpPr>
          <p:cNvPr id="43" name="Rectangle 42"/>
          <p:cNvSpPr/>
          <p:nvPr/>
        </p:nvSpPr>
        <p:spPr>
          <a:xfrm>
            <a:off x="624081" y="1820749"/>
            <a:ext cx="1878651" cy="304425"/>
          </a:xfrm>
          <a:prstGeom prst="rect">
            <a:avLst/>
          </a:prstGeom>
          <a:solidFill>
            <a:schemeClr val="tx2">
              <a:lumMod val="75000"/>
            </a:schemeClr>
          </a:solidFill>
        </p:spPr>
        <p:style>
          <a:lnRef idx="0">
            <a:scrgbClr r="0" g="0" b="0"/>
          </a:lnRef>
          <a:fillRef idx="0">
            <a:scrgbClr r="0" g="0" b="0"/>
          </a:fillRef>
          <a:effectRef idx="0">
            <a:scrgbClr r="0" g="0" b="0"/>
          </a:effectRef>
          <a:fontRef idx="minor">
            <a:schemeClr val="lt1"/>
          </a:fontRef>
        </p:style>
        <p:txBody>
          <a:bodyPr spcFirstLastPara="0" vert="horz" wrap="square" lIns="97348" tIns="55627" rIns="97348" bIns="55627" numCol="1" spcCol="1270" anchor="ctr" anchorCtr="0">
            <a:noAutofit/>
          </a:bodyPr>
          <a:lstStyle/>
          <a:p>
            <a:pPr algn="ctr" defTabSz="608432">
              <a:lnSpc>
                <a:spcPct val="90000"/>
              </a:lnSpc>
              <a:spcBef>
                <a:spcPct val="0"/>
              </a:spcBef>
              <a:spcAft>
                <a:spcPct val="35000"/>
              </a:spcAft>
            </a:pPr>
            <a:r>
              <a:rPr lang="en-US" sz="1369" b="1" dirty="0">
                <a:latin typeface="Century Gothic" panose="020B0502020202020204" pitchFamily="34" charset="0"/>
              </a:rPr>
              <a:t>1. </a:t>
            </a:r>
            <a:r>
              <a:rPr lang="en-US" sz="1369" b="1" dirty="0" err="1">
                <a:latin typeface="Century Gothic" panose="020B0502020202020204" pitchFamily="34" charset="0"/>
              </a:rPr>
              <a:t>Escala</a:t>
            </a:r>
            <a:r>
              <a:rPr lang="en-US" sz="1369" b="1" dirty="0">
                <a:latin typeface="Century Gothic" panose="020B0502020202020204" pitchFamily="34" charset="0"/>
              </a:rPr>
              <a:t> e </a:t>
            </a:r>
            <a:r>
              <a:rPr lang="en-US" sz="1369" b="1" dirty="0" err="1">
                <a:latin typeface="Century Gothic" panose="020B0502020202020204" pitchFamily="34" charset="0"/>
              </a:rPr>
              <a:t>impacto</a:t>
            </a:r>
            <a:endParaRPr lang="en-US" sz="1369" b="1" dirty="0">
              <a:latin typeface="Century Gothic" panose="020B0502020202020204" pitchFamily="34" charset="0"/>
            </a:endParaRPr>
          </a:p>
        </p:txBody>
      </p:sp>
      <p:grpSp>
        <p:nvGrpSpPr>
          <p:cNvPr id="21" name="Group 20"/>
          <p:cNvGrpSpPr/>
          <p:nvPr/>
        </p:nvGrpSpPr>
        <p:grpSpPr>
          <a:xfrm>
            <a:off x="618666" y="2125174"/>
            <a:ext cx="1878651" cy="4432951"/>
            <a:chOff x="12282" y="355850"/>
            <a:chExt cx="2050789" cy="3852735"/>
          </a:xfrm>
        </p:grpSpPr>
        <p:sp>
          <p:nvSpPr>
            <p:cNvPr id="40" name="Rectangle 39"/>
            <p:cNvSpPr/>
            <p:nvPr/>
          </p:nvSpPr>
          <p:spPr>
            <a:xfrm>
              <a:off x="12282" y="355850"/>
              <a:ext cx="2050789" cy="3852735"/>
            </a:xfrm>
            <a:prstGeom prst="rect">
              <a:avLst/>
            </a:prstGeom>
            <a:solidFill>
              <a:schemeClr val="bg1">
                <a:lumMod val="85000"/>
                <a:alpha val="90000"/>
              </a:schemeClr>
            </a:solidFill>
          </p:spPr>
          <p:style>
            <a:lnRef idx="1">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41" name="Rectangle 40"/>
            <p:cNvSpPr/>
            <p:nvPr/>
          </p:nvSpPr>
          <p:spPr>
            <a:xfrm>
              <a:off x="12282" y="355850"/>
              <a:ext cx="2050789" cy="385273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011" tIns="73011" rIns="97348" bIns="109516" numCol="1" spcCol="1270" anchor="t" anchorCtr="0">
              <a:noAutofit/>
            </a:bodyPr>
            <a:lstStyle/>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El fondo climático más </a:t>
              </a:r>
              <a:r>
                <a:rPr lang="es-ES" sz="1200" b="1" dirty="0">
                  <a:solidFill>
                    <a:srgbClr val="1E3B59"/>
                  </a:solidFill>
                  <a:latin typeface="Century Gothic" pitchFamily="34" charset="0"/>
                  <a:cs typeface="Times New Roman" pitchFamily="18" charset="0"/>
                </a:rPr>
                <a:t>grande</a:t>
              </a:r>
              <a:r>
                <a:rPr lang="es-ES" sz="1200" dirty="0">
                  <a:solidFill>
                    <a:srgbClr val="1E3B59"/>
                  </a:solidFill>
                  <a:latin typeface="Century Gothic" pitchFamily="34" charset="0"/>
                  <a:cs typeface="Times New Roman" pitchFamily="18" charset="0"/>
                </a:rPr>
                <a:t> y de más rápido crecimiento</a:t>
              </a:r>
            </a:p>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Promover un cambio de </a:t>
              </a:r>
              <a:r>
                <a:rPr lang="es-ES" sz="1200" b="1" dirty="0">
                  <a:solidFill>
                    <a:srgbClr val="1E3B59"/>
                  </a:solidFill>
                  <a:latin typeface="Century Gothic" pitchFamily="34" charset="0"/>
                  <a:cs typeface="Times New Roman" pitchFamily="18" charset="0"/>
                </a:rPr>
                <a:t>paradigma</a:t>
              </a:r>
              <a:r>
                <a:rPr lang="es-ES" sz="1200" dirty="0">
                  <a:solidFill>
                    <a:srgbClr val="1E3B59"/>
                  </a:solidFill>
                  <a:latin typeface="Century Gothic" pitchFamily="34" charset="0"/>
                  <a:cs typeface="Times New Roman" pitchFamily="18" charset="0"/>
                </a:rPr>
                <a:t> y ayudar a los países en desarrollo a transformar sus economías y ponerlas en una vía de emisión baja y resistente al clima</a:t>
              </a:r>
            </a:p>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Impulsados por los países y en </a:t>
              </a:r>
              <a:r>
                <a:rPr lang="es-ES" sz="1200" b="1" dirty="0">
                  <a:solidFill>
                    <a:srgbClr val="1E3B59"/>
                  </a:solidFill>
                  <a:latin typeface="Century Gothic" pitchFamily="34" charset="0"/>
                  <a:cs typeface="Times New Roman" pitchFamily="18" charset="0"/>
                </a:rPr>
                <a:t>consonancia</a:t>
              </a:r>
              <a:r>
                <a:rPr lang="es-ES" sz="1200" dirty="0">
                  <a:solidFill>
                    <a:srgbClr val="1E3B59"/>
                  </a:solidFill>
                  <a:latin typeface="Century Gothic" pitchFamily="34" charset="0"/>
                  <a:cs typeface="Times New Roman" pitchFamily="18" charset="0"/>
                </a:rPr>
                <a:t> con las prioridades</a:t>
              </a:r>
            </a:p>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Se espera que se convierta en el </a:t>
              </a:r>
              <a:r>
                <a:rPr lang="es-ES" sz="1200" b="1" dirty="0">
                  <a:solidFill>
                    <a:srgbClr val="1E3B59"/>
                  </a:solidFill>
                  <a:latin typeface="Century Gothic" pitchFamily="34" charset="0"/>
                  <a:cs typeface="Times New Roman" pitchFamily="18" charset="0"/>
                </a:rPr>
                <a:t>principal</a:t>
              </a:r>
              <a:r>
                <a:rPr lang="es-ES" sz="1200" dirty="0">
                  <a:solidFill>
                    <a:srgbClr val="1E3B59"/>
                  </a:solidFill>
                  <a:latin typeface="Century Gothic" pitchFamily="34" charset="0"/>
                  <a:cs typeface="Times New Roman" pitchFamily="18" charset="0"/>
                </a:rPr>
                <a:t> Fondo Mundial para las finanzas climáticas </a:t>
              </a:r>
            </a:p>
          </p:txBody>
        </p:sp>
      </p:grpSp>
      <p:grpSp>
        <p:nvGrpSpPr>
          <p:cNvPr id="22" name="Group 21"/>
          <p:cNvGrpSpPr/>
          <p:nvPr/>
        </p:nvGrpSpPr>
        <p:grpSpPr>
          <a:xfrm>
            <a:off x="2618711" y="1820749"/>
            <a:ext cx="1883664" cy="304426"/>
            <a:chOff x="2350182" y="-1"/>
            <a:chExt cx="2056262" cy="355851"/>
          </a:xfrm>
          <a:solidFill>
            <a:schemeClr val="tx2">
              <a:lumMod val="75000"/>
            </a:schemeClr>
          </a:solidFill>
        </p:grpSpPr>
        <p:sp>
          <p:nvSpPr>
            <p:cNvPr id="38" name="Rectangle 37"/>
            <p:cNvSpPr/>
            <p:nvPr/>
          </p:nvSpPr>
          <p:spPr>
            <a:xfrm>
              <a:off x="2350182" y="0"/>
              <a:ext cx="2050789" cy="355850"/>
            </a:xfrm>
            <a:prstGeom prst="rect">
              <a:avLst/>
            </a:prstGeom>
            <a:grpFill/>
          </p:spPr>
          <p:style>
            <a:lnRef idx="1">
              <a:schemeClr val="accent3">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txBody>
            <a:bodyPr/>
            <a:lstStyle/>
            <a:p>
              <a:endParaRPr lang="es-ES"/>
            </a:p>
          </p:txBody>
        </p:sp>
        <p:sp>
          <p:nvSpPr>
            <p:cNvPr id="39" name="Rectangle 38"/>
            <p:cNvSpPr/>
            <p:nvPr/>
          </p:nvSpPr>
          <p:spPr>
            <a:xfrm>
              <a:off x="2355655" y="-1"/>
              <a:ext cx="2050789" cy="35584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7348" tIns="55627" rIns="97348" bIns="55627" numCol="1" spcCol="1270" anchor="ctr" anchorCtr="0">
              <a:noAutofit/>
            </a:bodyPr>
            <a:lstStyle/>
            <a:p>
              <a:pPr algn="ctr" defTabSz="608432">
                <a:lnSpc>
                  <a:spcPct val="90000"/>
                </a:lnSpc>
                <a:spcBef>
                  <a:spcPct val="0"/>
                </a:spcBef>
                <a:spcAft>
                  <a:spcPct val="35000"/>
                </a:spcAft>
              </a:pPr>
              <a:r>
                <a:rPr lang="en-US" sz="1369" b="1" dirty="0">
                  <a:latin typeface="Century Gothic" panose="020B0502020202020204" pitchFamily="34" charset="0"/>
                </a:rPr>
                <a:t>2. </a:t>
              </a:r>
              <a:r>
                <a:rPr lang="en-US" sz="1369" b="1" dirty="0" err="1">
                  <a:latin typeface="Century Gothic" panose="020B0502020202020204" pitchFamily="34" charset="0"/>
                </a:rPr>
                <a:t>Gobernanza</a:t>
              </a:r>
              <a:endParaRPr lang="en-US" sz="1369" b="1" dirty="0">
                <a:latin typeface="Century Gothic" panose="020B0502020202020204" pitchFamily="34" charset="0"/>
              </a:endParaRPr>
            </a:p>
          </p:txBody>
        </p:sp>
      </p:grpSp>
      <p:grpSp>
        <p:nvGrpSpPr>
          <p:cNvPr id="23" name="Group 22"/>
          <p:cNvGrpSpPr/>
          <p:nvPr/>
        </p:nvGrpSpPr>
        <p:grpSpPr>
          <a:xfrm>
            <a:off x="2618711" y="2125175"/>
            <a:ext cx="1878651" cy="4432950"/>
            <a:chOff x="2350182" y="355850"/>
            <a:chExt cx="2050789" cy="3852735"/>
          </a:xfrm>
        </p:grpSpPr>
        <p:sp>
          <p:nvSpPr>
            <p:cNvPr id="36" name="Rectangle 35"/>
            <p:cNvSpPr/>
            <p:nvPr/>
          </p:nvSpPr>
          <p:spPr>
            <a:xfrm>
              <a:off x="2350182" y="355850"/>
              <a:ext cx="2050789" cy="3852735"/>
            </a:xfrm>
            <a:prstGeom prst="rect">
              <a:avLst/>
            </a:prstGeom>
          </p:spPr>
          <p:style>
            <a:lnRef idx="1">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37" name="Rectangle 36"/>
            <p:cNvSpPr/>
            <p:nvPr/>
          </p:nvSpPr>
          <p:spPr>
            <a:xfrm>
              <a:off x="2350182" y="355850"/>
              <a:ext cx="2050789" cy="385273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011" tIns="73011" rIns="97348" bIns="109516" numCol="1" spcCol="1270" anchor="t" anchorCtr="0">
              <a:noAutofit/>
            </a:bodyPr>
            <a:lstStyle/>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Integrada por un número </a:t>
              </a:r>
              <a:r>
                <a:rPr lang="es-ES" sz="1200" b="1" dirty="0">
                  <a:solidFill>
                    <a:srgbClr val="1E3B59"/>
                  </a:solidFill>
                  <a:latin typeface="Century Gothic" pitchFamily="34" charset="0"/>
                  <a:cs typeface="Times New Roman" pitchFamily="18" charset="0"/>
                </a:rPr>
                <a:t>igual</a:t>
              </a:r>
              <a:r>
                <a:rPr lang="es-ES" sz="1200" dirty="0">
                  <a:solidFill>
                    <a:srgbClr val="1E3B59"/>
                  </a:solidFill>
                  <a:latin typeface="Century Gothic" pitchFamily="34" charset="0"/>
                  <a:cs typeface="Times New Roman" pitchFamily="18" charset="0"/>
                </a:rPr>
                <a:t> de miembros de países desarrollados y países en desarrollo</a:t>
              </a:r>
            </a:p>
            <a:p>
              <a:pPr marL="146675" lvl="1" indent="-146675" defTabSz="608432">
                <a:lnSpc>
                  <a:spcPct val="90000"/>
                </a:lnSpc>
                <a:spcBef>
                  <a:spcPct val="0"/>
                </a:spcBef>
                <a:spcAft>
                  <a:spcPts val="513"/>
                </a:spcAft>
                <a:buChar char="••"/>
              </a:pPr>
              <a:r>
                <a:rPr lang="es-ES" sz="1200" b="1" dirty="0">
                  <a:solidFill>
                    <a:srgbClr val="1E3B59"/>
                  </a:solidFill>
                  <a:latin typeface="Century Gothic" pitchFamily="34" charset="0"/>
                  <a:cs typeface="Times New Roman" pitchFamily="18" charset="0"/>
                </a:rPr>
                <a:t>Asientos</a:t>
              </a:r>
              <a:r>
                <a:rPr lang="es-ES" sz="1200" dirty="0">
                  <a:solidFill>
                    <a:srgbClr val="1E3B59"/>
                  </a:solidFill>
                  <a:latin typeface="Century Gothic" pitchFamily="34" charset="0"/>
                  <a:cs typeface="Times New Roman" pitchFamily="18" charset="0"/>
                </a:rPr>
                <a:t> dedicados para los SIDS y los PMA</a:t>
              </a:r>
            </a:p>
            <a:p>
              <a:pPr marL="146675" lvl="1" indent="-146675" defTabSz="608432">
                <a:lnSpc>
                  <a:spcPct val="90000"/>
                </a:lnSpc>
                <a:spcBef>
                  <a:spcPct val="0"/>
                </a:spcBef>
                <a:spcAft>
                  <a:spcPts val="513"/>
                </a:spcAft>
                <a:buChar char="••"/>
              </a:pPr>
              <a:r>
                <a:rPr lang="es-ES" sz="1200" b="1" dirty="0">
                  <a:solidFill>
                    <a:srgbClr val="1E3B59"/>
                  </a:solidFill>
                  <a:latin typeface="Century Gothic" pitchFamily="34" charset="0"/>
                  <a:cs typeface="Times New Roman" pitchFamily="18" charset="0"/>
                </a:rPr>
                <a:t>Observadores</a:t>
              </a:r>
              <a:r>
                <a:rPr lang="es-ES" sz="1200" dirty="0">
                  <a:solidFill>
                    <a:srgbClr val="1E3B59"/>
                  </a:solidFill>
                  <a:latin typeface="Century Gothic" pitchFamily="34" charset="0"/>
                  <a:cs typeface="Times New Roman" pitchFamily="18" charset="0"/>
                </a:rPr>
                <a:t> activos de la sociedad civil y del sector privado</a:t>
              </a:r>
            </a:p>
            <a:p>
              <a:pPr marL="146675" lvl="1" indent="-146675" defTabSz="608432">
                <a:lnSpc>
                  <a:spcPct val="90000"/>
                </a:lnSpc>
                <a:spcBef>
                  <a:spcPct val="0"/>
                </a:spcBef>
                <a:spcAft>
                  <a:spcPts val="513"/>
                </a:spcAft>
                <a:buChar char="••"/>
              </a:pPr>
              <a:endParaRPr lang="es-ES" sz="1369" dirty="0"/>
            </a:p>
          </p:txBody>
        </p:sp>
      </p:grpSp>
      <p:grpSp>
        <p:nvGrpSpPr>
          <p:cNvPr id="24" name="Group 23"/>
          <p:cNvGrpSpPr/>
          <p:nvPr/>
        </p:nvGrpSpPr>
        <p:grpSpPr>
          <a:xfrm>
            <a:off x="4618756" y="1820750"/>
            <a:ext cx="1878651" cy="304425"/>
            <a:chOff x="4688082" y="0"/>
            <a:chExt cx="2050789" cy="355850"/>
          </a:xfrm>
        </p:grpSpPr>
        <p:sp>
          <p:nvSpPr>
            <p:cNvPr id="34" name="Rectangle 33"/>
            <p:cNvSpPr/>
            <p:nvPr/>
          </p:nvSpPr>
          <p:spPr>
            <a:xfrm>
              <a:off x="4688082" y="0"/>
              <a:ext cx="2050789" cy="355850"/>
            </a:xfrm>
            <a:prstGeom prst="rect">
              <a:avLst/>
            </a:prstGeom>
            <a:solidFill>
              <a:schemeClr val="tx2">
                <a:lumMod val="75000"/>
              </a:schemeClr>
            </a:solidFill>
          </p:spPr>
          <p:style>
            <a:lnRef idx="1">
              <a:schemeClr val="accent3">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sp>
        <p:sp>
          <p:nvSpPr>
            <p:cNvPr id="35" name="Rectangle 34"/>
            <p:cNvSpPr/>
            <p:nvPr/>
          </p:nvSpPr>
          <p:spPr>
            <a:xfrm>
              <a:off x="4688082" y="0"/>
              <a:ext cx="2050789" cy="3558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7348" tIns="55627" rIns="97348" bIns="55627" numCol="1" spcCol="1270" anchor="ctr" anchorCtr="0">
              <a:noAutofit/>
            </a:bodyPr>
            <a:lstStyle/>
            <a:p>
              <a:pPr algn="ctr" defTabSz="608432">
                <a:lnSpc>
                  <a:spcPct val="90000"/>
                </a:lnSpc>
                <a:spcBef>
                  <a:spcPct val="0"/>
                </a:spcBef>
                <a:spcAft>
                  <a:spcPct val="35000"/>
                </a:spcAft>
              </a:pPr>
              <a:r>
                <a:rPr lang="en-US" sz="1369" b="1" dirty="0">
                  <a:latin typeface="Century Gothic" panose="020B0502020202020204" pitchFamily="34" charset="0"/>
                </a:rPr>
                <a:t>3. </a:t>
              </a:r>
              <a:r>
                <a:rPr lang="en-US" sz="1369" b="1" dirty="0" err="1">
                  <a:latin typeface="Century Gothic" panose="020B0502020202020204" pitchFamily="34" charset="0"/>
                </a:rPr>
                <a:t>Acceso</a:t>
              </a:r>
              <a:r>
                <a:rPr lang="en-US" sz="1369" dirty="0">
                  <a:latin typeface="Century Gothic" panose="020B0502020202020204" pitchFamily="34" charset="0"/>
                </a:rPr>
                <a:t> </a:t>
              </a:r>
            </a:p>
          </p:txBody>
        </p:sp>
      </p:grpSp>
      <p:grpSp>
        <p:nvGrpSpPr>
          <p:cNvPr id="25" name="Group 24"/>
          <p:cNvGrpSpPr/>
          <p:nvPr/>
        </p:nvGrpSpPr>
        <p:grpSpPr>
          <a:xfrm>
            <a:off x="4618756" y="2125174"/>
            <a:ext cx="1878651" cy="4432949"/>
            <a:chOff x="4688082" y="355850"/>
            <a:chExt cx="2050789" cy="3852735"/>
          </a:xfrm>
          <a:solidFill>
            <a:schemeClr val="bg1">
              <a:lumMod val="85000"/>
            </a:schemeClr>
          </a:solidFill>
        </p:grpSpPr>
        <p:sp>
          <p:nvSpPr>
            <p:cNvPr id="32" name="Rectangle 31"/>
            <p:cNvSpPr/>
            <p:nvPr/>
          </p:nvSpPr>
          <p:spPr>
            <a:xfrm>
              <a:off x="4688082" y="355850"/>
              <a:ext cx="2050789" cy="3852735"/>
            </a:xfrm>
            <a:prstGeom prst="rect">
              <a:avLst/>
            </a:prstGeom>
            <a:grpFill/>
          </p:spPr>
          <p:style>
            <a:lnRef idx="1">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33" name="Rectangle 32"/>
            <p:cNvSpPr/>
            <p:nvPr/>
          </p:nvSpPr>
          <p:spPr>
            <a:xfrm>
              <a:off x="4688082" y="355850"/>
              <a:ext cx="2050789" cy="3852735"/>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011" tIns="73011" rIns="97348" bIns="109516" numCol="1" spcCol="1270" anchor="t" anchorCtr="0">
              <a:noAutofit/>
            </a:bodyPr>
            <a:lstStyle/>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Los países receptores podrán utilizar acceso </a:t>
              </a:r>
              <a:r>
                <a:rPr lang="es-ES" sz="1200" b="1" dirty="0">
                  <a:solidFill>
                    <a:srgbClr val="1E3B59"/>
                  </a:solidFill>
                  <a:latin typeface="Century Gothic" pitchFamily="34" charset="0"/>
                  <a:cs typeface="Times New Roman" pitchFamily="18" charset="0"/>
                </a:rPr>
                <a:t>directo</a:t>
              </a:r>
              <a:r>
                <a:rPr lang="es-ES" sz="1200" dirty="0">
                  <a:solidFill>
                    <a:srgbClr val="1E3B59"/>
                  </a:solidFill>
                  <a:latin typeface="Century Gothic" pitchFamily="34" charset="0"/>
                  <a:cs typeface="Times New Roman" pitchFamily="18" charset="0"/>
                </a:rPr>
                <a:t> o acceso a través de </a:t>
              </a:r>
              <a:r>
                <a:rPr lang="es-ES" sz="1200" b="1" dirty="0">
                  <a:solidFill>
                    <a:srgbClr val="1E3B59"/>
                  </a:solidFill>
                  <a:latin typeface="Century Gothic" pitchFamily="34" charset="0"/>
                  <a:cs typeface="Times New Roman" pitchFamily="18" charset="0"/>
                </a:rPr>
                <a:t>intermediarios</a:t>
              </a:r>
              <a:r>
                <a:rPr lang="es-ES" sz="1200" dirty="0">
                  <a:solidFill>
                    <a:srgbClr val="1E3B59"/>
                  </a:solidFill>
                  <a:latin typeface="Century Gothic" pitchFamily="34" charset="0"/>
                  <a:cs typeface="Times New Roman" pitchFamily="18" charset="0"/>
                </a:rPr>
                <a:t> internacionales y regionales y entidades ejecutoras acreditadas por el fondo</a:t>
              </a:r>
            </a:p>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Las entidades </a:t>
              </a:r>
              <a:r>
                <a:rPr lang="es-ES" sz="1200" b="1" dirty="0">
                  <a:solidFill>
                    <a:srgbClr val="1E3B59"/>
                  </a:solidFill>
                  <a:latin typeface="Century Gothic" pitchFamily="34" charset="0"/>
                  <a:cs typeface="Times New Roman" pitchFamily="18" charset="0"/>
                </a:rPr>
                <a:t>públicas y privadas </a:t>
              </a:r>
              <a:r>
                <a:rPr lang="es-ES" sz="1200" dirty="0">
                  <a:solidFill>
                    <a:srgbClr val="1E3B59"/>
                  </a:solidFill>
                  <a:latin typeface="Century Gothic" pitchFamily="34" charset="0"/>
                  <a:cs typeface="Times New Roman" pitchFamily="18" charset="0"/>
                </a:rPr>
                <a:t>pueden ser acreditadas</a:t>
              </a:r>
            </a:p>
            <a:p>
              <a:pPr marL="146675" lvl="1" indent="-146675" defTabSz="608432">
                <a:lnSpc>
                  <a:spcPct val="90000"/>
                </a:lnSpc>
                <a:spcBef>
                  <a:spcPct val="0"/>
                </a:spcBef>
                <a:spcAft>
                  <a:spcPts val="513"/>
                </a:spcAft>
                <a:buChar char="••"/>
              </a:pPr>
              <a:endParaRPr lang="es-ES" sz="1369" dirty="0"/>
            </a:p>
          </p:txBody>
        </p:sp>
      </p:grpSp>
      <p:grpSp>
        <p:nvGrpSpPr>
          <p:cNvPr id="26" name="Group 25"/>
          <p:cNvGrpSpPr/>
          <p:nvPr/>
        </p:nvGrpSpPr>
        <p:grpSpPr>
          <a:xfrm>
            <a:off x="6618801" y="1820750"/>
            <a:ext cx="1878651" cy="304425"/>
            <a:chOff x="7025982" y="0"/>
            <a:chExt cx="2050789" cy="355850"/>
          </a:xfrm>
          <a:solidFill>
            <a:schemeClr val="tx2">
              <a:lumMod val="75000"/>
            </a:schemeClr>
          </a:solidFill>
        </p:grpSpPr>
        <p:sp>
          <p:nvSpPr>
            <p:cNvPr id="30" name="Rectangle 29"/>
            <p:cNvSpPr/>
            <p:nvPr/>
          </p:nvSpPr>
          <p:spPr>
            <a:xfrm>
              <a:off x="7025982" y="0"/>
              <a:ext cx="2050789" cy="355850"/>
            </a:xfrm>
            <a:prstGeom prst="rect">
              <a:avLst/>
            </a:prstGeom>
            <a:grpFill/>
          </p:spPr>
          <p:style>
            <a:lnRef idx="1">
              <a:schemeClr val="accent3">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sp>
        <p:sp>
          <p:nvSpPr>
            <p:cNvPr id="31" name="Rectangle 30"/>
            <p:cNvSpPr/>
            <p:nvPr/>
          </p:nvSpPr>
          <p:spPr>
            <a:xfrm>
              <a:off x="7025982" y="0"/>
              <a:ext cx="2050789" cy="35585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7348" tIns="55627" rIns="97348" bIns="55627" numCol="1" spcCol="1270" anchor="ctr" anchorCtr="0">
              <a:noAutofit/>
            </a:bodyPr>
            <a:lstStyle/>
            <a:p>
              <a:pPr algn="ctr" defTabSz="608432">
                <a:lnSpc>
                  <a:spcPct val="90000"/>
                </a:lnSpc>
                <a:spcBef>
                  <a:spcPct val="0"/>
                </a:spcBef>
                <a:spcAft>
                  <a:spcPct val="35000"/>
                </a:spcAft>
              </a:pPr>
              <a:r>
                <a:rPr lang="en-US" sz="1369" b="1" dirty="0">
                  <a:latin typeface="Century Gothic" panose="020B0502020202020204" pitchFamily="34" charset="0"/>
                </a:rPr>
                <a:t>4. </a:t>
              </a:r>
              <a:r>
                <a:rPr lang="en-US" sz="1369" b="1" dirty="0" err="1">
                  <a:latin typeface="Century Gothic" panose="020B0502020202020204" pitchFamily="34" charset="0"/>
                </a:rPr>
                <a:t>Asignación</a:t>
              </a:r>
              <a:endParaRPr lang="en-US" sz="1369" b="1" dirty="0">
                <a:latin typeface="Century Gothic" panose="020B0502020202020204" pitchFamily="34" charset="0"/>
              </a:endParaRPr>
            </a:p>
          </p:txBody>
        </p:sp>
      </p:grpSp>
      <p:grpSp>
        <p:nvGrpSpPr>
          <p:cNvPr id="27" name="Group 26"/>
          <p:cNvGrpSpPr/>
          <p:nvPr/>
        </p:nvGrpSpPr>
        <p:grpSpPr>
          <a:xfrm>
            <a:off x="6618800" y="2125175"/>
            <a:ext cx="1878651" cy="4432948"/>
            <a:chOff x="7025982" y="355850"/>
            <a:chExt cx="2050789" cy="3852735"/>
          </a:xfrm>
        </p:grpSpPr>
        <p:sp>
          <p:nvSpPr>
            <p:cNvPr id="28" name="Rectangle 27"/>
            <p:cNvSpPr/>
            <p:nvPr/>
          </p:nvSpPr>
          <p:spPr>
            <a:xfrm>
              <a:off x="7025982" y="355850"/>
              <a:ext cx="2050789" cy="3852735"/>
            </a:xfrm>
            <a:prstGeom prst="rect">
              <a:avLst/>
            </a:prstGeom>
          </p:spPr>
          <p:style>
            <a:lnRef idx="1">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sp>
        <p:sp>
          <p:nvSpPr>
            <p:cNvPr id="29" name="Rectangle 28"/>
            <p:cNvSpPr/>
            <p:nvPr/>
          </p:nvSpPr>
          <p:spPr>
            <a:xfrm>
              <a:off x="7025982" y="355850"/>
              <a:ext cx="2050789" cy="385273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011" tIns="73011" rIns="97348" bIns="109516" numCol="1" spcCol="1270" anchor="t" anchorCtr="0">
              <a:noAutofit/>
            </a:bodyPr>
            <a:lstStyle/>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Piso mínimo para la financiación de la </a:t>
              </a:r>
              <a:r>
                <a:rPr lang="es-ES" sz="1200" b="1" dirty="0">
                  <a:solidFill>
                    <a:srgbClr val="1E3B59"/>
                  </a:solidFill>
                  <a:latin typeface="Century Gothic" pitchFamily="34" charset="0"/>
                  <a:cs typeface="Times New Roman" pitchFamily="18" charset="0"/>
                </a:rPr>
                <a:t>adaptación</a:t>
              </a:r>
              <a:r>
                <a:rPr lang="es-ES" sz="1200" dirty="0">
                  <a:solidFill>
                    <a:srgbClr val="1E3B59"/>
                  </a:solidFill>
                  <a:latin typeface="Century Gothic" pitchFamily="34" charset="0"/>
                  <a:cs typeface="Times New Roman" pitchFamily="18" charset="0"/>
                </a:rPr>
                <a:t> a los SIDS, PMA</a:t>
              </a:r>
            </a:p>
            <a:p>
              <a:pPr marL="146675" lvl="1" indent="-146675" defTabSz="608432">
                <a:lnSpc>
                  <a:spcPct val="90000"/>
                </a:lnSpc>
                <a:spcBef>
                  <a:spcPct val="0"/>
                </a:spcBef>
                <a:spcAft>
                  <a:spcPts val="513"/>
                </a:spcAft>
                <a:buChar char="••"/>
              </a:pPr>
              <a:r>
                <a:rPr lang="es-ES" sz="1200" dirty="0">
                  <a:solidFill>
                    <a:srgbClr val="1E3B59"/>
                  </a:solidFill>
                  <a:latin typeface="Century Gothic" pitchFamily="34" charset="0"/>
                  <a:cs typeface="Times New Roman" pitchFamily="18" charset="0"/>
                </a:rPr>
                <a:t>La asignación de recursos se equilibrará entre las actividades de </a:t>
              </a:r>
              <a:r>
                <a:rPr lang="es-ES" sz="1200" b="1" dirty="0">
                  <a:solidFill>
                    <a:srgbClr val="1E3B59"/>
                  </a:solidFill>
                  <a:latin typeface="Century Gothic" pitchFamily="34" charset="0"/>
                  <a:cs typeface="Times New Roman" pitchFamily="18" charset="0"/>
                </a:rPr>
                <a:t>adaptación y mitigación </a:t>
              </a:r>
              <a:r>
                <a:rPr lang="es-ES" sz="1200" dirty="0">
                  <a:solidFill>
                    <a:srgbClr val="1E3B59"/>
                  </a:solidFill>
                  <a:latin typeface="Century Gothic" pitchFamily="34" charset="0"/>
                  <a:cs typeface="Times New Roman" pitchFamily="18" charset="0"/>
                </a:rPr>
                <a:t>la asignación de recursos se basará en los resultados </a:t>
              </a:r>
            </a:p>
            <a:p>
              <a:pPr marL="146675" lvl="1" indent="-146675" defTabSz="608432">
                <a:lnSpc>
                  <a:spcPct val="90000"/>
                </a:lnSpc>
                <a:spcBef>
                  <a:spcPct val="0"/>
                </a:spcBef>
                <a:spcAft>
                  <a:spcPts val="513"/>
                </a:spcAft>
                <a:buChar char="••"/>
              </a:pPr>
              <a:endParaRPr lang="es-ES" sz="1369" dirty="0"/>
            </a:p>
          </p:txBody>
        </p:sp>
      </p:grpSp>
    </p:spTree>
    <p:extLst>
      <p:ext uri="{BB962C8B-B14F-4D97-AF65-F5344CB8AC3E}">
        <p14:creationId xmlns:p14="http://schemas.microsoft.com/office/powerpoint/2010/main" val="481181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a:ln>
                <a:noFill/>
              </a:ln>
              <a:solidFill>
                <a:schemeClr val="tx1"/>
              </a:solidFill>
              <a:effectLst/>
              <a:latin typeface="Arial" pitchFamily="34" charset="0"/>
              <a:cs typeface="Arial" pitchFamily="34" charset="0"/>
            </a:endParaRPr>
          </a:p>
        </p:txBody>
      </p:sp>
      <p:sp>
        <p:nvSpPr>
          <p:cNvPr id="11" name="10 Marcador de número de diapositiva"/>
          <p:cNvSpPr>
            <a:spLocks noGrp="1"/>
          </p:cNvSpPr>
          <p:nvPr>
            <p:ph type="sldNum" sz="quarter" idx="12"/>
          </p:nvPr>
        </p:nvSpPr>
        <p:spPr>
          <a:xfrm>
            <a:off x="6553200" y="6378649"/>
            <a:ext cx="2133600" cy="365125"/>
          </a:xfrm>
        </p:spPr>
        <p:txBody>
          <a:bodyPr/>
          <a:lstStyle/>
          <a:p>
            <a:fld id="{36ED4B00-B4CE-433F-BD9E-86EA8518113C}" type="slidenum">
              <a:rPr lang="es-ES" smtClean="0"/>
              <a:pPr/>
              <a:t>3</a:t>
            </a:fld>
            <a:endParaRPr lang="es-ES" dirty="0"/>
          </a:p>
        </p:txBody>
      </p:sp>
      <p:sp>
        <p:nvSpPr>
          <p:cNvPr id="10" name="Rectangle 6"/>
          <p:cNvSpPr>
            <a:spLocks noChangeArrowheads="1"/>
          </p:cNvSpPr>
          <p:nvPr/>
        </p:nvSpPr>
        <p:spPr bwMode="auto">
          <a:xfrm>
            <a:off x="2985919" y="1058719"/>
            <a:ext cx="554461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Entrada en vigor</a:t>
            </a:r>
            <a:endParaRPr lang="es-ES" sz="1600" b="1" baseline="-25000" dirty="0">
              <a:solidFill>
                <a:srgbClr val="1E3B59"/>
              </a:solidFill>
              <a:latin typeface="Century Gothic" pitchFamily="34" charset="0"/>
              <a:ea typeface="Calibri" pitchFamily="34" charset="0"/>
              <a:cs typeface="Times New Roman" pitchFamily="18" charset="0"/>
            </a:endParaRPr>
          </a:p>
        </p:txBody>
      </p:sp>
      <p:grpSp>
        <p:nvGrpSpPr>
          <p:cNvPr id="6" name="Group 5"/>
          <p:cNvGrpSpPr>
            <a:grpSpLocks/>
          </p:cNvGrpSpPr>
          <p:nvPr/>
        </p:nvGrpSpPr>
        <p:grpSpPr bwMode="auto">
          <a:xfrm>
            <a:off x="1475656" y="5925198"/>
            <a:ext cx="2672444" cy="312114"/>
            <a:chOff x="109118769" y="113997281"/>
            <a:chExt cx="1859646" cy="297837"/>
          </a:xfrm>
        </p:grpSpPr>
        <p:sp>
          <p:nvSpPr>
            <p:cNvPr id="7" name="Text Box 6"/>
            <p:cNvSpPr txBox="1">
              <a:spLocks noChangeArrowheads="1"/>
            </p:cNvSpPr>
            <p:nvPr/>
          </p:nvSpPr>
          <p:spPr bwMode="auto">
            <a:xfrm>
              <a:off x="109210208" y="113997281"/>
              <a:ext cx="914400" cy="2978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200" b="1" i="0" u="none" strike="noStrike" cap="none" normalizeH="0" baseline="0" dirty="0">
                  <a:ln>
                    <a:noFill/>
                  </a:ln>
                  <a:solidFill>
                    <a:srgbClr val="525B52"/>
                  </a:solidFill>
                  <a:effectLst/>
                  <a:latin typeface="Century Gothic" panose="020B0502020202020204" pitchFamily="34" charset="0"/>
                </a:rPr>
                <a:t>Firmado</a:t>
              </a:r>
              <a:endParaRPr kumimoji="0" lang="es-ES" altLang="es-ES" sz="3600" b="0" i="0" u="none" strike="noStrike" cap="none" normalizeH="0" baseline="0" dirty="0">
                <a:ln>
                  <a:noFill/>
                </a:ln>
                <a:solidFill>
                  <a:srgbClr val="525B52"/>
                </a:solidFill>
                <a:effectLst/>
                <a:latin typeface="Century Gothic" panose="020B0502020202020204" pitchFamily="34" charset="0"/>
              </a:endParaRPr>
            </a:p>
          </p:txBody>
        </p:sp>
        <p:sp>
          <p:nvSpPr>
            <p:cNvPr id="8" name="Text Box 7"/>
            <p:cNvSpPr txBox="1">
              <a:spLocks noChangeArrowheads="1"/>
            </p:cNvSpPr>
            <p:nvPr/>
          </p:nvSpPr>
          <p:spPr bwMode="auto">
            <a:xfrm>
              <a:off x="110218251" y="113997281"/>
              <a:ext cx="760164" cy="19830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200" b="1" i="0" u="none" strike="noStrike" cap="none" normalizeH="0" baseline="0" dirty="0">
                  <a:ln>
                    <a:noFill/>
                  </a:ln>
                  <a:solidFill>
                    <a:srgbClr val="525B52"/>
                  </a:solidFill>
                  <a:effectLst/>
                  <a:latin typeface="Century Gothic" panose="020B0502020202020204" pitchFamily="34" charset="0"/>
                </a:rPr>
                <a:t>Ratificado</a:t>
              </a:r>
              <a:endParaRPr kumimoji="0" lang="es-ES" altLang="es-ES" sz="3600" b="0" i="0" u="none" strike="noStrike" cap="none" normalizeH="0" baseline="0" dirty="0">
                <a:ln>
                  <a:noFill/>
                </a:ln>
                <a:solidFill>
                  <a:srgbClr val="525B52"/>
                </a:solidFill>
                <a:effectLst/>
                <a:latin typeface="Century Gothic" panose="020B0502020202020204" pitchFamily="34" charset="0"/>
              </a:endParaRPr>
            </a:p>
          </p:txBody>
        </p:sp>
        <p:sp>
          <p:nvSpPr>
            <p:cNvPr id="9" name="Oval 8"/>
            <p:cNvSpPr>
              <a:spLocks noChangeArrowheads="1"/>
            </p:cNvSpPr>
            <p:nvPr/>
          </p:nvSpPr>
          <p:spPr bwMode="auto">
            <a:xfrm>
              <a:off x="110106705" y="114055353"/>
              <a:ext cx="91439" cy="110168"/>
            </a:xfrm>
            <a:prstGeom prst="ellipse">
              <a:avLst/>
            </a:prstGeom>
            <a:solidFill>
              <a:srgbClr val="005271"/>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s-ES" sz="3600">
                <a:solidFill>
                  <a:srgbClr val="525B52"/>
                </a:solidFill>
                <a:latin typeface="Century Gothic" panose="020B0502020202020204" pitchFamily="34" charset="0"/>
              </a:endParaRPr>
            </a:p>
          </p:txBody>
        </p:sp>
        <p:sp>
          <p:nvSpPr>
            <p:cNvPr id="12" name="Oval 9"/>
            <p:cNvSpPr>
              <a:spLocks noChangeArrowheads="1"/>
            </p:cNvSpPr>
            <p:nvPr/>
          </p:nvSpPr>
          <p:spPr bwMode="auto">
            <a:xfrm>
              <a:off x="109118769" y="114063001"/>
              <a:ext cx="91439" cy="110168"/>
            </a:xfrm>
            <a:prstGeom prst="ellipse">
              <a:avLst/>
            </a:prstGeom>
            <a:solidFill>
              <a:srgbClr val="B686AC"/>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s-ES" sz="3600">
                <a:solidFill>
                  <a:srgbClr val="525B52"/>
                </a:solidFill>
                <a:latin typeface="Century Gothic" panose="020B0502020202020204" pitchFamily="34" charset="0"/>
              </a:endParaRPr>
            </a:p>
          </p:txBody>
        </p:sp>
      </p:grpSp>
      <p:sp>
        <p:nvSpPr>
          <p:cNvPr id="13" name="Text Box 4"/>
          <p:cNvSpPr txBox="1">
            <a:spLocks noChangeArrowheads="1"/>
          </p:cNvSpPr>
          <p:nvPr/>
        </p:nvSpPr>
        <p:spPr bwMode="auto">
          <a:xfrm>
            <a:off x="467394" y="6509384"/>
            <a:ext cx="4855994" cy="66584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000" b="0" i="0" u="none" strike="noStrike" cap="none" normalizeH="0" baseline="0" dirty="0">
                <a:ln>
                  <a:noFill/>
                </a:ln>
                <a:solidFill>
                  <a:schemeClr val="bg1">
                    <a:lumMod val="65000"/>
                  </a:schemeClr>
                </a:solidFill>
                <a:effectLst/>
                <a:latin typeface="Century Gothic" panose="020B0502020202020204" pitchFamily="34" charset="0"/>
              </a:rPr>
              <a:t>Paris </a:t>
            </a:r>
            <a:r>
              <a:rPr kumimoji="0" lang="es-ES" altLang="es-ES" sz="900" b="0" i="0" u="none" strike="noStrike" cap="none" normalizeH="0" baseline="0" dirty="0" err="1">
                <a:ln>
                  <a:noFill/>
                </a:ln>
                <a:solidFill>
                  <a:schemeClr val="bg1">
                    <a:lumMod val="65000"/>
                  </a:schemeClr>
                </a:solidFill>
                <a:effectLst/>
                <a:latin typeface="Century Gothic" panose="020B0502020202020204" pitchFamily="34" charset="0"/>
              </a:rPr>
              <a:t>Agreement</a:t>
            </a:r>
            <a:r>
              <a:rPr kumimoji="0" lang="es-ES" altLang="es-ES" sz="1000" b="0" i="0" u="none" strike="noStrike" cap="none" normalizeH="0" baseline="0" dirty="0">
                <a:ln>
                  <a:noFill/>
                </a:ln>
                <a:solidFill>
                  <a:schemeClr val="bg1">
                    <a:lumMod val="65000"/>
                  </a:schemeClr>
                </a:solidFill>
                <a:effectLst/>
                <a:latin typeface="Century Gothic" panose="020B0502020202020204" pitchFamily="34" charset="0"/>
              </a:rPr>
              <a:t> </a:t>
            </a:r>
            <a:r>
              <a:rPr kumimoji="0" lang="es-ES" altLang="es-ES" sz="1000" b="0" i="0" u="none" strike="noStrike" cap="none" normalizeH="0" baseline="0" dirty="0" err="1">
                <a:ln>
                  <a:noFill/>
                </a:ln>
                <a:solidFill>
                  <a:schemeClr val="bg1">
                    <a:lumMod val="65000"/>
                  </a:schemeClr>
                </a:solidFill>
                <a:effectLst/>
                <a:latin typeface="Century Gothic" panose="020B0502020202020204" pitchFamily="34" charset="0"/>
              </a:rPr>
              <a:t>Tracker</a:t>
            </a:r>
            <a:r>
              <a:rPr kumimoji="0" lang="es-ES" altLang="es-ES" sz="1000" b="0" i="0" u="none" strike="noStrike" cap="none" normalizeH="0" baseline="0" dirty="0">
                <a:ln>
                  <a:noFill/>
                </a:ln>
                <a:solidFill>
                  <a:schemeClr val="bg1">
                    <a:lumMod val="65000"/>
                  </a:schemeClr>
                </a:solidFill>
                <a:effectLst/>
                <a:latin typeface="Century Gothic" panose="020B0502020202020204" pitchFamily="34" charset="0"/>
              </a:rPr>
              <a:t> (2016): https://cait.wri.org/source/ratification/</a:t>
            </a:r>
            <a:endParaRPr kumimoji="0" lang="es-ES" altLang="es-ES" sz="2800" b="0" i="0" u="none" strike="noStrike" cap="none" normalizeH="0" baseline="0" dirty="0">
              <a:ln>
                <a:noFill/>
              </a:ln>
              <a:solidFill>
                <a:schemeClr val="bg1">
                  <a:lumMod val="65000"/>
                </a:schemeClr>
              </a:solidFill>
              <a:effectLst/>
              <a:latin typeface="Arial" panose="020B0604020202020204" pitchFamily="34" charset="0"/>
            </a:endParaRPr>
          </a:p>
        </p:txBody>
      </p:sp>
      <p:sp>
        <p:nvSpPr>
          <p:cNvPr id="14" name="Text Box 2"/>
          <p:cNvSpPr txBox="1">
            <a:spLocks noChangeArrowheads="1"/>
          </p:cNvSpPr>
          <p:nvPr/>
        </p:nvSpPr>
        <p:spPr bwMode="auto">
          <a:xfrm>
            <a:off x="5841074" y="1720156"/>
            <a:ext cx="2845725" cy="14208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lvl="0" indent="0" eaLnBrk="0" fontAlgn="base" latinLnBrk="0" hangingPunct="0">
              <a:lnSpc>
                <a:spcPct val="100000"/>
              </a:lnSpc>
              <a:spcBef>
                <a:spcPct val="0"/>
              </a:spcBef>
              <a:spcAft>
                <a:spcPct val="0"/>
              </a:spcAft>
              <a:tabLst/>
            </a:pPr>
            <a:r>
              <a:rPr kumimoji="0" lang="es-ES" altLang="es-ES" sz="1400" i="0" u="none" strike="noStrike" cap="none" normalizeH="0" baseline="0" dirty="0">
                <a:ln>
                  <a:noFill/>
                </a:ln>
                <a:solidFill>
                  <a:srgbClr val="1E3B59"/>
                </a:solidFill>
                <a:effectLst/>
                <a:latin typeface="Century Gothic" panose="020B0502020202020204" pitchFamily="34" charset="0"/>
              </a:rPr>
              <a:t>Art. 21: </a:t>
            </a:r>
            <a:r>
              <a:rPr lang="es-ES" altLang="es-ES" sz="1400" dirty="0">
                <a:solidFill>
                  <a:srgbClr val="1E3B59"/>
                </a:solidFill>
                <a:latin typeface="Century Gothic" panose="020B0502020202020204" pitchFamily="34" charset="0"/>
              </a:rPr>
              <a:t>E</a:t>
            </a:r>
            <a:r>
              <a:rPr kumimoji="0" lang="es-ES" altLang="es-ES" sz="1400" i="0" u="none" strike="noStrike" cap="none" normalizeH="0" baseline="0" dirty="0">
                <a:ln>
                  <a:noFill/>
                </a:ln>
                <a:solidFill>
                  <a:srgbClr val="1E3B59"/>
                </a:solidFill>
                <a:effectLst/>
                <a:latin typeface="Century Gothic" panose="020B0502020202020204" pitchFamily="34" charset="0"/>
              </a:rPr>
              <a:t>ntrará en vigor 30 días después de haber alcanzado dos objetivos:</a:t>
            </a:r>
          </a:p>
          <a:p>
            <a:pPr marL="0" lvl="0" indent="0" eaLnBrk="0" fontAlgn="base" latinLnBrk="0" hangingPunct="0">
              <a:lnSpc>
                <a:spcPct val="100000"/>
              </a:lnSpc>
              <a:spcBef>
                <a:spcPct val="0"/>
              </a:spcBef>
              <a:spcAft>
                <a:spcPct val="0"/>
              </a:spcAft>
              <a:tabLst/>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a:p>
            <a:pPr marL="342900" lvl="0" indent="-342900" eaLnBrk="0" fontAlgn="base" latinLnBrk="0" hangingPunct="0">
              <a:lnSpc>
                <a:spcPct val="100000"/>
              </a:lnSpc>
              <a:spcBef>
                <a:spcPct val="0"/>
              </a:spcBef>
              <a:spcAft>
                <a:spcPct val="0"/>
              </a:spcAft>
              <a:buFont typeface="Arial" panose="020B0604020202020204" pitchFamily="34" charset="0"/>
              <a:buChar char="•"/>
              <a:tabLst/>
            </a:pPr>
            <a:r>
              <a:rPr kumimoji="0" lang="es-ES" altLang="es-ES" sz="1400" i="0" u="none" strike="noStrike" cap="none" normalizeH="0" baseline="0" dirty="0">
                <a:ln>
                  <a:noFill/>
                </a:ln>
                <a:solidFill>
                  <a:srgbClr val="1E3B59"/>
                </a:solidFill>
                <a:effectLst/>
                <a:latin typeface="Century Gothic" panose="020B0502020202020204" pitchFamily="34" charset="0"/>
              </a:rPr>
              <a:t>Al menos </a:t>
            </a:r>
            <a:r>
              <a:rPr kumimoji="0" lang="es-ES" altLang="es-ES" sz="1400" b="1" i="0" u="none" strike="noStrike" cap="none" normalizeH="0" baseline="0" dirty="0">
                <a:ln>
                  <a:noFill/>
                </a:ln>
                <a:solidFill>
                  <a:srgbClr val="1E3B59"/>
                </a:solidFill>
                <a:effectLst/>
                <a:latin typeface="Century Gothic" panose="020B0502020202020204" pitchFamily="34" charset="0"/>
              </a:rPr>
              <a:t>55 Partes ratificación</a:t>
            </a:r>
            <a:r>
              <a:rPr kumimoji="0" lang="es-ES" altLang="es-ES" sz="1400" i="0" u="none" strike="noStrike" cap="none" normalizeH="0" baseline="0" dirty="0">
                <a:ln>
                  <a:noFill/>
                </a:ln>
                <a:solidFill>
                  <a:srgbClr val="1E3B59"/>
                </a:solidFill>
                <a:effectLst/>
                <a:latin typeface="Century Gothic" panose="020B0502020202020204" pitchFamily="34" charset="0"/>
              </a:rPr>
              <a:t>, aceptación, aprobación o adhesión.</a:t>
            </a:r>
          </a:p>
          <a:p>
            <a:pPr lvl="0" eaLnBrk="0" fontAlgn="base" latinLnBrk="0" hangingPunct="0">
              <a:lnSpc>
                <a:spcPct val="100000"/>
              </a:lnSpc>
              <a:spcBef>
                <a:spcPct val="0"/>
              </a:spcBef>
              <a:spcAft>
                <a:spcPct val="0"/>
              </a:spcAft>
              <a:tabLst/>
            </a:pPr>
            <a:endParaRPr kumimoji="0" lang="es-ES" altLang="es-ES" sz="1400" i="0" u="none" strike="noStrike" cap="none" normalizeH="0" baseline="0" dirty="0">
              <a:ln>
                <a:noFill/>
              </a:ln>
              <a:solidFill>
                <a:srgbClr val="1E3B59"/>
              </a:solidFill>
              <a:effectLst/>
              <a:latin typeface="Century Gothic" panose="020B0502020202020204" pitchFamily="34" charset="0"/>
            </a:endParaRPr>
          </a:p>
          <a:p>
            <a:pPr marL="342900" lvl="0" indent="-342900" eaLnBrk="0" fontAlgn="base" latinLnBrk="0" hangingPunct="0">
              <a:lnSpc>
                <a:spcPct val="100000"/>
              </a:lnSpc>
              <a:spcBef>
                <a:spcPct val="0"/>
              </a:spcBef>
              <a:spcAft>
                <a:spcPct val="0"/>
              </a:spcAft>
              <a:buFont typeface="Arial" panose="020B0604020202020204" pitchFamily="34" charset="0"/>
              <a:buChar char="•"/>
              <a:tabLst/>
            </a:pPr>
            <a:r>
              <a:rPr kumimoji="0" lang="es-ES" altLang="es-ES" sz="1400" i="0" u="none" strike="noStrike" cap="none" normalizeH="0" baseline="0" dirty="0">
                <a:ln>
                  <a:noFill/>
                </a:ln>
                <a:solidFill>
                  <a:srgbClr val="1E3B59"/>
                </a:solidFill>
                <a:effectLst/>
                <a:latin typeface="Century Gothic" panose="020B0502020202020204" pitchFamily="34" charset="0"/>
              </a:rPr>
              <a:t>Al menos el </a:t>
            </a:r>
            <a:r>
              <a:rPr kumimoji="0" lang="es-ES" altLang="es-ES" sz="1400" b="1" i="0" u="none" strike="noStrike" cap="none" normalizeH="0" baseline="0" dirty="0">
                <a:ln>
                  <a:noFill/>
                </a:ln>
                <a:solidFill>
                  <a:srgbClr val="1E3B59"/>
                </a:solidFill>
                <a:effectLst/>
                <a:latin typeface="Century Gothic" panose="020B0502020202020204" pitchFamily="34" charset="0"/>
              </a:rPr>
              <a:t>55% del total mundial las emisiones</a:t>
            </a:r>
            <a:r>
              <a:rPr kumimoji="0" lang="es-ES" altLang="es-ES" sz="1400" i="0" u="none" strike="noStrike" cap="none" normalizeH="0" baseline="0" dirty="0">
                <a:ln>
                  <a:noFill/>
                </a:ln>
                <a:solidFill>
                  <a:srgbClr val="1E3B59"/>
                </a:solidFill>
                <a:effectLst/>
                <a:latin typeface="Century Gothic" panose="020B0502020202020204" pitchFamily="34" charset="0"/>
              </a:rPr>
              <a:t> de GEI representadas.</a:t>
            </a:r>
            <a:endParaRPr kumimoji="0" lang="es-ES" altLang="es-ES" sz="1400" i="0" u="none" strike="noStrike" cap="none" normalizeH="0" baseline="0" dirty="0">
              <a:ln>
                <a:noFill/>
              </a:ln>
              <a:solidFill>
                <a:srgbClr val="1E3B59"/>
              </a:solidFill>
              <a:effectLst/>
              <a:latin typeface="Arial" panose="020B0604020202020204" pitchFamily="34" charset="0"/>
            </a:endParaRPr>
          </a:p>
        </p:txBody>
      </p:sp>
      <p:sp>
        <p:nvSpPr>
          <p:cNvPr id="15" name="Rectángulo 14"/>
          <p:cNvSpPr/>
          <p:nvPr/>
        </p:nvSpPr>
        <p:spPr>
          <a:xfrm>
            <a:off x="5866302" y="4387623"/>
            <a:ext cx="2664233" cy="1489649"/>
          </a:xfrm>
          <a:prstGeom prst="rect">
            <a:avLst/>
          </a:prstGeom>
          <a:solidFill>
            <a:srgbClr val="299D6C"/>
          </a:solidFill>
          <a:ln>
            <a:solidFill>
              <a:srgbClr val="299D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latin typeface="Century Gothic" panose="020B0502020202020204" pitchFamily="34" charset="0"/>
            </a:endParaRPr>
          </a:p>
        </p:txBody>
      </p:sp>
      <p:sp>
        <p:nvSpPr>
          <p:cNvPr id="17" name="Rectángulo 16"/>
          <p:cNvSpPr/>
          <p:nvPr/>
        </p:nvSpPr>
        <p:spPr>
          <a:xfrm>
            <a:off x="5971980" y="4420018"/>
            <a:ext cx="2508126" cy="1374094"/>
          </a:xfrm>
          <a:prstGeom prst="rect">
            <a:avLst/>
          </a:prstGeom>
        </p:spPr>
        <p:txBody>
          <a:bodyPr wrap="square">
            <a:spAutoFit/>
          </a:bodyPr>
          <a:lstStyle/>
          <a:p>
            <a:pPr>
              <a:lnSpc>
                <a:spcPct val="119000"/>
              </a:lnSpc>
              <a:spcAft>
                <a:spcPts val="600"/>
              </a:spcAft>
            </a:pPr>
            <a:r>
              <a:rPr lang="es-ES" sz="1400" kern="1400" dirty="0">
                <a:ln>
                  <a:noFill/>
                </a:ln>
                <a:solidFill>
                  <a:schemeClr val="bg1"/>
                </a:solidFill>
                <a:effectLst/>
                <a:latin typeface="Century Gothic" panose="020B0502020202020204" pitchFamily="34" charset="0"/>
              </a:rPr>
              <a:t>Son ya </a:t>
            </a:r>
            <a:r>
              <a:rPr lang="es-ES" sz="1400" b="1" kern="1400" dirty="0">
                <a:solidFill>
                  <a:schemeClr val="bg1"/>
                </a:solidFill>
                <a:latin typeface="Century Gothic" panose="020B0502020202020204" pitchFamily="34" charset="0"/>
              </a:rPr>
              <a:t>113</a:t>
            </a:r>
            <a:r>
              <a:rPr lang="es-ES" sz="1400" b="1" kern="1400" dirty="0">
                <a:ln>
                  <a:noFill/>
                </a:ln>
                <a:solidFill>
                  <a:schemeClr val="bg1"/>
                </a:solidFill>
                <a:effectLst/>
                <a:latin typeface="Century Gothic" panose="020B0502020202020204" pitchFamily="34" charset="0"/>
              </a:rPr>
              <a:t> los países </a:t>
            </a:r>
            <a:r>
              <a:rPr lang="es-ES" sz="1400" kern="1400" dirty="0">
                <a:ln>
                  <a:noFill/>
                </a:ln>
                <a:solidFill>
                  <a:schemeClr val="bg1"/>
                </a:solidFill>
                <a:effectLst/>
                <a:latin typeface="Century Gothic" panose="020B0502020202020204" pitchFamily="34" charset="0"/>
              </a:rPr>
              <a:t>los que han ratificado el documento, sumando el </a:t>
            </a:r>
            <a:r>
              <a:rPr lang="es-ES" sz="1400" b="1" kern="1400" dirty="0">
                <a:ln>
                  <a:noFill/>
                </a:ln>
                <a:solidFill>
                  <a:schemeClr val="bg1"/>
                </a:solidFill>
                <a:effectLst/>
                <a:latin typeface="Century Gothic" panose="020B0502020202020204" pitchFamily="34" charset="0"/>
              </a:rPr>
              <a:t>79% de las emisiones globales</a:t>
            </a:r>
            <a:r>
              <a:rPr lang="es-ES" sz="1400" b="1" kern="1400" baseline="30000" dirty="0">
                <a:ln>
                  <a:noFill/>
                </a:ln>
                <a:solidFill>
                  <a:schemeClr val="bg1"/>
                </a:solidFill>
                <a:effectLst/>
                <a:latin typeface="Century Gothic" panose="020B0502020202020204" pitchFamily="34" charset="0"/>
              </a:rPr>
              <a:t>*</a:t>
            </a:r>
            <a:r>
              <a:rPr lang="es-ES" sz="1400" kern="1400" dirty="0">
                <a:ln>
                  <a:noFill/>
                </a:ln>
                <a:solidFill>
                  <a:schemeClr val="bg1"/>
                </a:solidFill>
                <a:effectLst/>
                <a:latin typeface="Century Gothic" panose="020B0502020202020204" pitchFamily="34" charset="0"/>
              </a:rPr>
              <a:t>.  </a:t>
            </a:r>
          </a:p>
        </p:txBody>
      </p:sp>
      <p:sp>
        <p:nvSpPr>
          <p:cNvPr id="18" name="CuadroTexto 1"/>
          <p:cNvSpPr txBox="1"/>
          <p:nvPr/>
        </p:nvSpPr>
        <p:spPr>
          <a:xfrm>
            <a:off x="5841074" y="5995430"/>
            <a:ext cx="2845725" cy="246221"/>
          </a:xfrm>
          <a:prstGeom prst="rect">
            <a:avLst/>
          </a:prstGeom>
          <a:noFill/>
        </p:spPr>
        <p:txBody>
          <a:bodyPr wrap="square" rtlCol="0">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1000" baseline="30000" dirty="0">
                <a:solidFill>
                  <a:schemeClr val="bg1">
                    <a:lumMod val="50000"/>
                  </a:schemeClr>
                </a:solidFill>
                <a:latin typeface="Century Gothic" panose="020B0502020202020204" pitchFamily="34" charset="0"/>
              </a:rPr>
              <a:t>*</a:t>
            </a:r>
            <a:r>
              <a:rPr lang="es-ES" sz="1000" dirty="0">
                <a:solidFill>
                  <a:schemeClr val="bg1">
                    <a:lumMod val="50000"/>
                  </a:schemeClr>
                </a:solidFill>
                <a:latin typeface="Century Gothic" panose="020B0502020202020204" pitchFamily="34" charset="0"/>
              </a:rPr>
              <a:t>Actualizado a 24 de noviembre de 2016.</a:t>
            </a:r>
          </a:p>
        </p:txBody>
      </p:sp>
      <p:pic>
        <p:nvPicPr>
          <p:cNvPr id="3" name="Imagen 2"/>
          <p:cNvPicPr>
            <a:picLocks noChangeAspect="1"/>
          </p:cNvPicPr>
          <p:nvPr/>
        </p:nvPicPr>
        <p:blipFill>
          <a:blip r:embed="rId2"/>
          <a:stretch>
            <a:fillRect/>
          </a:stretch>
        </p:blipFill>
        <p:spPr>
          <a:xfrm>
            <a:off x="-36512" y="2571475"/>
            <a:ext cx="5334242" cy="3233789"/>
          </a:xfrm>
          <a:prstGeom prst="rect">
            <a:avLst/>
          </a:prstGeom>
        </p:spPr>
      </p:pic>
      <p:sp>
        <p:nvSpPr>
          <p:cNvPr id="19" name="Text Box 2"/>
          <p:cNvSpPr txBox="1">
            <a:spLocks noChangeArrowheads="1"/>
          </p:cNvSpPr>
          <p:nvPr/>
        </p:nvSpPr>
        <p:spPr bwMode="auto">
          <a:xfrm>
            <a:off x="467394" y="1700808"/>
            <a:ext cx="4830336" cy="14208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lvl="0" indent="0" algn="ctr" eaLnBrk="0" fontAlgn="base" latinLnBrk="0" hangingPunct="0">
              <a:lnSpc>
                <a:spcPct val="100000"/>
              </a:lnSpc>
              <a:spcBef>
                <a:spcPct val="0"/>
              </a:spcBef>
              <a:spcAft>
                <a:spcPct val="0"/>
              </a:spcAft>
              <a:tabLst/>
            </a:pPr>
            <a:r>
              <a:rPr kumimoji="0" lang="es-ES" altLang="es-ES" sz="1400" b="1" i="0" u="none" strike="noStrike" cap="none" normalizeH="0" baseline="0" dirty="0">
                <a:ln>
                  <a:noFill/>
                </a:ln>
                <a:solidFill>
                  <a:srgbClr val="1E3B59"/>
                </a:solidFill>
                <a:effectLst/>
                <a:latin typeface="Century Gothic" panose="020B0502020202020204" pitchFamily="34" charset="0"/>
              </a:rPr>
              <a:t>El Acuerdo de París entró en vigor el pasado 4 de noviembre.</a:t>
            </a:r>
            <a:endParaRPr kumimoji="0" lang="es-ES" altLang="es-ES" sz="1400" b="1" i="0" u="none" strike="noStrike" cap="none" normalizeH="0" baseline="0" dirty="0">
              <a:ln>
                <a:noFill/>
              </a:ln>
              <a:solidFill>
                <a:srgbClr val="1E3B59"/>
              </a:solidFill>
              <a:effectLst/>
              <a:latin typeface="Arial" panose="020B0604020202020204" pitchFamily="34" charset="0"/>
            </a:endParaRPr>
          </a:p>
        </p:txBody>
      </p:sp>
    </p:spTree>
    <p:extLst>
      <p:ext uri="{BB962C8B-B14F-4D97-AF65-F5344CB8AC3E}">
        <p14:creationId xmlns:p14="http://schemas.microsoft.com/office/powerpoint/2010/main" val="6674793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B873E82-4D4D-4880-A80C-7532F633021B}"/>
              </a:ext>
            </a:extLst>
          </p:cNvPr>
          <p:cNvSpPr>
            <a:spLocks noGrp="1"/>
          </p:cNvSpPr>
          <p:nvPr>
            <p:ph type="sldNum" sz="quarter" idx="12"/>
          </p:nvPr>
        </p:nvSpPr>
        <p:spPr/>
        <p:txBody>
          <a:bodyPr/>
          <a:lstStyle/>
          <a:p>
            <a:fld id="{36ED4B00-B4CE-433F-BD9E-86EA8518113C}" type="slidenum">
              <a:rPr lang="es-ES" smtClean="0"/>
              <a:pPr/>
              <a:t>30</a:t>
            </a:fld>
            <a:endParaRPr lang="es-ES"/>
          </a:p>
        </p:txBody>
      </p:sp>
      <p:sp>
        <p:nvSpPr>
          <p:cNvPr id="5" name="Rechteck 4">
            <a:extLst>
              <a:ext uri="{FF2B5EF4-FFF2-40B4-BE49-F238E27FC236}">
                <a16:creationId xmlns:a16="http://schemas.microsoft.com/office/drawing/2014/main" id="{3DF275DF-39CC-4BDB-B2D7-9C98CFF9923C}"/>
              </a:ext>
            </a:extLst>
          </p:cNvPr>
          <p:cNvSpPr/>
          <p:nvPr/>
        </p:nvSpPr>
        <p:spPr>
          <a:xfrm>
            <a:off x="151384" y="2132856"/>
            <a:ext cx="8568952" cy="4524315"/>
          </a:xfrm>
          <a:prstGeom prst="rect">
            <a:avLst/>
          </a:prstGeom>
        </p:spPr>
        <p:txBody>
          <a:bodyPr wrap="square">
            <a:spAutoFit/>
          </a:bodyPr>
          <a:lstStyle/>
          <a:p>
            <a:r>
              <a:rPr lang="es-ES" sz="1600" dirty="0">
                <a:solidFill>
                  <a:srgbClr val="1E3B59"/>
                </a:solidFill>
                <a:latin typeface="Century Gothic" pitchFamily="34" charset="0"/>
                <a:cs typeface="Times New Roman" pitchFamily="18" charset="0"/>
              </a:rPr>
              <a:t>La principal ambición del marco de cooperación es </a:t>
            </a:r>
            <a:r>
              <a:rPr lang="es-ES" sz="1600" b="1" dirty="0">
                <a:solidFill>
                  <a:srgbClr val="1E3B59"/>
                </a:solidFill>
                <a:latin typeface="Century Gothic" pitchFamily="34" charset="0"/>
                <a:cs typeface="Times New Roman" pitchFamily="18" charset="0"/>
              </a:rPr>
              <a:t>promover un cambio de paradigma</a:t>
            </a:r>
            <a:r>
              <a:rPr lang="es-ES" sz="1600" dirty="0">
                <a:solidFill>
                  <a:srgbClr val="1E3B59"/>
                </a:solidFill>
                <a:latin typeface="Century Gothic" pitchFamily="34" charset="0"/>
                <a:cs typeface="Times New Roman" pitchFamily="18" charset="0"/>
              </a:rPr>
              <a:t> hacia las vías de desarrollo de baja emisión y resistencia al clima.</a:t>
            </a:r>
          </a:p>
          <a:p>
            <a:pPr marL="285750" indent="-285750">
              <a:buFont typeface="Arial" panose="020B0604020202020204" pitchFamily="34" charset="0"/>
              <a:buChar char="•"/>
            </a:pPr>
            <a:r>
              <a:rPr lang="es-ES" sz="1600" dirty="0">
                <a:solidFill>
                  <a:srgbClr val="1E3B59"/>
                </a:solidFill>
                <a:latin typeface="Century Gothic" pitchFamily="34" charset="0"/>
                <a:cs typeface="Times New Roman" pitchFamily="18" charset="0"/>
              </a:rPr>
              <a:t>El </a:t>
            </a:r>
            <a:r>
              <a:rPr lang="es-ES" sz="1600" b="1" dirty="0">
                <a:solidFill>
                  <a:srgbClr val="1E3B59"/>
                </a:solidFill>
                <a:latin typeface="Century Gothic" pitchFamily="34" charset="0"/>
                <a:cs typeface="Times New Roman" pitchFamily="18" charset="0"/>
              </a:rPr>
              <a:t>entendimiento</a:t>
            </a:r>
            <a:r>
              <a:rPr lang="es-ES" sz="1600" dirty="0">
                <a:solidFill>
                  <a:srgbClr val="1E3B59"/>
                </a:solidFill>
                <a:latin typeface="Century Gothic" pitchFamily="34" charset="0"/>
                <a:cs typeface="Times New Roman" pitchFamily="18" charset="0"/>
              </a:rPr>
              <a:t> de lo que significa "cambio de paradigma" sigue desarrollándose.</a:t>
            </a:r>
          </a:p>
          <a:p>
            <a:pPr marL="285750" indent="-285750">
              <a:buFont typeface="Arial" panose="020B0604020202020204" pitchFamily="34" charset="0"/>
              <a:buChar char="•"/>
            </a:pPr>
            <a:r>
              <a:rPr lang="es-ES" sz="1600" dirty="0">
                <a:solidFill>
                  <a:srgbClr val="1E3B59"/>
                </a:solidFill>
                <a:latin typeface="Century Gothic" pitchFamily="34" charset="0"/>
                <a:cs typeface="Times New Roman" pitchFamily="18" charset="0"/>
              </a:rPr>
              <a:t>Parece implicar un cambio </a:t>
            </a:r>
            <a:r>
              <a:rPr lang="es-ES" sz="1600" b="1" dirty="0">
                <a:solidFill>
                  <a:srgbClr val="1E3B59"/>
                </a:solidFill>
                <a:latin typeface="Century Gothic" pitchFamily="34" charset="0"/>
                <a:cs typeface="Times New Roman" pitchFamily="18" charset="0"/>
              </a:rPr>
              <a:t>sistémico</a:t>
            </a:r>
            <a:r>
              <a:rPr lang="es-ES" sz="1600" dirty="0">
                <a:solidFill>
                  <a:srgbClr val="1E3B59"/>
                </a:solidFill>
                <a:latin typeface="Century Gothic" pitchFamily="34" charset="0"/>
                <a:cs typeface="Times New Roman" pitchFamily="18" charset="0"/>
              </a:rPr>
              <a:t>, no incremental, que abarque transformaciones a gran escala de sociedades, patrones de producción y consumo.</a:t>
            </a:r>
          </a:p>
          <a:p>
            <a:pPr marL="285750" indent="-285750">
              <a:buFont typeface="Arial" panose="020B0604020202020204" pitchFamily="34" charset="0"/>
              <a:buChar char="•"/>
            </a:pPr>
            <a:r>
              <a:rPr lang="es-ES" sz="1600" dirty="0">
                <a:solidFill>
                  <a:srgbClr val="1E3B59"/>
                </a:solidFill>
                <a:latin typeface="Century Gothic" pitchFamily="34" charset="0"/>
                <a:cs typeface="Times New Roman" pitchFamily="18" charset="0"/>
              </a:rPr>
              <a:t>El término se utiliza a menudo indistintamente con "</a:t>
            </a:r>
            <a:r>
              <a:rPr lang="es-ES" sz="1600" b="1" dirty="0">
                <a:solidFill>
                  <a:srgbClr val="1E3B59"/>
                </a:solidFill>
                <a:latin typeface="Century Gothic" pitchFamily="34" charset="0"/>
                <a:cs typeface="Times New Roman" pitchFamily="18" charset="0"/>
              </a:rPr>
              <a:t>cambio transformacional</a:t>
            </a:r>
            <a:r>
              <a:rPr lang="es-ES" sz="1600" dirty="0">
                <a:solidFill>
                  <a:srgbClr val="1E3B59"/>
                </a:solidFill>
                <a:latin typeface="Century Gothic" pitchFamily="34" charset="0"/>
                <a:cs typeface="Times New Roman" pitchFamily="18" charset="0"/>
              </a:rPr>
              <a:t>“.</a:t>
            </a:r>
          </a:p>
          <a:p>
            <a:endParaRPr lang="es-ES" sz="1600" dirty="0">
              <a:solidFill>
                <a:srgbClr val="1E3B59"/>
              </a:solidFill>
              <a:latin typeface="Century Gothic" pitchFamily="34" charset="0"/>
              <a:cs typeface="Times New Roman" pitchFamily="18" charset="0"/>
            </a:endParaRPr>
          </a:p>
          <a:p>
            <a:r>
              <a:rPr lang="es-ES" sz="1600" dirty="0">
                <a:solidFill>
                  <a:srgbClr val="1E3B59"/>
                </a:solidFill>
                <a:latin typeface="Century Gothic" pitchFamily="34" charset="0"/>
                <a:cs typeface="Times New Roman" pitchFamily="18" charset="0"/>
              </a:rPr>
              <a:t>Una definición útil: "un cambio de las prácticas que son incompatibles con los desafíos del cambio climático".</a:t>
            </a:r>
          </a:p>
          <a:p>
            <a:r>
              <a:rPr lang="es-ES" sz="1600" dirty="0">
                <a:solidFill>
                  <a:srgbClr val="1E3B59"/>
                </a:solidFill>
                <a:latin typeface="Century Gothic" pitchFamily="34" charset="0"/>
                <a:cs typeface="Times New Roman" pitchFamily="18" charset="0"/>
              </a:rPr>
              <a:t>                                                                                                                                     </a:t>
            </a:r>
          </a:p>
          <a:p>
            <a:r>
              <a:rPr lang="es-ES" sz="1000" dirty="0">
                <a:solidFill>
                  <a:srgbClr val="1E3B59"/>
                </a:solidFill>
                <a:latin typeface="Century Gothic" pitchFamily="34" charset="0"/>
                <a:cs typeface="Times New Roman" pitchFamily="18" charset="0"/>
              </a:rPr>
              <a:t>(Fuente: CDKN, 2013: ¿Cómo puede el fondo verde del clima iniciar un cambio de paradigma?)</a:t>
            </a:r>
          </a:p>
          <a:p>
            <a:endParaRPr lang="es-ES" sz="1600" dirty="0">
              <a:solidFill>
                <a:srgbClr val="1E3B59"/>
              </a:solidFill>
              <a:latin typeface="Century Gothic" pitchFamily="34" charset="0"/>
              <a:cs typeface="Times New Roman" pitchFamily="18" charset="0"/>
            </a:endParaRPr>
          </a:p>
          <a:p>
            <a:endParaRPr lang="es-ES" sz="1600" dirty="0">
              <a:solidFill>
                <a:srgbClr val="1E3B59"/>
              </a:solidFill>
              <a:latin typeface="Century Gothic" pitchFamily="34" charset="0"/>
              <a:cs typeface="Times New Roman" pitchFamily="18" charset="0"/>
            </a:endParaRPr>
          </a:p>
          <a:p>
            <a:r>
              <a:rPr lang="es-ES" sz="1600" dirty="0">
                <a:solidFill>
                  <a:srgbClr val="1E3B59"/>
                </a:solidFill>
                <a:latin typeface="Century Gothic" pitchFamily="34" charset="0"/>
                <a:cs typeface="Times New Roman" pitchFamily="18" charset="0"/>
              </a:rPr>
              <a:t>El GCF ha desarrollado </a:t>
            </a:r>
            <a:r>
              <a:rPr lang="es-ES" sz="1600" b="1" dirty="0">
                <a:solidFill>
                  <a:srgbClr val="1E3B59"/>
                </a:solidFill>
                <a:latin typeface="Century Gothic" pitchFamily="34" charset="0"/>
                <a:cs typeface="Times New Roman" pitchFamily="18" charset="0"/>
              </a:rPr>
              <a:t>diferentes categorías </a:t>
            </a:r>
            <a:r>
              <a:rPr lang="es-ES" sz="1600" dirty="0">
                <a:solidFill>
                  <a:srgbClr val="1E3B59"/>
                </a:solidFill>
                <a:latin typeface="Century Gothic" pitchFamily="34" charset="0"/>
                <a:cs typeface="Times New Roman" pitchFamily="18" charset="0"/>
              </a:rPr>
              <a:t>para poner en práctica su criterio de cambio de paradigma, contribuyendo así a la comprensión de lo que realmente significa un cambio de paradigma.</a:t>
            </a:r>
          </a:p>
        </p:txBody>
      </p:sp>
      <p:sp>
        <p:nvSpPr>
          <p:cNvPr id="3" name="Rectángulo 2">
            <a:extLst>
              <a:ext uri="{FF2B5EF4-FFF2-40B4-BE49-F238E27FC236}">
                <a16:creationId xmlns:a16="http://schemas.microsoft.com/office/drawing/2014/main" id="{F67B04E7-55EE-4250-A30D-4EDC0BE1D959}"/>
              </a:ext>
            </a:extLst>
          </p:cNvPr>
          <p:cNvSpPr/>
          <p:nvPr/>
        </p:nvSpPr>
        <p:spPr>
          <a:xfrm>
            <a:off x="3059832" y="1412776"/>
            <a:ext cx="4237057" cy="369332"/>
          </a:xfrm>
          <a:prstGeom prst="rect">
            <a:avLst/>
          </a:prstGeom>
        </p:spPr>
        <p:txBody>
          <a:bodyPr wrap="none">
            <a:spAutoFit/>
          </a:bodyPr>
          <a:lstStyle/>
          <a:p>
            <a:r>
              <a:rPr lang="es-ES" b="1" dirty="0">
                <a:solidFill>
                  <a:srgbClr val="1E3B59"/>
                </a:solidFill>
                <a:latin typeface="Century Gothic" pitchFamily="34" charset="0"/>
                <a:cs typeface="Times New Roman" pitchFamily="18" charset="0"/>
              </a:rPr>
              <a:t>Promover un cambio de paradigma</a:t>
            </a:r>
            <a:endParaRPr lang="es-ES" dirty="0"/>
          </a:p>
        </p:txBody>
      </p:sp>
    </p:spTree>
    <p:extLst>
      <p:ext uri="{BB962C8B-B14F-4D97-AF65-F5344CB8AC3E}">
        <p14:creationId xmlns:p14="http://schemas.microsoft.com/office/powerpoint/2010/main" val="35169889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98D2EC6-4F18-4BA3-8310-7CB10CEAE807}"/>
              </a:ext>
            </a:extLst>
          </p:cNvPr>
          <p:cNvPicPr>
            <a:picLocks noChangeAspect="1"/>
          </p:cNvPicPr>
          <p:nvPr/>
        </p:nvPicPr>
        <p:blipFill>
          <a:blip r:embed="rId2"/>
          <a:stretch>
            <a:fillRect/>
          </a:stretch>
        </p:blipFill>
        <p:spPr>
          <a:xfrm>
            <a:off x="3144820" y="3396233"/>
            <a:ext cx="5076056" cy="3242126"/>
          </a:xfrm>
          <a:prstGeom prst="rect">
            <a:avLst/>
          </a:prstGeom>
        </p:spPr>
      </p:pic>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31</a:t>
            </a:fld>
            <a:endParaRPr lang="es-ES"/>
          </a:p>
        </p:txBody>
      </p:sp>
      <p:sp>
        <p:nvSpPr>
          <p:cNvPr id="20" name="Rechteck 19">
            <a:extLst>
              <a:ext uri="{FF2B5EF4-FFF2-40B4-BE49-F238E27FC236}">
                <a16:creationId xmlns:a16="http://schemas.microsoft.com/office/drawing/2014/main" id="{0241349C-D6BD-490D-BF6B-4B02ECB000EA}"/>
              </a:ext>
            </a:extLst>
          </p:cNvPr>
          <p:cNvSpPr/>
          <p:nvPr/>
        </p:nvSpPr>
        <p:spPr>
          <a:xfrm>
            <a:off x="6884991" y="1054475"/>
            <a:ext cx="1932901" cy="369332"/>
          </a:xfrm>
          <a:prstGeom prst="rect">
            <a:avLst/>
          </a:prstGeom>
        </p:spPr>
        <p:txBody>
          <a:bodyPr wrap="none">
            <a:spAutoFit/>
          </a:bodyPr>
          <a:lstStyle/>
          <a:p>
            <a:r>
              <a:rPr lang="de-DE" dirty="0">
                <a:solidFill>
                  <a:schemeClr val="bg1">
                    <a:lumMod val="65000"/>
                  </a:schemeClr>
                </a:solidFill>
              </a:rPr>
              <a:t>CARTERA DEL GCF</a:t>
            </a:r>
          </a:p>
        </p:txBody>
      </p:sp>
      <p:grpSp>
        <p:nvGrpSpPr>
          <p:cNvPr id="19" name="Gruppieren 18">
            <a:extLst>
              <a:ext uri="{FF2B5EF4-FFF2-40B4-BE49-F238E27FC236}">
                <a16:creationId xmlns:a16="http://schemas.microsoft.com/office/drawing/2014/main" id="{0F3F7FE1-5E19-4EF9-B042-4951E8303EAF}"/>
              </a:ext>
            </a:extLst>
          </p:cNvPr>
          <p:cNvGrpSpPr/>
          <p:nvPr/>
        </p:nvGrpSpPr>
        <p:grpSpPr>
          <a:xfrm>
            <a:off x="0" y="1873617"/>
            <a:ext cx="9321985" cy="1343412"/>
            <a:chOff x="-40657" y="4981616"/>
            <a:chExt cx="9321985" cy="1343412"/>
          </a:xfrm>
        </p:grpSpPr>
        <p:pic>
          <p:nvPicPr>
            <p:cNvPr id="7" name="Imagen 6">
              <a:extLst>
                <a:ext uri="{FF2B5EF4-FFF2-40B4-BE49-F238E27FC236}">
                  <a16:creationId xmlns:a16="http://schemas.microsoft.com/office/drawing/2014/main" id="{1A5C6804-FE52-4F44-A1E3-47BE9B346259}"/>
                </a:ext>
              </a:extLst>
            </p:cNvPr>
            <p:cNvPicPr>
              <a:picLocks noChangeAspect="1"/>
            </p:cNvPicPr>
            <p:nvPr/>
          </p:nvPicPr>
          <p:blipFill rotWithShape="1">
            <a:blip r:embed="rId3"/>
            <a:srcRect t="22811" b="23458"/>
            <a:stretch/>
          </p:blipFill>
          <p:spPr>
            <a:xfrm>
              <a:off x="-40657" y="4981616"/>
              <a:ext cx="9144000" cy="833703"/>
            </a:xfrm>
            <a:prstGeom prst="rect">
              <a:avLst/>
            </a:prstGeom>
          </p:spPr>
        </p:pic>
        <p:sp>
          <p:nvSpPr>
            <p:cNvPr id="16" name="Textfeld 15">
              <a:extLst>
                <a:ext uri="{FF2B5EF4-FFF2-40B4-BE49-F238E27FC236}">
                  <a16:creationId xmlns:a16="http://schemas.microsoft.com/office/drawing/2014/main" id="{5B84F61F-BB61-4C03-A646-202EF2B3D995}"/>
                </a:ext>
              </a:extLst>
            </p:cNvPr>
            <p:cNvSpPr txBox="1"/>
            <p:nvPr/>
          </p:nvSpPr>
          <p:spPr>
            <a:xfrm>
              <a:off x="306355" y="5848536"/>
              <a:ext cx="1800200" cy="276999"/>
            </a:xfrm>
            <a:prstGeom prst="rect">
              <a:avLst/>
            </a:prstGeom>
            <a:noFill/>
          </p:spPr>
          <p:txBody>
            <a:bodyPr wrap="square" rtlCol="0">
              <a:spAutoFit/>
            </a:bodyPr>
            <a:lstStyle/>
            <a:p>
              <a:pPr algn="ctr"/>
              <a:r>
                <a:rPr lang="de-DE" sz="1200" dirty="0">
                  <a:solidFill>
                    <a:schemeClr val="bg1">
                      <a:lumMod val="65000"/>
                    </a:schemeClr>
                  </a:solidFill>
                </a:rPr>
                <a:t>PROYECTOS</a:t>
              </a:r>
            </a:p>
          </p:txBody>
        </p:sp>
        <p:sp>
          <p:nvSpPr>
            <p:cNvPr id="17" name="Textfeld 16">
              <a:extLst>
                <a:ext uri="{FF2B5EF4-FFF2-40B4-BE49-F238E27FC236}">
                  <a16:creationId xmlns:a16="http://schemas.microsoft.com/office/drawing/2014/main" id="{2FB3272B-EB27-41A9-842C-AB6C6B40C2F5}"/>
                </a:ext>
              </a:extLst>
            </p:cNvPr>
            <p:cNvSpPr txBox="1"/>
            <p:nvPr/>
          </p:nvSpPr>
          <p:spPr>
            <a:xfrm>
              <a:off x="2087723" y="5848536"/>
              <a:ext cx="3701216" cy="461665"/>
            </a:xfrm>
            <a:prstGeom prst="rect">
              <a:avLst/>
            </a:prstGeom>
            <a:noFill/>
          </p:spPr>
          <p:txBody>
            <a:bodyPr wrap="square" rtlCol="0">
              <a:spAutoFit/>
            </a:bodyPr>
            <a:lstStyle/>
            <a:p>
              <a:pPr algn="ctr"/>
              <a:r>
                <a:rPr lang="de-DE" sz="1200" dirty="0">
                  <a:solidFill>
                    <a:schemeClr val="bg1">
                      <a:lumMod val="65000"/>
                    </a:schemeClr>
                  </a:solidFill>
                </a:rPr>
                <a:t>BENEFICIARIOS</a:t>
              </a:r>
            </a:p>
            <a:p>
              <a:pPr algn="ctr"/>
              <a:r>
                <a:rPr lang="es-ES" sz="1200" dirty="0">
                  <a:solidFill>
                    <a:schemeClr val="bg1">
                      <a:lumMod val="65000"/>
                    </a:schemeClr>
                  </a:solidFill>
                </a:rPr>
                <a:t>Número anticipado de personas con mayor resiliencia</a:t>
              </a:r>
              <a:endParaRPr lang="de-DE" sz="1200" dirty="0">
                <a:solidFill>
                  <a:schemeClr val="bg1">
                    <a:lumMod val="65000"/>
                  </a:schemeClr>
                </a:solidFill>
              </a:endParaRPr>
            </a:p>
          </p:txBody>
        </p:sp>
        <p:sp>
          <p:nvSpPr>
            <p:cNvPr id="18" name="Textfeld 17">
              <a:extLst>
                <a:ext uri="{FF2B5EF4-FFF2-40B4-BE49-F238E27FC236}">
                  <a16:creationId xmlns:a16="http://schemas.microsoft.com/office/drawing/2014/main" id="{38DE5CC1-6F25-444C-82AA-54023F8F020D}"/>
                </a:ext>
              </a:extLst>
            </p:cNvPr>
            <p:cNvSpPr txBox="1"/>
            <p:nvPr/>
          </p:nvSpPr>
          <p:spPr>
            <a:xfrm>
              <a:off x="5580112" y="5863363"/>
              <a:ext cx="3701216" cy="461665"/>
            </a:xfrm>
            <a:prstGeom prst="rect">
              <a:avLst/>
            </a:prstGeom>
            <a:noFill/>
          </p:spPr>
          <p:txBody>
            <a:bodyPr wrap="square" rtlCol="0">
              <a:spAutoFit/>
            </a:bodyPr>
            <a:lstStyle/>
            <a:p>
              <a:pPr algn="ctr"/>
              <a:r>
                <a:rPr lang="de-DE" sz="1200" dirty="0">
                  <a:solidFill>
                    <a:schemeClr val="bg1">
                      <a:lumMod val="65000"/>
                    </a:schemeClr>
                  </a:solidFill>
                </a:rPr>
                <a:t>TONELADAS de CO2</a:t>
              </a:r>
            </a:p>
            <a:p>
              <a:pPr algn="ctr"/>
              <a:r>
                <a:rPr lang="de-DE" sz="1200" dirty="0" err="1">
                  <a:solidFill>
                    <a:schemeClr val="bg1">
                      <a:lumMod val="65000"/>
                    </a:schemeClr>
                  </a:solidFill>
                </a:rPr>
                <a:t>Toneladas</a:t>
              </a:r>
              <a:r>
                <a:rPr lang="de-DE" sz="1200" dirty="0">
                  <a:solidFill>
                    <a:schemeClr val="bg1">
                      <a:lumMod val="65000"/>
                    </a:schemeClr>
                  </a:solidFill>
                </a:rPr>
                <a:t> </a:t>
              </a:r>
              <a:r>
                <a:rPr lang="de-DE" sz="1200" dirty="0" err="1">
                  <a:solidFill>
                    <a:schemeClr val="bg1">
                      <a:lumMod val="65000"/>
                    </a:schemeClr>
                  </a:solidFill>
                </a:rPr>
                <a:t>anticipadas</a:t>
              </a:r>
              <a:r>
                <a:rPr lang="de-DE" sz="1200" dirty="0">
                  <a:solidFill>
                    <a:schemeClr val="bg1">
                      <a:lumMod val="65000"/>
                    </a:schemeClr>
                  </a:solidFill>
                </a:rPr>
                <a:t> de </a:t>
              </a:r>
              <a:r>
                <a:rPr lang="de-DE" sz="1200" dirty="0" err="1">
                  <a:solidFill>
                    <a:schemeClr val="bg1">
                      <a:lumMod val="65000"/>
                    </a:schemeClr>
                  </a:solidFill>
                </a:rPr>
                <a:t>equivalente</a:t>
              </a:r>
              <a:r>
                <a:rPr lang="de-DE" sz="1200" dirty="0">
                  <a:solidFill>
                    <a:schemeClr val="bg1">
                      <a:lumMod val="65000"/>
                    </a:schemeClr>
                  </a:solidFill>
                </a:rPr>
                <a:t> de CO2 </a:t>
              </a:r>
              <a:r>
                <a:rPr lang="de-DE" sz="1200" dirty="0" err="1">
                  <a:solidFill>
                    <a:schemeClr val="bg1">
                      <a:lumMod val="65000"/>
                    </a:schemeClr>
                  </a:solidFill>
                </a:rPr>
                <a:t>evitadas</a:t>
              </a:r>
              <a:endParaRPr lang="de-DE" sz="1200" dirty="0">
                <a:solidFill>
                  <a:schemeClr val="bg1">
                    <a:lumMod val="65000"/>
                  </a:schemeClr>
                </a:solidFill>
              </a:endParaRPr>
            </a:p>
          </p:txBody>
        </p:sp>
      </p:grpSp>
    </p:spTree>
    <p:extLst>
      <p:ext uri="{BB962C8B-B14F-4D97-AF65-F5344CB8AC3E}">
        <p14:creationId xmlns:p14="http://schemas.microsoft.com/office/powerpoint/2010/main" val="24815722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98D2EC6-4F18-4BA3-8310-7CB10CEAE807}"/>
              </a:ext>
            </a:extLst>
          </p:cNvPr>
          <p:cNvPicPr>
            <a:picLocks noChangeAspect="1"/>
          </p:cNvPicPr>
          <p:nvPr/>
        </p:nvPicPr>
        <p:blipFill>
          <a:blip r:embed="rId2"/>
          <a:stretch>
            <a:fillRect/>
          </a:stretch>
        </p:blipFill>
        <p:spPr>
          <a:xfrm>
            <a:off x="2622629" y="4020966"/>
            <a:ext cx="3034680" cy="1938279"/>
          </a:xfrm>
          <a:prstGeom prst="rect">
            <a:avLst/>
          </a:prstGeom>
        </p:spPr>
      </p:pic>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32</a:t>
            </a:fld>
            <a:endParaRPr lang="es-ES"/>
          </a:p>
        </p:txBody>
      </p:sp>
      <p:grpSp>
        <p:nvGrpSpPr>
          <p:cNvPr id="13" name="Gruppieren 12">
            <a:extLst>
              <a:ext uri="{FF2B5EF4-FFF2-40B4-BE49-F238E27FC236}">
                <a16:creationId xmlns:a16="http://schemas.microsoft.com/office/drawing/2014/main" id="{A7A75720-ECD5-46A4-B414-98392367E723}"/>
              </a:ext>
            </a:extLst>
          </p:cNvPr>
          <p:cNvGrpSpPr/>
          <p:nvPr/>
        </p:nvGrpSpPr>
        <p:grpSpPr>
          <a:xfrm>
            <a:off x="-21789" y="1864677"/>
            <a:ext cx="9144000" cy="1715568"/>
            <a:chOff x="-216024" y="2852109"/>
            <a:chExt cx="9144000" cy="1715568"/>
          </a:xfrm>
        </p:grpSpPr>
        <p:pic>
          <p:nvPicPr>
            <p:cNvPr id="6" name="Imagen 5">
              <a:extLst>
                <a:ext uri="{FF2B5EF4-FFF2-40B4-BE49-F238E27FC236}">
                  <a16:creationId xmlns:a16="http://schemas.microsoft.com/office/drawing/2014/main" id="{0499F323-0793-4249-8E68-B4428D556C4D}"/>
                </a:ext>
              </a:extLst>
            </p:cNvPr>
            <p:cNvPicPr>
              <a:picLocks noChangeAspect="1"/>
            </p:cNvPicPr>
            <p:nvPr/>
          </p:nvPicPr>
          <p:blipFill rotWithShape="1">
            <a:blip r:embed="rId3"/>
            <a:srcRect t="19067"/>
            <a:stretch/>
          </p:blipFill>
          <p:spPr>
            <a:xfrm>
              <a:off x="-216024" y="3101691"/>
              <a:ext cx="9144000" cy="1465986"/>
            </a:xfrm>
            <a:prstGeom prst="rect">
              <a:avLst/>
            </a:prstGeom>
          </p:spPr>
        </p:pic>
        <p:sp>
          <p:nvSpPr>
            <p:cNvPr id="9" name="Textfeld 8">
              <a:extLst>
                <a:ext uri="{FF2B5EF4-FFF2-40B4-BE49-F238E27FC236}">
                  <a16:creationId xmlns:a16="http://schemas.microsoft.com/office/drawing/2014/main" id="{FED2C960-B757-4507-959C-AA86519414FD}"/>
                </a:ext>
              </a:extLst>
            </p:cNvPr>
            <p:cNvSpPr txBox="1"/>
            <p:nvPr/>
          </p:nvSpPr>
          <p:spPr>
            <a:xfrm>
              <a:off x="424360" y="2852109"/>
              <a:ext cx="936104" cy="430887"/>
            </a:xfrm>
            <a:prstGeom prst="rect">
              <a:avLst/>
            </a:prstGeom>
            <a:noFill/>
          </p:spPr>
          <p:txBody>
            <a:bodyPr wrap="square" rtlCol="0">
              <a:spAutoFit/>
            </a:bodyPr>
            <a:lstStyle/>
            <a:p>
              <a:pPr algn="ctr"/>
              <a:r>
                <a:rPr lang="de-DE" sz="1100" dirty="0" err="1"/>
                <a:t>Prometido</a:t>
              </a:r>
              <a:endParaRPr lang="de-DE" sz="1100" dirty="0"/>
            </a:p>
            <a:p>
              <a:pPr algn="ctr"/>
              <a:endParaRPr lang="de-DE" sz="1100" dirty="0"/>
            </a:p>
          </p:txBody>
        </p:sp>
        <p:sp>
          <p:nvSpPr>
            <p:cNvPr id="10" name="Textfeld 9">
              <a:extLst>
                <a:ext uri="{FF2B5EF4-FFF2-40B4-BE49-F238E27FC236}">
                  <a16:creationId xmlns:a16="http://schemas.microsoft.com/office/drawing/2014/main" id="{0ABDD922-D16E-4687-8CF4-FB7B5FAB58EB}"/>
                </a:ext>
              </a:extLst>
            </p:cNvPr>
            <p:cNvSpPr txBox="1"/>
            <p:nvPr/>
          </p:nvSpPr>
          <p:spPr>
            <a:xfrm>
              <a:off x="2708148" y="2856665"/>
              <a:ext cx="1143771" cy="430887"/>
            </a:xfrm>
            <a:prstGeom prst="rect">
              <a:avLst/>
            </a:prstGeom>
            <a:noFill/>
          </p:spPr>
          <p:txBody>
            <a:bodyPr wrap="square" rtlCol="0">
              <a:spAutoFit/>
            </a:bodyPr>
            <a:lstStyle/>
            <a:p>
              <a:pPr algn="ctr"/>
              <a:r>
                <a:rPr lang="de-DE" sz="1100" dirty="0" err="1"/>
                <a:t>Comprometido</a:t>
              </a:r>
              <a:endParaRPr lang="de-DE" sz="1100" dirty="0"/>
            </a:p>
            <a:p>
              <a:pPr algn="ctr"/>
              <a:endParaRPr lang="de-DE" sz="1100" dirty="0"/>
            </a:p>
          </p:txBody>
        </p:sp>
        <p:sp>
          <p:nvSpPr>
            <p:cNvPr id="11" name="Textfeld 10">
              <a:extLst>
                <a:ext uri="{FF2B5EF4-FFF2-40B4-BE49-F238E27FC236}">
                  <a16:creationId xmlns:a16="http://schemas.microsoft.com/office/drawing/2014/main" id="{5C6E051F-D80A-40A0-87E8-92CA96AEB0C8}"/>
                </a:ext>
              </a:extLst>
            </p:cNvPr>
            <p:cNvSpPr txBox="1"/>
            <p:nvPr/>
          </p:nvSpPr>
          <p:spPr>
            <a:xfrm>
              <a:off x="4864456" y="2856665"/>
              <a:ext cx="1368152" cy="261610"/>
            </a:xfrm>
            <a:prstGeom prst="rect">
              <a:avLst/>
            </a:prstGeom>
            <a:noFill/>
          </p:spPr>
          <p:txBody>
            <a:bodyPr wrap="square" rtlCol="0">
              <a:spAutoFit/>
            </a:bodyPr>
            <a:lstStyle/>
            <a:p>
              <a:r>
                <a:rPr lang="de-DE" sz="1100" dirty="0" err="1"/>
                <a:t>Implementación</a:t>
              </a:r>
              <a:endParaRPr lang="de-DE" sz="1100" dirty="0"/>
            </a:p>
          </p:txBody>
        </p:sp>
        <p:sp>
          <p:nvSpPr>
            <p:cNvPr id="12" name="Textfeld 11">
              <a:extLst>
                <a:ext uri="{FF2B5EF4-FFF2-40B4-BE49-F238E27FC236}">
                  <a16:creationId xmlns:a16="http://schemas.microsoft.com/office/drawing/2014/main" id="{F93A51B0-F65A-4E1D-B490-7698947D2FC9}"/>
                </a:ext>
              </a:extLst>
            </p:cNvPr>
            <p:cNvSpPr txBox="1"/>
            <p:nvPr/>
          </p:nvSpPr>
          <p:spPr>
            <a:xfrm>
              <a:off x="7059862" y="2856665"/>
              <a:ext cx="1368152" cy="261610"/>
            </a:xfrm>
            <a:prstGeom prst="rect">
              <a:avLst/>
            </a:prstGeom>
            <a:noFill/>
          </p:spPr>
          <p:txBody>
            <a:bodyPr wrap="square" rtlCol="0">
              <a:spAutoFit/>
            </a:bodyPr>
            <a:lstStyle/>
            <a:p>
              <a:pPr algn="ctr"/>
              <a:r>
                <a:rPr lang="de-DE" sz="1100" dirty="0"/>
                <a:t>Valor Total</a:t>
              </a:r>
            </a:p>
          </p:txBody>
        </p:sp>
      </p:grpSp>
      <p:sp>
        <p:nvSpPr>
          <p:cNvPr id="20" name="Rechteck 19">
            <a:extLst>
              <a:ext uri="{FF2B5EF4-FFF2-40B4-BE49-F238E27FC236}">
                <a16:creationId xmlns:a16="http://schemas.microsoft.com/office/drawing/2014/main" id="{0241349C-D6BD-490D-BF6B-4B02ECB000EA}"/>
              </a:ext>
            </a:extLst>
          </p:cNvPr>
          <p:cNvSpPr/>
          <p:nvPr/>
        </p:nvSpPr>
        <p:spPr>
          <a:xfrm>
            <a:off x="6884991" y="1054475"/>
            <a:ext cx="1932901" cy="369332"/>
          </a:xfrm>
          <a:prstGeom prst="rect">
            <a:avLst/>
          </a:prstGeom>
        </p:spPr>
        <p:txBody>
          <a:bodyPr wrap="none">
            <a:spAutoFit/>
          </a:bodyPr>
          <a:lstStyle/>
          <a:p>
            <a:r>
              <a:rPr lang="de-DE" dirty="0">
                <a:solidFill>
                  <a:schemeClr val="bg1">
                    <a:lumMod val="65000"/>
                  </a:schemeClr>
                </a:solidFill>
              </a:rPr>
              <a:t>CARTERA DEL GCF</a:t>
            </a:r>
          </a:p>
        </p:txBody>
      </p:sp>
    </p:spTree>
    <p:extLst>
      <p:ext uri="{BB962C8B-B14F-4D97-AF65-F5344CB8AC3E}">
        <p14:creationId xmlns:p14="http://schemas.microsoft.com/office/powerpoint/2010/main" val="1211094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98D2EC6-4F18-4BA3-8310-7CB10CEAE807}"/>
              </a:ext>
            </a:extLst>
          </p:cNvPr>
          <p:cNvPicPr>
            <a:picLocks noChangeAspect="1"/>
          </p:cNvPicPr>
          <p:nvPr/>
        </p:nvPicPr>
        <p:blipFill>
          <a:blip r:embed="rId2"/>
          <a:stretch>
            <a:fillRect/>
          </a:stretch>
        </p:blipFill>
        <p:spPr>
          <a:xfrm>
            <a:off x="3648935" y="2852936"/>
            <a:ext cx="5076056" cy="3242126"/>
          </a:xfrm>
          <a:prstGeom prst="rect">
            <a:avLst/>
          </a:prstGeom>
        </p:spPr>
      </p:pic>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33</a:t>
            </a:fld>
            <a:endParaRPr lang="es-ES"/>
          </a:p>
        </p:txBody>
      </p:sp>
      <p:grpSp>
        <p:nvGrpSpPr>
          <p:cNvPr id="15" name="Gruppieren 14">
            <a:extLst>
              <a:ext uri="{FF2B5EF4-FFF2-40B4-BE49-F238E27FC236}">
                <a16:creationId xmlns:a16="http://schemas.microsoft.com/office/drawing/2014/main" id="{7DD9A55A-00B5-409D-BB05-54A04FF6E31B}"/>
              </a:ext>
            </a:extLst>
          </p:cNvPr>
          <p:cNvGrpSpPr/>
          <p:nvPr/>
        </p:nvGrpSpPr>
        <p:grpSpPr>
          <a:xfrm>
            <a:off x="628650" y="1322250"/>
            <a:ext cx="6040571" cy="3732877"/>
            <a:chOff x="2302926" y="1145199"/>
            <a:chExt cx="3925258" cy="2771306"/>
          </a:xfrm>
        </p:grpSpPr>
        <p:pic>
          <p:nvPicPr>
            <p:cNvPr id="8" name="Imagen 7">
              <a:extLst>
                <a:ext uri="{FF2B5EF4-FFF2-40B4-BE49-F238E27FC236}">
                  <a16:creationId xmlns:a16="http://schemas.microsoft.com/office/drawing/2014/main" id="{969E7E8D-6CEE-49BB-A3D9-5F051BED7E1F}"/>
                </a:ext>
              </a:extLst>
            </p:cNvPr>
            <p:cNvPicPr>
              <a:picLocks noChangeAspect="1"/>
            </p:cNvPicPr>
            <p:nvPr/>
          </p:nvPicPr>
          <p:blipFill rotWithShape="1">
            <a:blip r:embed="rId3"/>
            <a:srcRect t="20257"/>
            <a:stretch/>
          </p:blipFill>
          <p:spPr>
            <a:xfrm>
              <a:off x="2628796" y="1425781"/>
              <a:ext cx="3520959" cy="2490724"/>
            </a:xfrm>
            <a:prstGeom prst="rect">
              <a:avLst/>
            </a:prstGeom>
          </p:spPr>
        </p:pic>
        <p:sp>
          <p:nvSpPr>
            <p:cNvPr id="14" name="Textfeld 13">
              <a:extLst>
                <a:ext uri="{FF2B5EF4-FFF2-40B4-BE49-F238E27FC236}">
                  <a16:creationId xmlns:a16="http://schemas.microsoft.com/office/drawing/2014/main" id="{20797C14-2528-4B90-B916-D3A3B5D70377}"/>
                </a:ext>
              </a:extLst>
            </p:cNvPr>
            <p:cNvSpPr txBox="1"/>
            <p:nvPr/>
          </p:nvSpPr>
          <p:spPr>
            <a:xfrm>
              <a:off x="2302926" y="1145199"/>
              <a:ext cx="3925258" cy="261610"/>
            </a:xfrm>
            <a:prstGeom prst="rect">
              <a:avLst/>
            </a:prstGeom>
            <a:noFill/>
          </p:spPr>
          <p:txBody>
            <a:bodyPr wrap="square" rtlCol="0">
              <a:spAutoFit/>
            </a:bodyPr>
            <a:lstStyle/>
            <a:p>
              <a:pPr algn="ctr"/>
              <a:r>
                <a:rPr lang="de-DE" sz="1100" dirty="0">
                  <a:solidFill>
                    <a:schemeClr val="bg1">
                      <a:lumMod val="65000"/>
                    </a:schemeClr>
                  </a:solidFill>
                </a:rPr>
                <a:t>DISTRIBUCIÒN GEOGRÀFICA</a:t>
              </a:r>
            </a:p>
          </p:txBody>
        </p:sp>
      </p:grpSp>
      <p:sp>
        <p:nvSpPr>
          <p:cNvPr id="20" name="Rechteck 19">
            <a:extLst>
              <a:ext uri="{FF2B5EF4-FFF2-40B4-BE49-F238E27FC236}">
                <a16:creationId xmlns:a16="http://schemas.microsoft.com/office/drawing/2014/main" id="{0241349C-D6BD-490D-BF6B-4B02ECB000EA}"/>
              </a:ext>
            </a:extLst>
          </p:cNvPr>
          <p:cNvSpPr/>
          <p:nvPr/>
        </p:nvSpPr>
        <p:spPr>
          <a:xfrm>
            <a:off x="6444208" y="1015545"/>
            <a:ext cx="1932901" cy="369332"/>
          </a:xfrm>
          <a:prstGeom prst="rect">
            <a:avLst/>
          </a:prstGeom>
        </p:spPr>
        <p:txBody>
          <a:bodyPr wrap="none">
            <a:spAutoFit/>
          </a:bodyPr>
          <a:lstStyle/>
          <a:p>
            <a:r>
              <a:rPr lang="de-DE" dirty="0">
                <a:solidFill>
                  <a:schemeClr val="bg1">
                    <a:lumMod val="65000"/>
                  </a:schemeClr>
                </a:solidFill>
              </a:rPr>
              <a:t>CARTERA DEL GCF</a:t>
            </a:r>
          </a:p>
        </p:txBody>
      </p:sp>
    </p:spTree>
    <p:extLst>
      <p:ext uri="{BB962C8B-B14F-4D97-AF65-F5344CB8AC3E}">
        <p14:creationId xmlns:p14="http://schemas.microsoft.com/office/powerpoint/2010/main" val="2009074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04B366E-F1A5-4081-B857-619B4AFC48DE}"/>
              </a:ext>
            </a:extLst>
          </p:cNvPr>
          <p:cNvSpPr>
            <a:spLocks noGrp="1"/>
          </p:cNvSpPr>
          <p:nvPr>
            <p:ph type="sldNum" sz="quarter" idx="12"/>
          </p:nvPr>
        </p:nvSpPr>
        <p:spPr/>
        <p:txBody>
          <a:bodyPr/>
          <a:lstStyle/>
          <a:p>
            <a:fld id="{36ED4B00-B4CE-433F-BD9E-86EA8518113C}" type="slidenum">
              <a:rPr lang="es-ES" smtClean="0"/>
              <a:pPr/>
              <a:t>34</a:t>
            </a:fld>
            <a:endParaRPr lang="es-ES"/>
          </a:p>
        </p:txBody>
      </p:sp>
      <p:grpSp>
        <p:nvGrpSpPr>
          <p:cNvPr id="10" name="Gruppieren 9">
            <a:extLst>
              <a:ext uri="{FF2B5EF4-FFF2-40B4-BE49-F238E27FC236}">
                <a16:creationId xmlns:a16="http://schemas.microsoft.com/office/drawing/2014/main" id="{460FC700-4726-4394-8E29-D30F66CE812E}"/>
              </a:ext>
            </a:extLst>
          </p:cNvPr>
          <p:cNvGrpSpPr/>
          <p:nvPr/>
        </p:nvGrpSpPr>
        <p:grpSpPr>
          <a:xfrm>
            <a:off x="1763688" y="977760"/>
            <a:ext cx="5943600" cy="3948027"/>
            <a:chOff x="1763688" y="977760"/>
            <a:chExt cx="5943600" cy="3948027"/>
          </a:xfrm>
        </p:grpSpPr>
        <p:pic>
          <p:nvPicPr>
            <p:cNvPr id="4" name="Imagen 3">
              <a:extLst>
                <a:ext uri="{FF2B5EF4-FFF2-40B4-BE49-F238E27FC236}">
                  <a16:creationId xmlns:a16="http://schemas.microsoft.com/office/drawing/2014/main" id="{A381A64D-B351-4FB1-B8D3-02BF2FBDF6DB}"/>
                </a:ext>
              </a:extLst>
            </p:cNvPr>
            <p:cNvPicPr>
              <a:picLocks noChangeAspect="1"/>
            </p:cNvPicPr>
            <p:nvPr/>
          </p:nvPicPr>
          <p:blipFill rotWithShape="1">
            <a:blip r:embed="rId2"/>
            <a:srcRect t="14892" b="9016"/>
            <a:stretch/>
          </p:blipFill>
          <p:spPr>
            <a:xfrm>
              <a:off x="1763688" y="1655211"/>
              <a:ext cx="5943600" cy="2957067"/>
            </a:xfrm>
            <a:prstGeom prst="rect">
              <a:avLst/>
            </a:prstGeom>
          </p:spPr>
        </p:pic>
        <p:sp>
          <p:nvSpPr>
            <p:cNvPr id="5" name="Textfeld 4">
              <a:extLst>
                <a:ext uri="{FF2B5EF4-FFF2-40B4-BE49-F238E27FC236}">
                  <a16:creationId xmlns:a16="http://schemas.microsoft.com/office/drawing/2014/main" id="{BF03DA7D-19E4-4B0D-AD85-0063A2174A52}"/>
                </a:ext>
              </a:extLst>
            </p:cNvPr>
            <p:cNvSpPr txBox="1"/>
            <p:nvPr/>
          </p:nvSpPr>
          <p:spPr>
            <a:xfrm>
              <a:off x="2683260" y="977760"/>
              <a:ext cx="4104456" cy="646331"/>
            </a:xfrm>
            <a:prstGeom prst="rect">
              <a:avLst/>
            </a:prstGeom>
            <a:noFill/>
          </p:spPr>
          <p:txBody>
            <a:bodyPr wrap="square" rtlCol="0">
              <a:spAutoFit/>
            </a:bodyPr>
            <a:lstStyle/>
            <a:p>
              <a:pPr algn="ctr"/>
              <a:r>
                <a:rPr lang="es-ES" dirty="0">
                  <a:solidFill>
                    <a:schemeClr val="bg1">
                      <a:lumMod val="65000"/>
                    </a:schemeClr>
                  </a:solidFill>
                </a:rPr>
                <a:t>Monto de financiación</a:t>
              </a:r>
            </a:p>
            <a:p>
              <a:pPr algn="ctr"/>
              <a:r>
                <a:rPr lang="es-ES" dirty="0">
                  <a:solidFill>
                    <a:schemeClr val="bg1">
                      <a:lumMod val="65000"/>
                    </a:schemeClr>
                  </a:solidFill>
                </a:rPr>
                <a:t>POR INSTRUMENTO FINANCIERO</a:t>
              </a:r>
            </a:p>
          </p:txBody>
        </p:sp>
        <p:sp>
          <p:nvSpPr>
            <p:cNvPr id="6" name="Textfeld 5">
              <a:extLst>
                <a:ext uri="{FF2B5EF4-FFF2-40B4-BE49-F238E27FC236}">
                  <a16:creationId xmlns:a16="http://schemas.microsoft.com/office/drawing/2014/main" id="{B374D121-78B5-41C1-987C-37F43DDB3234}"/>
                </a:ext>
              </a:extLst>
            </p:cNvPr>
            <p:cNvSpPr txBox="1"/>
            <p:nvPr/>
          </p:nvSpPr>
          <p:spPr>
            <a:xfrm>
              <a:off x="1907704" y="4643398"/>
              <a:ext cx="1152128" cy="276999"/>
            </a:xfrm>
            <a:prstGeom prst="rect">
              <a:avLst/>
            </a:prstGeom>
            <a:noFill/>
          </p:spPr>
          <p:txBody>
            <a:bodyPr wrap="square" rtlCol="0">
              <a:spAutoFit/>
            </a:bodyPr>
            <a:lstStyle/>
            <a:p>
              <a:r>
                <a:rPr lang="de-DE" sz="1200" dirty="0" err="1"/>
                <a:t>Subvenciones</a:t>
              </a:r>
              <a:endParaRPr lang="de-DE" sz="1200" dirty="0"/>
            </a:p>
          </p:txBody>
        </p:sp>
        <p:sp>
          <p:nvSpPr>
            <p:cNvPr id="7" name="Textfeld 6">
              <a:extLst>
                <a:ext uri="{FF2B5EF4-FFF2-40B4-BE49-F238E27FC236}">
                  <a16:creationId xmlns:a16="http://schemas.microsoft.com/office/drawing/2014/main" id="{B4D77F0A-36CE-43B1-B22A-32738FF67B03}"/>
                </a:ext>
              </a:extLst>
            </p:cNvPr>
            <p:cNvSpPr txBox="1"/>
            <p:nvPr/>
          </p:nvSpPr>
          <p:spPr>
            <a:xfrm>
              <a:off x="3419872" y="4648788"/>
              <a:ext cx="1045096" cy="276999"/>
            </a:xfrm>
            <a:prstGeom prst="rect">
              <a:avLst/>
            </a:prstGeom>
            <a:noFill/>
          </p:spPr>
          <p:txBody>
            <a:bodyPr wrap="square" rtlCol="0">
              <a:spAutoFit/>
            </a:bodyPr>
            <a:lstStyle/>
            <a:p>
              <a:pPr algn="ctr"/>
              <a:r>
                <a:rPr lang="de-DE" sz="1200" dirty="0" err="1"/>
                <a:t>Préstamos</a:t>
              </a:r>
              <a:endParaRPr lang="de-DE" sz="1200" dirty="0"/>
            </a:p>
          </p:txBody>
        </p:sp>
        <p:sp>
          <p:nvSpPr>
            <p:cNvPr id="8" name="Textfeld 7">
              <a:extLst>
                <a:ext uri="{FF2B5EF4-FFF2-40B4-BE49-F238E27FC236}">
                  <a16:creationId xmlns:a16="http://schemas.microsoft.com/office/drawing/2014/main" id="{E750D21F-5A4A-43F8-8F6D-42A00823E93E}"/>
                </a:ext>
              </a:extLst>
            </p:cNvPr>
            <p:cNvSpPr txBox="1"/>
            <p:nvPr/>
          </p:nvSpPr>
          <p:spPr>
            <a:xfrm>
              <a:off x="4996264" y="4643398"/>
              <a:ext cx="864096" cy="276999"/>
            </a:xfrm>
            <a:prstGeom prst="rect">
              <a:avLst/>
            </a:prstGeom>
            <a:noFill/>
          </p:spPr>
          <p:txBody>
            <a:bodyPr wrap="square" rtlCol="0">
              <a:spAutoFit/>
            </a:bodyPr>
            <a:lstStyle/>
            <a:p>
              <a:pPr algn="ctr"/>
              <a:r>
                <a:rPr lang="de-DE" sz="1200" dirty="0" err="1"/>
                <a:t>Garantías</a:t>
              </a:r>
              <a:endParaRPr lang="de-DE" sz="1200" dirty="0"/>
            </a:p>
          </p:txBody>
        </p:sp>
        <p:sp>
          <p:nvSpPr>
            <p:cNvPr id="9" name="Textfeld 8">
              <a:extLst>
                <a:ext uri="{FF2B5EF4-FFF2-40B4-BE49-F238E27FC236}">
                  <a16:creationId xmlns:a16="http://schemas.microsoft.com/office/drawing/2014/main" id="{9B0AEFF9-A7D2-430F-9DE7-0EBAB5946909}"/>
                </a:ext>
              </a:extLst>
            </p:cNvPr>
            <p:cNvSpPr txBox="1"/>
            <p:nvPr/>
          </p:nvSpPr>
          <p:spPr>
            <a:xfrm>
              <a:off x="6351016" y="4643398"/>
              <a:ext cx="1045096" cy="276999"/>
            </a:xfrm>
            <a:prstGeom prst="rect">
              <a:avLst/>
            </a:prstGeom>
            <a:noFill/>
          </p:spPr>
          <p:txBody>
            <a:bodyPr wrap="square" rtlCol="0">
              <a:spAutoFit/>
            </a:bodyPr>
            <a:lstStyle/>
            <a:p>
              <a:pPr algn="ctr"/>
              <a:r>
                <a:rPr lang="de-DE" sz="1200" dirty="0" err="1"/>
                <a:t>Equidad</a:t>
              </a:r>
              <a:endParaRPr lang="de-DE" sz="1200" dirty="0"/>
            </a:p>
          </p:txBody>
        </p:sp>
      </p:grpSp>
      <p:grpSp>
        <p:nvGrpSpPr>
          <p:cNvPr id="15" name="Gruppieren 14">
            <a:extLst>
              <a:ext uri="{FF2B5EF4-FFF2-40B4-BE49-F238E27FC236}">
                <a16:creationId xmlns:a16="http://schemas.microsoft.com/office/drawing/2014/main" id="{BD69984C-663A-4D45-8E35-9A6D718CAE08}"/>
              </a:ext>
            </a:extLst>
          </p:cNvPr>
          <p:cNvGrpSpPr/>
          <p:nvPr/>
        </p:nvGrpSpPr>
        <p:grpSpPr>
          <a:xfrm>
            <a:off x="-10160" y="5014121"/>
            <a:ext cx="9262680" cy="1416102"/>
            <a:chOff x="-10160" y="5014121"/>
            <a:chExt cx="9262680" cy="1416102"/>
          </a:xfrm>
        </p:grpSpPr>
        <p:pic>
          <p:nvPicPr>
            <p:cNvPr id="3" name="Imagen 2">
              <a:extLst>
                <a:ext uri="{FF2B5EF4-FFF2-40B4-BE49-F238E27FC236}">
                  <a16:creationId xmlns:a16="http://schemas.microsoft.com/office/drawing/2014/main" id="{D3CAB9DD-F87D-4CBD-9099-8B5993800D71}"/>
                </a:ext>
              </a:extLst>
            </p:cNvPr>
            <p:cNvPicPr>
              <a:picLocks noChangeAspect="1"/>
            </p:cNvPicPr>
            <p:nvPr/>
          </p:nvPicPr>
          <p:blipFill rotWithShape="1">
            <a:blip r:embed="rId3"/>
            <a:srcRect t="39430" b="33722"/>
            <a:stretch/>
          </p:blipFill>
          <p:spPr>
            <a:xfrm>
              <a:off x="-10160" y="5589240"/>
              <a:ext cx="9262680" cy="400563"/>
            </a:xfrm>
            <a:prstGeom prst="rect">
              <a:avLst/>
            </a:prstGeom>
          </p:spPr>
        </p:pic>
        <p:sp>
          <p:nvSpPr>
            <p:cNvPr id="11" name="Textfeld 10">
              <a:extLst>
                <a:ext uri="{FF2B5EF4-FFF2-40B4-BE49-F238E27FC236}">
                  <a16:creationId xmlns:a16="http://schemas.microsoft.com/office/drawing/2014/main" id="{1173A60C-8B95-4628-9DE4-F4642955F6F4}"/>
                </a:ext>
              </a:extLst>
            </p:cNvPr>
            <p:cNvSpPr txBox="1"/>
            <p:nvPr/>
          </p:nvSpPr>
          <p:spPr>
            <a:xfrm>
              <a:off x="2446784" y="5014121"/>
              <a:ext cx="4104456" cy="523220"/>
            </a:xfrm>
            <a:prstGeom prst="rect">
              <a:avLst/>
            </a:prstGeom>
            <a:noFill/>
          </p:spPr>
          <p:txBody>
            <a:bodyPr wrap="square" rtlCol="0">
              <a:spAutoFit/>
            </a:bodyPr>
            <a:lstStyle/>
            <a:p>
              <a:pPr algn="ctr"/>
              <a:r>
                <a:rPr lang="es-ES" sz="1400" dirty="0">
                  <a:solidFill>
                    <a:schemeClr val="bg1">
                      <a:lumMod val="65000"/>
                    </a:schemeClr>
                  </a:solidFill>
                </a:rPr>
                <a:t>Monto de financiación</a:t>
              </a:r>
            </a:p>
            <a:p>
              <a:pPr algn="ctr"/>
              <a:r>
                <a:rPr lang="es-ES" sz="1400" dirty="0">
                  <a:solidFill>
                    <a:schemeClr val="bg1">
                      <a:lumMod val="65000"/>
                    </a:schemeClr>
                  </a:solidFill>
                </a:rPr>
                <a:t>POR OBJETIVO</a:t>
              </a:r>
            </a:p>
          </p:txBody>
        </p:sp>
        <p:sp>
          <p:nvSpPr>
            <p:cNvPr id="12" name="Textfeld 11">
              <a:extLst>
                <a:ext uri="{FF2B5EF4-FFF2-40B4-BE49-F238E27FC236}">
                  <a16:creationId xmlns:a16="http://schemas.microsoft.com/office/drawing/2014/main" id="{713EE1C2-DC35-4100-8A2B-6C941AC2841C}"/>
                </a:ext>
              </a:extLst>
            </p:cNvPr>
            <p:cNvSpPr txBox="1"/>
            <p:nvPr/>
          </p:nvSpPr>
          <p:spPr>
            <a:xfrm>
              <a:off x="718620" y="6153224"/>
              <a:ext cx="2088232" cy="276999"/>
            </a:xfrm>
            <a:prstGeom prst="rect">
              <a:avLst/>
            </a:prstGeom>
            <a:noFill/>
          </p:spPr>
          <p:txBody>
            <a:bodyPr wrap="square" rtlCol="0">
              <a:spAutoFit/>
            </a:bodyPr>
            <a:lstStyle/>
            <a:p>
              <a:pPr algn="ctr"/>
              <a:r>
                <a:rPr lang="de-DE" sz="1200" dirty="0">
                  <a:solidFill>
                    <a:schemeClr val="bg1">
                      <a:lumMod val="65000"/>
                    </a:schemeClr>
                  </a:solidFill>
                </a:rPr>
                <a:t>MITIGACIÒN 39%</a:t>
              </a:r>
            </a:p>
          </p:txBody>
        </p:sp>
        <p:sp>
          <p:nvSpPr>
            <p:cNvPr id="13" name="Textfeld 12">
              <a:extLst>
                <a:ext uri="{FF2B5EF4-FFF2-40B4-BE49-F238E27FC236}">
                  <a16:creationId xmlns:a16="http://schemas.microsoft.com/office/drawing/2014/main" id="{AC1A9C67-5D01-4756-8500-4C662D1683A8}"/>
                </a:ext>
              </a:extLst>
            </p:cNvPr>
            <p:cNvSpPr txBox="1"/>
            <p:nvPr/>
          </p:nvSpPr>
          <p:spPr>
            <a:xfrm>
              <a:off x="4146370" y="6153223"/>
              <a:ext cx="2088232" cy="276999"/>
            </a:xfrm>
            <a:prstGeom prst="rect">
              <a:avLst/>
            </a:prstGeom>
            <a:noFill/>
          </p:spPr>
          <p:txBody>
            <a:bodyPr wrap="square" rtlCol="0">
              <a:spAutoFit/>
            </a:bodyPr>
            <a:lstStyle/>
            <a:p>
              <a:pPr algn="ctr"/>
              <a:r>
                <a:rPr lang="de-DE" sz="1200" dirty="0">
                  <a:solidFill>
                    <a:schemeClr val="bg1">
                      <a:lumMod val="65000"/>
                    </a:schemeClr>
                  </a:solidFill>
                </a:rPr>
                <a:t>TRANSVERSAL 36%</a:t>
              </a:r>
            </a:p>
          </p:txBody>
        </p:sp>
        <p:sp>
          <p:nvSpPr>
            <p:cNvPr id="14" name="Textfeld 13">
              <a:extLst>
                <a:ext uri="{FF2B5EF4-FFF2-40B4-BE49-F238E27FC236}">
                  <a16:creationId xmlns:a16="http://schemas.microsoft.com/office/drawing/2014/main" id="{EECF61C8-C136-4C9C-93D0-DEA9ED3009EB}"/>
                </a:ext>
              </a:extLst>
            </p:cNvPr>
            <p:cNvSpPr txBox="1"/>
            <p:nvPr/>
          </p:nvSpPr>
          <p:spPr>
            <a:xfrm>
              <a:off x="6917166" y="6153222"/>
              <a:ext cx="2088232" cy="276999"/>
            </a:xfrm>
            <a:prstGeom prst="rect">
              <a:avLst/>
            </a:prstGeom>
            <a:noFill/>
          </p:spPr>
          <p:txBody>
            <a:bodyPr wrap="square" rtlCol="0">
              <a:spAutoFit/>
            </a:bodyPr>
            <a:lstStyle/>
            <a:p>
              <a:pPr algn="ctr"/>
              <a:r>
                <a:rPr lang="de-DE" sz="1200" dirty="0">
                  <a:solidFill>
                    <a:schemeClr val="bg1">
                      <a:lumMod val="65000"/>
                    </a:schemeClr>
                  </a:solidFill>
                </a:rPr>
                <a:t>ADAPTACÓN 25%</a:t>
              </a:r>
            </a:p>
          </p:txBody>
        </p:sp>
      </p:grpSp>
    </p:spTree>
    <p:extLst>
      <p:ext uri="{BB962C8B-B14F-4D97-AF65-F5344CB8AC3E}">
        <p14:creationId xmlns:p14="http://schemas.microsoft.com/office/powerpoint/2010/main" val="1593443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35</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Asignación Sectorial</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11" name="Diagramm 10">
            <a:extLst>
              <a:ext uri="{FF2B5EF4-FFF2-40B4-BE49-F238E27FC236}">
                <a16:creationId xmlns:a16="http://schemas.microsoft.com/office/drawing/2014/main" id="{A6570443-396C-4056-863B-CACF6CBE05D9}"/>
              </a:ext>
            </a:extLst>
          </p:cNvPr>
          <p:cNvGraphicFramePr/>
          <p:nvPr>
            <p:extLst>
              <p:ext uri="{D42A27DB-BD31-4B8C-83A1-F6EECF244321}">
                <p14:modId xmlns:p14="http://schemas.microsoft.com/office/powerpoint/2010/main" val="3134322135"/>
              </p:ext>
            </p:extLst>
          </p:nvPr>
        </p:nvGraphicFramePr>
        <p:xfrm>
          <a:off x="-828600" y="2298853"/>
          <a:ext cx="6698585" cy="43029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Flussdiagramm: Verbinder 11">
            <a:extLst>
              <a:ext uri="{FF2B5EF4-FFF2-40B4-BE49-F238E27FC236}">
                <a16:creationId xmlns:a16="http://schemas.microsoft.com/office/drawing/2014/main" id="{3BDCD89A-19D8-46E9-930C-10F483C7CEFE}"/>
              </a:ext>
            </a:extLst>
          </p:cNvPr>
          <p:cNvSpPr/>
          <p:nvPr/>
        </p:nvSpPr>
        <p:spPr>
          <a:xfrm>
            <a:off x="1619671" y="4227375"/>
            <a:ext cx="1584176" cy="400892"/>
          </a:xfrm>
          <a:prstGeom prst="flowChartConnector">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t>Emisiones</a:t>
            </a:r>
            <a:r>
              <a:rPr lang="de-DE" sz="1200" dirty="0"/>
              <a:t> </a:t>
            </a:r>
            <a:r>
              <a:rPr lang="de-DE" sz="1200" dirty="0" err="1"/>
              <a:t>reducidas</a:t>
            </a:r>
            <a:r>
              <a:rPr lang="de-DE" sz="1200" dirty="0"/>
              <a:t> de</a:t>
            </a:r>
          </a:p>
        </p:txBody>
      </p:sp>
      <p:sp>
        <p:nvSpPr>
          <p:cNvPr id="14" name="Rechteck 13">
            <a:extLst>
              <a:ext uri="{FF2B5EF4-FFF2-40B4-BE49-F238E27FC236}">
                <a16:creationId xmlns:a16="http://schemas.microsoft.com/office/drawing/2014/main" id="{135FED30-F6A2-4188-9F62-DD1C6451FC84}"/>
              </a:ext>
            </a:extLst>
          </p:cNvPr>
          <p:cNvSpPr/>
          <p:nvPr/>
        </p:nvSpPr>
        <p:spPr>
          <a:xfrm>
            <a:off x="888117" y="6566974"/>
            <a:ext cx="3538597" cy="369332"/>
          </a:xfrm>
          <a:prstGeom prst="rect">
            <a:avLst/>
          </a:prstGeom>
        </p:spPr>
        <p:txBody>
          <a:bodyPr wrap="none">
            <a:spAutoFit/>
          </a:bodyPr>
          <a:lstStyle/>
          <a:p>
            <a:r>
              <a:rPr lang="de-DE" dirty="0" err="1"/>
              <a:t>Impactos</a:t>
            </a:r>
            <a:r>
              <a:rPr lang="de-DE" dirty="0"/>
              <a:t> </a:t>
            </a:r>
            <a:r>
              <a:rPr lang="de-DE" dirty="0" err="1"/>
              <a:t>estratégicos</a:t>
            </a:r>
            <a:r>
              <a:rPr lang="de-DE" dirty="0"/>
              <a:t> de </a:t>
            </a:r>
            <a:r>
              <a:rPr lang="de-DE" dirty="0" err="1"/>
              <a:t>mitigación</a:t>
            </a:r>
            <a:endParaRPr lang="de-DE" dirty="0"/>
          </a:p>
        </p:txBody>
      </p:sp>
      <p:graphicFrame>
        <p:nvGraphicFramePr>
          <p:cNvPr id="15" name="Diagramm 14">
            <a:extLst>
              <a:ext uri="{FF2B5EF4-FFF2-40B4-BE49-F238E27FC236}">
                <a16:creationId xmlns:a16="http://schemas.microsoft.com/office/drawing/2014/main" id="{2A0AEB6B-02DE-4724-97B5-24587C2A37AF}"/>
              </a:ext>
            </a:extLst>
          </p:cNvPr>
          <p:cNvGraphicFramePr/>
          <p:nvPr>
            <p:extLst>
              <p:ext uri="{D42A27DB-BD31-4B8C-83A1-F6EECF244321}">
                <p14:modId xmlns:p14="http://schemas.microsoft.com/office/powerpoint/2010/main" val="200696320"/>
              </p:ext>
            </p:extLst>
          </p:nvPr>
        </p:nvGraphicFramePr>
        <p:xfrm>
          <a:off x="3671377" y="2333704"/>
          <a:ext cx="6698585" cy="43029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6" name="Flussdiagramm: Verbinder 15">
            <a:extLst>
              <a:ext uri="{FF2B5EF4-FFF2-40B4-BE49-F238E27FC236}">
                <a16:creationId xmlns:a16="http://schemas.microsoft.com/office/drawing/2014/main" id="{4E9115F4-78C3-4248-B49C-AFC0F702EF9E}"/>
              </a:ext>
            </a:extLst>
          </p:cNvPr>
          <p:cNvSpPr/>
          <p:nvPr/>
        </p:nvSpPr>
        <p:spPr>
          <a:xfrm>
            <a:off x="6150810" y="4319015"/>
            <a:ext cx="1584176" cy="400892"/>
          </a:xfrm>
          <a:prstGeom prst="flowChartConnector">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t>Mayor </a:t>
            </a:r>
            <a:r>
              <a:rPr lang="de-DE" sz="1200" dirty="0" err="1"/>
              <a:t>resiliencia</a:t>
            </a:r>
            <a:r>
              <a:rPr lang="de-DE" sz="1200" dirty="0"/>
              <a:t> de </a:t>
            </a:r>
          </a:p>
        </p:txBody>
      </p:sp>
      <p:sp>
        <p:nvSpPr>
          <p:cNvPr id="17" name="Rechteck 16">
            <a:extLst>
              <a:ext uri="{FF2B5EF4-FFF2-40B4-BE49-F238E27FC236}">
                <a16:creationId xmlns:a16="http://schemas.microsoft.com/office/drawing/2014/main" id="{D96DACFC-A573-46D7-91C5-20E49F01D4B8}"/>
              </a:ext>
            </a:extLst>
          </p:cNvPr>
          <p:cNvSpPr/>
          <p:nvPr/>
        </p:nvSpPr>
        <p:spPr>
          <a:xfrm>
            <a:off x="5354541" y="6566974"/>
            <a:ext cx="3332259" cy="369332"/>
          </a:xfrm>
          <a:prstGeom prst="rect">
            <a:avLst/>
          </a:prstGeom>
        </p:spPr>
        <p:txBody>
          <a:bodyPr wrap="none">
            <a:spAutoFit/>
          </a:bodyPr>
          <a:lstStyle/>
          <a:p>
            <a:r>
              <a:rPr lang="de-DE" dirty="0" err="1"/>
              <a:t>Adaptación</a:t>
            </a:r>
            <a:r>
              <a:rPr lang="de-DE" dirty="0"/>
              <a:t> </a:t>
            </a:r>
            <a:r>
              <a:rPr lang="de-DE" dirty="0" err="1"/>
              <a:t>impactos</a:t>
            </a:r>
            <a:r>
              <a:rPr lang="de-DE" dirty="0"/>
              <a:t> </a:t>
            </a:r>
            <a:r>
              <a:rPr lang="de-DE" dirty="0" err="1"/>
              <a:t>estratégicos</a:t>
            </a:r>
            <a:endParaRPr lang="de-DE" dirty="0"/>
          </a:p>
        </p:txBody>
      </p:sp>
    </p:spTree>
    <p:extLst>
      <p:ext uri="{BB962C8B-B14F-4D97-AF65-F5344CB8AC3E}">
        <p14:creationId xmlns:p14="http://schemas.microsoft.com/office/powerpoint/2010/main" val="4529683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36</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Asignación por volumen</a:t>
            </a:r>
            <a:endParaRPr lang="es-ES" baseline="-25000" dirty="0">
              <a:solidFill>
                <a:srgbClr val="1E3B59"/>
              </a:solidFill>
              <a:latin typeface="Century Gothic" pitchFamily="34" charset="0"/>
              <a:ea typeface="Calibri" pitchFamily="34" charset="0"/>
              <a:cs typeface="Times New Roman" pitchFamily="18" charset="0"/>
            </a:endParaRPr>
          </a:p>
        </p:txBody>
      </p:sp>
      <p:grpSp>
        <p:nvGrpSpPr>
          <p:cNvPr id="9" name="Gruppieren 8">
            <a:extLst>
              <a:ext uri="{FF2B5EF4-FFF2-40B4-BE49-F238E27FC236}">
                <a16:creationId xmlns:a16="http://schemas.microsoft.com/office/drawing/2014/main" id="{9AEE98DA-1DB9-454A-AC10-6A17A8315AF2}"/>
              </a:ext>
            </a:extLst>
          </p:cNvPr>
          <p:cNvGrpSpPr/>
          <p:nvPr/>
        </p:nvGrpSpPr>
        <p:grpSpPr>
          <a:xfrm>
            <a:off x="-7104" y="1689779"/>
            <a:ext cx="5904656" cy="3478441"/>
            <a:chOff x="454937" y="2648917"/>
            <a:chExt cx="6186753" cy="2702764"/>
          </a:xfrm>
        </p:grpSpPr>
        <p:pic>
          <p:nvPicPr>
            <p:cNvPr id="11" name="Picture 9" descr="info-Project_Sizes_white green.jpg">
              <a:extLst>
                <a:ext uri="{FF2B5EF4-FFF2-40B4-BE49-F238E27FC236}">
                  <a16:creationId xmlns:a16="http://schemas.microsoft.com/office/drawing/2014/main" id="{2325A1EE-389F-46AC-A892-D48B8B88C28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742" t="18395" r="6108" b="11120"/>
            <a:stretch/>
          </p:blipFill>
          <p:spPr>
            <a:xfrm>
              <a:off x="454937" y="2648917"/>
              <a:ext cx="6186753" cy="2702764"/>
            </a:xfrm>
            <a:prstGeom prst="rect">
              <a:avLst/>
            </a:prstGeom>
          </p:spPr>
        </p:pic>
        <p:sp>
          <p:nvSpPr>
            <p:cNvPr id="4" name="Rechteck 3">
              <a:extLst>
                <a:ext uri="{FF2B5EF4-FFF2-40B4-BE49-F238E27FC236}">
                  <a16:creationId xmlns:a16="http://schemas.microsoft.com/office/drawing/2014/main" id="{3D052CEA-DD8B-4A60-A477-4A4C9A68CA0B}"/>
                </a:ext>
              </a:extLst>
            </p:cNvPr>
            <p:cNvSpPr/>
            <p:nvPr/>
          </p:nvSpPr>
          <p:spPr>
            <a:xfrm>
              <a:off x="1115616" y="2762136"/>
              <a:ext cx="576064" cy="522848"/>
            </a:xfrm>
            <a:prstGeom prst="rect">
              <a:avLst/>
            </a:prstGeom>
            <a:solidFill>
              <a:srgbClr val="196142"/>
            </a:solidFill>
            <a:ln>
              <a:solidFill>
                <a:srgbClr val="1961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t>Micro</a:t>
              </a:r>
            </a:p>
          </p:txBody>
        </p:sp>
        <p:sp>
          <p:nvSpPr>
            <p:cNvPr id="5" name="Rechteck 4">
              <a:extLst>
                <a:ext uri="{FF2B5EF4-FFF2-40B4-BE49-F238E27FC236}">
                  <a16:creationId xmlns:a16="http://schemas.microsoft.com/office/drawing/2014/main" id="{85DB2A90-B9D0-4CD8-9F5D-9333B6CCB7C3}"/>
                </a:ext>
              </a:extLst>
            </p:cNvPr>
            <p:cNvSpPr/>
            <p:nvPr/>
          </p:nvSpPr>
          <p:spPr>
            <a:xfrm>
              <a:off x="1115616" y="3398203"/>
              <a:ext cx="1224136" cy="553645"/>
            </a:xfrm>
            <a:prstGeom prst="rect">
              <a:avLst/>
            </a:prstGeom>
            <a:solidFill>
              <a:srgbClr val="289868"/>
            </a:solidFill>
            <a:ln>
              <a:solidFill>
                <a:srgbClr val="289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t>Pequeño</a:t>
              </a:r>
              <a:endParaRPr lang="de-DE" sz="1200" dirty="0"/>
            </a:p>
          </p:txBody>
        </p:sp>
        <p:sp>
          <p:nvSpPr>
            <p:cNvPr id="6" name="Rechteck 5">
              <a:extLst>
                <a:ext uri="{FF2B5EF4-FFF2-40B4-BE49-F238E27FC236}">
                  <a16:creationId xmlns:a16="http://schemas.microsoft.com/office/drawing/2014/main" id="{DD121C01-B8E3-4752-94D0-5F197159B6D3}"/>
                </a:ext>
              </a:extLst>
            </p:cNvPr>
            <p:cNvSpPr/>
            <p:nvPr/>
          </p:nvSpPr>
          <p:spPr>
            <a:xfrm>
              <a:off x="1098248" y="4043680"/>
              <a:ext cx="2465640" cy="560356"/>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Medio</a:t>
              </a:r>
            </a:p>
          </p:txBody>
        </p:sp>
        <p:sp>
          <p:nvSpPr>
            <p:cNvPr id="7" name="Rechteck 6">
              <a:extLst>
                <a:ext uri="{FF2B5EF4-FFF2-40B4-BE49-F238E27FC236}">
                  <a16:creationId xmlns:a16="http://schemas.microsoft.com/office/drawing/2014/main" id="{688B91B1-2B18-46EA-A85C-28BD03FF38AF}"/>
                </a:ext>
              </a:extLst>
            </p:cNvPr>
            <p:cNvSpPr/>
            <p:nvPr/>
          </p:nvSpPr>
          <p:spPr>
            <a:xfrm>
              <a:off x="1098248" y="4675555"/>
              <a:ext cx="4032448" cy="55364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Grande</a:t>
              </a:r>
            </a:p>
          </p:txBody>
        </p:sp>
      </p:grpSp>
      <p:grpSp>
        <p:nvGrpSpPr>
          <p:cNvPr id="10" name="Gruppieren 9">
            <a:extLst>
              <a:ext uri="{FF2B5EF4-FFF2-40B4-BE49-F238E27FC236}">
                <a16:creationId xmlns:a16="http://schemas.microsoft.com/office/drawing/2014/main" id="{A03048B7-12E9-4C07-8443-68127F18F06C}"/>
              </a:ext>
            </a:extLst>
          </p:cNvPr>
          <p:cNvGrpSpPr/>
          <p:nvPr/>
        </p:nvGrpSpPr>
        <p:grpSpPr>
          <a:xfrm>
            <a:off x="5999150" y="1513768"/>
            <a:ext cx="3144850" cy="3942125"/>
            <a:chOff x="5910827" y="1601046"/>
            <a:chExt cx="3144850" cy="3942125"/>
          </a:xfrm>
        </p:grpSpPr>
        <p:pic>
          <p:nvPicPr>
            <p:cNvPr id="12" name="Picture 2">
              <a:extLst>
                <a:ext uri="{FF2B5EF4-FFF2-40B4-BE49-F238E27FC236}">
                  <a16:creationId xmlns:a16="http://schemas.microsoft.com/office/drawing/2014/main" id="{13A8BBA6-CFC5-40A0-89A9-CAF8F9F1EA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0827" y="1601046"/>
              <a:ext cx="3144850" cy="3921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a:extLst>
                <a:ext uri="{FF2B5EF4-FFF2-40B4-BE49-F238E27FC236}">
                  <a16:creationId xmlns:a16="http://schemas.microsoft.com/office/drawing/2014/main" id="{983F3D6E-3B03-4CF9-AFF6-E810C0025B07}"/>
                </a:ext>
              </a:extLst>
            </p:cNvPr>
            <p:cNvSpPr/>
            <p:nvPr/>
          </p:nvSpPr>
          <p:spPr>
            <a:xfrm>
              <a:off x="6175648" y="5178046"/>
              <a:ext cx="755104" cy="365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a:solidFill>
                    <a:schemeClr val="tx1"/>
                  </a:solidFill>
                </a:rPr>
                <a:t>Micro</a:t>
              </a:r>
            </a:p>
          </p:txBody>
        </p:sp>
        <p:sp>
          <p:nvSpPr>
            <p:cNvPr id="13" name="Rechteck 12">
              <a:extLst>
                <a:ext uri="{FF2B5EF4-FFF2-40B4-BE49-F238E27FC236}">
                  <a16:creationId xmlns:a16="http://schemas.microsoft.com/office/drawing/2014/main" id="{DDCD27A4-3EA7-4C91-AD89-F78E3301C27C}"/>
                </a:ext>
              </a:extLst>
            </p:cNvPr>
            <p:cNvSpPr/>
            <p:nvPr/>
          </p:nvSpPr>
          <p:spPr>
            <a:xfrm>
              <a:off x="6728148" y="5178046"/>
              <a:ext cx="755104" cy="365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solidFill>
                    <a:schemeClr val="tx1"/>
                  </a:solidFill>
                </a:rPr>
                <a:t>Pequeño</a:t>
              </a:r>
              <a:endParaRPr lang="de-DE" sz="1100" dirty="0">
                <a:solidFill>
                  <a:schemeClr val="tx1"/>
                </a:solidFill>
              </a:endParaRPr>
            </a:p>
          </p:txBody>
        </p:sp>
        <p:sp>
          <p:nvSpPr>
            <p:cNvPr id="14" name="Rechteck 13">
              <a:extLst>
                <a:ext uri="{FF2B5EF4-FFF2-40B4-BE49-F238E27FC236}">
                  <a16:creationId xmlns:a16="http://schemas.microsoft.com/office/drawing/2014/main" id="{86C1EC53-FE63-4FF2-BCD4-5D6CEA56122B}"/>
                </a:ext>
              </a:extLst>
            </p:cNvPr>
            <p:cNvSpPr/>
            <p:nvPr/>
          </p:nvSpPr>
          <p:spPr>
            <a:xfrm>
              <a:off x="7483252" y="5178046"/>
              <a:ext cx="755104" cy="365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a:solidFill>
                    <a:schemeClr val="tx1"/>
                  </a:solidFill>
                </a:rPr>
                <a:t>Medio</a:t>
              </a:r>
            </a:p>
          </p:txBody>
        </p:sp>
        <p:sp>
          <p:nvSpPr>
            <p:cNvPr id="15" name="Rechteck 14">
              <a:extLst>
                <a:ext uri="{FF2B5EF4-FFF2-40B4-BE49-F238E27FC236}">
                  <a16:creationId xmlns:a16="http://schemas.microsoft.com/office/drawing/2014/main" id="{6189B585-C709-41FD-9CDF-DAFB23949873}"/>
                </a:ext>
              </a:extLst>
            </p:cNvPr>
            <p:cNvSpPr/>
            <p:nvPr/>
          </p:nvSpPr>
          <p:spPr>
            <a:xfrm>
              <a:off x="8165008" y="5178046"/>
              <a:ext cx="755104" cy="365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a:solidFill>
                    <a:schemeClr val="tx1"/>
                  </a:solidFill>
                </a:rPr>
                <a:t>Grande</a:t>
              </a:r>
            </a:p>
          </p:txBody>
        </p:sp>
      </p:grpSp>
    </p:spTree>
    <p:extLst>
      <p:ext uri="{BB962C8B-B14F-4D97-AF65-F5344CB8AC3E}">
        <p14:creationId xmlns:p14="http://schemas.microsoft.com/office/powerpoint/2010/main" val="23601123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37</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Acceso a los fondos</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6" name="Rechteck 5">
            <a:extLst>
              <a:ext uri="{FF2B5EF4-FFF2-40B4-BE49-F238E27FC236}">
                <a16:creationId xmlns:a16="http://schemas.microsoft.com/office/drawing/2014/main" id="{961C04F0-6FC2-42FE-99CF-EFF395E1A94A}"/>
              </a:ext>
            </a:extLst>
          </p:cNvPr>
          <p:cNvSpPr/>
          <p:nvPr/>
        </p:nvSpPr>
        <p:spPr>
          <a:xfrm>
            <a:off x="179512" y="1475865"/>
            <a:ext cx="3956639" cy="5016758"/>
          </a:xfrm>
          <a:prstGeom prst="rect">
            <a:avLst/>
          </a:prstGeom>
        </p:spPr>
        <p:txBody>
          <a:bodyPr wrap="square">
            <a:spAutoFit/>
          </a:bodyPr>
          <a:lstStyle/>
          <a:p>
            <a:r>
              <a:rPr lang="es-ES" sz="1600" b="1" dirty="0">
                <a:solidFill>
                  <a:srgbClr val="1E3B59"/>
                </a:solidFill>
                <a:latin typeface="Century Gothic" pitchFamily="34" charset="0"/>
                <a:cs typeface="Times New Roman" pitchFamily="18" charset="0"/>
              </a:rPr>
              <a:t>Propiedad del país</a:t>
            </a:r>
            <a:r>
              <a:rPr lang="es-ES" sz="1600" dirty="0">
                <a:solidFill>
                  <a:srgbClr val="1E3B59"/>
                </a:solidFill>
                <a:latin typeface="Century Gothic" pitchFamily="34" charset="0"/>
                <a:cs typeface="Times New Roman" pitchFamily="18" charset="0"/>
              </a:rPr>
              <a:t>:</a:t>
            </a:r>
          </a:p>
          <a:p>
            <a:pPr marL="285750" indent="-285750">
              <a:buFont typeface="Arial" panose="020B0604020202020204" pitchFamily="34" charset="0"/>
              <a:buChar char="•"/>
            </a:pPr>
            <a:r>
              <a:rPr lang="es-ES" sz="1600" b="1" dirty="0">
                <a:solidFill>
                  <a:srgbClr val="1E3B59"/>
                </a:solidFill>
                <a:latin typeface="Century Gothic" pitchFamily="34" charset="0"/>
                <a:cs typeface="Times New Roman" pitchFamily="18" charset="0"/>
              </a:rPr>
              <a:t>Autoridad nacional designada (NDA)</a:t>
            </a:r>
            <a:br>
              <a:rPr lang="es-ES" sz="1600" dirty="0">
                <a:solidFill>
                  <a:srgbClr val="1E3B59"/>
                </a:solidFill>
                <a:latin typeface="Century Gothic" pitchFamily="34" charset="0"/>
                <a:cs typeface="Times New Roman" pitchFamily="18" charset="0"/>
              </a:rPr>
            </a:br>
            <a:r>
              <a:rPr lang="es-ES" sz="1600" dirty="0">
                <a:solidFill>
                  <a:srgbClr val="1E3B59"/>
                </a:solidFill>
                <a:latin typeface="Century Gothic" pitchFamily="34" charset="0"/>
                <a:cs typeface="Times New Roman" pitchFamily="18" charset="0"/>
              </a:rPr>
              <a:t>representa los intereses y prioridades del país al proporcionar una carta de "no objeción„</a:t>
            </a:r>
          </a:p>
          <a:p>
            <a:pPr marL="285750" indent="-285750">
              <a:buFont typeface="Arial" panose="020B0604020202020204" pitchFamily="34" charset="0"/>
              <a:buChar char="•"/>
            </a:pPr>
            <a:endParaRPr lang="es-ES" sz="1600" dirty="0"/>
          </a:p>
          <a:p>
            <a:r>
              <a:rPr lang="es-ES" sz="1600" b="1" dirty="0">
                <a:solidFill>
                  <a:srgbClr val="1E3B59"/>
                </a:solidFill>
                <a:latin typeface="Century Gothic" pitchFamily="34" charset="0"/>
                <a:cs typeface="Times New Roman" pitchFamily="18" charset="0"/>
              </a:rPr>
              <a:t>Opciones de acceso</a:t>
            </a:r>
            <a:r>
              <a:rPr lang="es-ES" sz="1600" dirty="0">
                <a:solidFill>
                  <a:srgbClr val="1E3B59"/>
                </a:solidFill>
                <a:latin typeface="Century Gothic" pitchFamily="34" charset="0"/>
                <a:cs typeface="Times New Roman" pitchFamily="18" charset="0"/>
              </a:rPr>
              <a:t>:</a:t>
            </a:r>
          </a:p>
          <a:p>
            <a:pPr marL="285750" indent="-285750">
              <a:buFont typeface="Arial" panose="020B0604020202020204" pitchFamily="34" charset="0"/>
              <a:buChar char="•"/>
            </a:pPr>
            <a:r>
              <a:rPr lang="es-ES" sz="1600" dirty="0">
                <a:solidFill>
                  <a:srgbClr val="1E3B59"/>
                </a:solidFill>
                <a:latin typeface="Century Gothic" pitchFamily="34" charset="0"/>
                <a:cs typeface="Times New Roman" pitchFamily="18" charset="0"/>
              </a:rPr>
              <a:t>Entidades acreditadas: los países pueden trabajar a través de diversas entidades ejecutoras – internacionales, regionales, nacionales o </a:t>
            </a:r>
            <a:r>
              <a:rPr lang="es-ES" sz="1600" dirty="0" err="1">
                <a:solidFill>
                  <a:srgbClr val="1E3B59"/>
                </a:solidFill>
                <a:latin typeface="Century Gothic" pitchFamily="34" charset="0"/>
                <a:cs typeface="Times New Roman" pitchFamily="18" charset="0"/>
              </a:rPr>
              <a:t>sub-nacionales</a:t>
            </a:r>
            <a:endParaRPr lang="es-ES" sz="1600" dirty="0">
              <a:solidFill>
                <a:srgbClr val="1E3B59"/>
              </a:solidFill>
              <a:latin typeface="Century Gothic" pitchFamily="34" charset="0"/>
              <a:cs typeface="Times New Roman" pitchFamily="18" charset="0"/>
            </a:endParaRPr>
          </a:p>
          <a:p>
            <a:pPr marL="285750" indent="-285750">
              <a:buFont typeface="Arial" panose="020B0604020202020204" pitchFamily="34" charset="0"/>
              <a:buChar char="•"/>
            </a:pPr>
            <a:r>
              <a:rPr lang="es-ES" sz="1600" dirty="0">
                <a:solidFill>
                  <a:srgbClr val="1E3B59"/>
                </a:solidFill>
                <a:latin typeface="Century Gothic" pitchFamily="34" charset="0"/>
                <a:cs typeface="Times New Roman" pitchFamily="18" charset="0"/>
              </a:rPr>
              <a:t>Las entidades que soliciten la acreditación con el marco de cooperación social deben cumplir las normas fiduciarias y las salvaguardias medioambientales y sociales (ESS) del fondo</a:t>
            </a:r>
          </a:p>
        </p:txBody>
      </p:sp>
      <p:sp>
        <p:nvSpPr>
          <p:cNvPr id="15" name="Textfeld 14">
            <a:extLst>
              <a:ext uri="{FF2B5EF4-FFF2-40B4-BE49-F238E27FC236}">
                <a16:creationId xmlns:a16="http://schemas.microsoft.com/office/drawing/2014/main" id="{0818A89E-ADB4-4CFC-8F45-79545C537967}"/>
              </a:ext>
            </a:extLst>
          </p:cNvPr>
          <p:cNvSpPr txBox="1"/>
          <p:nvPr/>
        </p:nvSpPr>
        <p:spPr>
          <a:xfrm>
            <a:off x="7306824" y="5085184"/>
            <a:ext cx="2667566" cy="1015663"/>
          </a:xfrm>
          <a:prstGeom prst="rect">
            <a:avLst/>
          </a:prstGeom>
          <a:noFill/>
        </p:spPr>
        <p:txBody>
          <a:bodyPr wrap="square" rtlCol="0">
            <a:spAutoFit/>
          </a:bodyPr>
          <a:lstStyle/>
          <a:p>
            <a:r>
              <a:rPr lang="de-DE" sz="1200" b="1" u="sng" dirty="0" err="1"/>
              <a:t>Instrumentos</a:t>
            </a:r>
            <a:r>
              <a:rPr lang="de-DE" sz="1200" b="1" u="sng" dirty="0"/>
              <a:t> </a:t>
            </a:r>
            <a:r>
              <a:rPr lang="de-DE" sz="1200" b="1" u="sng" dirty="0" err="1"/>
              <a:t>financieros</a:t>
            </a:r>
            <a:endParaRPr lang="de-DE" sz="1200" b="1" u="sng" dirty="0"/>
          </a:p>
          <a:p>
            <a:r>
              <a:rPr lang="de-DE" sz="1200" dirty="0" err="1"/>
              <a:t>Subvenciones</a:t>
            </a:r>
            <a:endParaRPr lang="de-DE" sz="1200" dirty="0"/>
          </a:p>
          <a:p>
            <a:r>
              <a:rPr lang="de-DE" sz="1200" dirty="0" err="1"/>
              <a:t>Préstamos</a:t>
            </a:r>
            <a:endParaRPr lang="de-DE" sz="1200" dirty="0"/>
          </a:p>
          <a:p>
            <a:r>
              <a:rPr lang="de-DE" sz="1200" dirty="0" err="1"/>
              <a:t>Garantiza</a:t>
            </a:r>
            <a:endParaRPr lang="de-DE" sz="1200" dirty="0"/>
          </a:p>
          <a:p>
            <a:r>
              <a:rPr lang="de-DE" sz="1200" dirty="0" err="1"/>
              <a:t>Equidad</a:t>
            </a:r>
            <a:endParaRPr lang="de-DE" sz="1200" dirty="0"/>
          </a:p>
        </p:txBody>
      </p:sp>
      <p:graphicFrame>
        <p:nvGraphicFramePr>
          <p:cNvPr id="17" name="Diagramm 16">
            <a:extLst>
              <a:ext uri="{FF2B5EF4-FFF2-40B4-BE49-F238E27FC236}">
                <a16:creationId xmlns:a16="http://schemas.microsoft.com/office/drawing/2014/main" id="{E06D390E-7D8F-44F9-A971-959800E819D0}"/>
              </a:ext>
            </a:extLst>
          </p:cNvPr>
          <p:cNvGraphicFramePr/>
          <p:nvPr>
            <p:extLst>
              <p:ext uri="{D42A27DB-BD31-4B8C-83A1-F6EECF244321}">
                <p14:modId xmlns:p14="http://schemas.microsoft.com/office/powerpoint/2010/main" val="2517293382"/>
              </p:ext>
            </p:extLst>
          </p:nvPr>
        </p:nvGraphicFramePr>
        <p:xfrm>
          <a:off x="3732352" y="2264090"/>
          <a:ext cx="5472608" cy="3932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8" name="Pfeil: nach rechts 17">
            <a:extLst>
              <a:ext uri="{FF2B5EF4-FFF2-40B4-BE49-F238E27FC236}">
                <a16:creationId xmlns:a16="http://schemas.microsoft.com/office/drawing/2014/main" id="{99CE264F-6B09-411C-B6DC-6D5BBB10E229}"/>
              </a:ext>
            </a:extLst>
          </p:cNvPr>
          <p:cNvSpPr/>
          <p:nvPr/>
        </p:nvSpPr>
        <p:spPr>
          <a:xfrm rot="3378962">
            <a:off x="2597348" y="4220802"/>
            <a:ext cx="4833761" cy="3911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dirty="0"/>
          </a:p>
          <a:p>
            <a:pPr algn="ctr"/>
            <a:r>
              <a:rPr lang="de-DE" sz="1600" dirty="0" err="1"/>
              <a:t>Autoridades</a:t>
            </a:r>
            <a:r>
              <a:rPr lang="de-DE" sz="1600" dirty="0"/>
              <a:t> </a:t>
            </a:r>
            <a:r>
              <a:rPr lang="de-DE" sz="1600" dirty="0" err="1"/>
              <a:t>nacionales</a:t>
            </a:r>
            <a:r>
              <a:rPr lang="de-DE" sz="1600" dirty="0"/>
              <a:t> </a:t>
            </a:r>
            <a:r>
              <a:rPr lang="de-DE" sz="1600" dirty="0" err="1"/>
              <a:t>designadas</a:t>
            </a:r>
            <a:endParaRPr lang="de-DE" sz="1600" dirty="0"/>
          </a:p>
          <a:p>
            <a:pPr algn="ctr"/>
            <a:r>
              <a:rPr lang="de-DE" sz="1600" dirty="0"/>
              <a:t> </a:t>
            </a:r>
          </a:p>
        </p:txBody>
      </p:sp>
    </p:spTree>
    <p:extLst>
      <p:ext uri="{BB962C8B-B14F-4D97-AF65-F5344CB8AC3E}">
        <p14:creationId xmlns:p14="http://schemas.microsoft.com/office/powerpoint/2010/main" val="30655823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2015F2A8-C059-4BDB-B86A-76D1554D7B3A}"/>
              </a:ext>
            </a:extLst>
          </p:cNvPr>
          <p:cNvSpPr>
            <a:spLocks noGrp="1"/>
          </p:cNvSpPr>
          <p:nvPr>
            <p:ph type="sldNum" sz="quarter" idx="12"/>
          </p:nvPr>
        </p:nvSpPr>
        <p:spPr>
          <a:xfrm>
            <a:off x="6553200" y="6356350"/>
            <a:ext cx="2133600" cy="365125"/>
          </a:xfrm>
        </p:spPr>
        <p:txBody>
          <a:bodyPr/>
          <a:lstStyle/>
          <a:p>
            <a:fld id="{36ED4B00-B4CE-433F-BD9E-86EA8518113C}" type="slidenum">
              <a:rPr lang="es-ES" smtClean="0"/>
              <a:pPr/>
              <a:t>38</a:t>
            </a:fld>
            <a:endParaRPr lang="es-ES" dirty="0"/>
          </a:p>
        </p:txBody>
      </p:sp>
      <p:grpSp>
        <p:nvGrpSpPr>
          <p:cNvPr id="3" name="Gruppieren 4">
            <a:extLst>
              <a:ext uri="{FF2B5EF4-FFF2-40B4-BE49-F238E27FC236}">
                <a16:creationId xmlns:a16="http://schemas.microsoft.com/office/drawing/2014/main" id="{902487E7-AABE-4A59-86CA-CCA8871B64A4}"/>
              </a:ext>
            </a:extLst>
          </p:cNvPr>
          <p:cNvGrpSpPr/>
          <p:nvPr/>
        </p:nvGrpSpPr>
        <p:grpSpPr>
          <a:xfrm>
            <a:off x="4214861" y="3049920"/>
            <a:ext cx="3856720" cy="2023770"/>
            <a:chOff x="702505" y="2941990"/>
            <a:chExt cx="1270160" cy="648000"/>
          </a:xfrm>
          <a:solidFill>
            <a:schemeClr val="accent3">
              <a:lumMod val="60000"/>
              <a:lumOff val="40000"/>
            </a:schemeClr>
          </a:solidFill>
        </p:grpSpPr>
        <p:sp>
          <p:nvSpPr>
            <p:cNvPr id="4" name="Abgerundetes Rechteck 5">
              <a:extLst>
                <a:ext uri="{FF2B5EF4-FFF2-40B4-BE49-F238E27FC236}">
                  <a16:creationId xmlns:a16="http://schemas.microsoft.com/office/drawing/2014/main" id="{67E677EC-FFA8-4762-AFF6-D77FB83258E6}"/>
                </a:ext>
              </a:extLst>
            </p:cNvPr>
            <p:cNvSpPr/>
            <p:nvPr/>
          </p:nvSpPr>
          <p:spPr>
            <a:xfrm>
              <a:off x="702505" y="2941990"/>
              <a:ext cx="1270160" cy="648000"/>
            </a:xfrm>
            <a:prstGeom prst="roundRect">
              <a:avLst/>
            </a:prstGeom>
            <a:grpFill/>
            <a:ln>
              <a:solidFill>
                <a:schemeClr val="tx2">
                  <a:lumMod val="75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Abgerundetes Rechteck 4">
              <a:extLst>
                <a:ext uri="{FF2B5EF4-FFF2-40B4-BE49-F238E27FC236}">
                  <a16:creationId xmlns:a16="http://schemas.microsoft.com/office/drawing/2014/main" id="{7B63CA70-630F-48D6-859E-7B2DAEC17FDC}"/>
                </a:ext>
              </a:extLst>
            </p:cNvPr>
            <p:cNvSpPr/>
            <p:nvPr/>
          </p:nvSpPr>
          <p:spPr>
            <a:xfrm>
              <a:off x="734139" y="2973623"/>
              <a:ext cx="1206894" cy="5847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6000" tIns="36000" rIns="36000" bIns="36000" numCol="1" spcCol="1270" anchor="ctr" anchorCtr="0">
              <a:noAutofit/>
            </a:bodyPr>
            <a:lstStyle/>
            <a:p>
              <a:pPr algn="ctr" defTabSz="811124">
                <a:lnSpc>
                  <a:spcPct val="90000"/>
                </a:lnSpc>
                <a:spcBef>
                  <a:spcPct val="0"/>
                </a:spcBef>
                <a:spcAft>
                  <a:spcPct val="35000"/>
                </a:spcAft>
              </a:pPr>
              <a:r>
                <a:rPr lang="es-ES" sz="1600" b="1" dirty="0">
                  <a:solidFill>
                    <a:schemeClr val="tx2">
                      <a:lumMod val="75000"/>
                    </a:schemeClr>
                  </a:solidFill>
                </a:rPr>
                <a:t>Entidad acreditada</a:t>
              </a:r>
            </a:p>
            <a:p>
              <a:pPr algn="ctr" defTabSz="811124">
                <a:lnSpc>
                  <a:spcPct val="90000"/>
                </a:lnSpc>
                <a:spcBef>
                  <a:spcPct val="0"/>
                </a:spcBef>
                <a:spcAft>
                  <a:spcPct val="35000"/>
                </a:spcAft>
              </a:pPr>
              <a:r>
                <a:rPr lang="es-ES" sz="1600" dirty="0">
                  <a:solidFill>
                    <a:schemeClr val="tx2">
                      <a:lumMod val="75000"/>
                    </a:schemeClr>
                  </a:solidFill>
                </a:rPr>
                <a:t>Desarrollo de propuestas</a:t>
              </a:r>
            </a:p>
            <a:p>
              <a:pPr algn="ctr" defTabSz="811124">
                <a:lnSpc>
                  <a:spcPct val="90000"/>
                </a:lnSpc>
                <a:spcBef>
                  <a:spcPct val="0"/>
                </a:spcBef>
                <a:spcAft>
                  <a:spcPct val="35000"/>
                </a:spcAft>
              </a:pPr>
              <a:r>
                <a:rPr lang="es-ES" sz="1600" dirty="0">
                  <a:solidFill>
                    <a:schemeClr val="tx2">
                      <a:lumMod val="75000"/>
                    </a:schemeClr>
                  </a:solidFill>
                </a:rPr>
                <a:t>Gestión de los fondos del marco de cooperación, coordinación general del proyecto e informes</a:t>
              </a:r>
            </a:p>
            <a:p>
              <a:pPr algn="ctr" defTabSz="811124">
                <a:lnSpc>
                  <a:spcPct val="90000"/>
                </a:lnSpc>
                <a:spcBef>
                  <a:spcPct val="0"/>
                </a:spcBef>
                <a:spcAft>
                  <a:spcPct val="35000"/>
                </a:spcAft>
              </a:pPr>
              <a:r>
                <a:rPr lang="es-ES" sz="1600" b="1" dirty="0">
                  <a:solidFill>
                    <a:schemeClr val="tx2">
                      <a:lumMod val="75000"/>
                    </a:schemeClr>
                  </a:solidFill>
                </a:rPr>
                <a:t>Implementación</a:t>
              </a:r>
            </a:p>
          </p:txBody>
        </p:sp>
      </p:grpSp>
      <p:grpSp>
        <p:nvGrpSpPr>
          <p:cNvPr id="6" name="Gruppieren 62">
            <a:extLst>
              <a:ext uri="{FF2B5EF4-FFF2-40B4-BE49-F238E27FC236}">
                <a16:creationId xmlns:a16="http://schemas.microsoft.com/office/drawing/2014/main" id="{745F1EFA-E222-446C-A4CA-0B27C2F33CA1}"/>
              </a:ext>
            </a:extLst>
          </p:cNvPr>
          <p:cNvGrpSpPr/>
          <p:nvPr/>
        </p:nvGrpSpPr>
        <p:grpSpPr>
          <a:xfrm>
            <a:off x="5322932" y="1559857"/>
            <a:ext cx="1779489" cy="1333111"/>
            <a:chOff x="4051644" y="1145717"/>
            <a:chExt cx="1571818" cy="1208866"/>
          </a:xfrm>
          <a:solidFill>
            <a:schemeClr val="accent3">
              <a:lumMod val="60000"/>
              <a:lumOff val="40000"/>
            </a:schemeClr>
          </a:solidFill>
        </p:grpSpPr>
        <p:grpSp>
          <p:nvGrpSpPr>
            <p:cNvPr id="7" name="Gruppieren 8">
              <a:extLst>
                <a:ext uri="{FF2B5EF4-FFF2-40B4-BE49-F238E27FC236}">
                  <a16:creationId xmlns:a16="http://schemas.microsoft.com/office/drawing/2014/main" id="{920EFDB4-F9EE-4F17-A96B-184E9ED0E4A4}"/>
                </a:ext>
              </a:extLst>
            </p:cNvPr>
            <p:cNvGrpSpPr/>
            <p:nvPr/>
          </p:nvGrpSpPr>
          <p:grpSpPr>
            <a:xfrm>
              <a:off x="4051644" y="1145717"/>
              <a:ext cx="1308646" cy="704810"/>
              <a:chOff x="702506" y="2941990"/>
              <a:chExt cx="1266484" cy="648000"/>
            </a:xfrm>
            <a:grpFill/>
          </p:grpSpPr>
          <p:sp>
            <p:nvSpPr>
              <p:cNvPr id="11" name="Abgerundetes Rechteck 9">
                <a:extLst>
                  <a:ext uri="{FF2B5EF4-FFF2-40B4-BE49-F238E27FC236}">
                    <a16:creationId xmlns:a16="http://schemas.microsoft.com/office/drawing/2014/main" id="{3970451E-48AA-4A5D-9005-10C1CAE3E272}"/>
                  </a:ext>
                </a:extLst>
              </p:cNvPr>
              <p:cNvSpPr/>
              <p:nvPr/>
            </p:nvSpPr>
            <p:spPr>
              <a:xfrm>
                <a:off x="702506" y="2941990"/>
                <a:ext cx="1266484" cy="648000"/>
              </a:xfrm>
              <a:prstGeom prst="roundRect">
                <a:avLst/>
              </a:prstGeom>
              <a:grpFill/>
              <a:ln>
                <a:solidFill>
                  <a:schemeClr val="tx2">
                    <a:lumMod val="75000"/>
                  </a:schemeClr>
                </a:solidFill>
              </a:ln>
            </p:spPr>
            <p:style>
              <a:lnRef idx="2">
                <a:schemeClr val="accent2"/>
              </a:lnRef>
              <a:fillRef idx="1">
                <a:schemeClr val="lt1"/>
              </a:fillRef>
              <a:effectRef idx="0">
                <a:schemeClr val="accent2"/>
              </a:effectRef>
              <a:fontRef idx="minor">
                <a:schemeClr val="dk1"/>
              </a:fontRef>
            </p:style>
          </p:sp>
          <p:sp>
            <p:nvSpPr>
              <p:cNvPr id="12" name="Abgerundetes Rechteck 4">
                <a:extLst>
                  <a:ext uri="{FF2B5EF4-FFF2-40B4-BE49-F238E27FC236}">
                    <a16:creationId xmlns:a16="http://schemas.microsoft.com/office/drawing/2014/main" id="{16773680-F6DA-4BE9-9189-5FEA80188330}"/>
                  </a:ext>
                </a:extLst>
              </p:cNvPr>
              <p:cNvSpPr/>
              <p:nvPr/>
            </p:nvSpPr>
            <p:spPr>
              <a:xfrm>
                <a:off x="734139" y="2973623"/>
                <a:ext cx="1206894" cy="584734"/>
              </a:xfrm>
              <a:prstGeom prst="rect">
                <a:avLst/>
              </a:prstGeom>
              <a:grpFill/>
              <a:ln>
                <a:solidFill>
                  <a:schemeClr val="bg1"/>
                </a:solidFill>
              </a:ln>
            </p:spPr>
            <p:style>
              <a:lnRef idx="0">
                <a:scrgbClr r="0" g="0" b="0"/>
              </a:lnRef>
              <a:fillRef idx="0">
                <a:scrgbClr r="0" g="0" b="0"/>
              </a:fillRef>
              <a:effectRef idx="0">
                <a:scrgbClr r="0" g="0" b="0"/>
              </a:effectRef>
              <a:fontRef idx="minor">
                <a:schemeClr val="lt1"/>
              </a:fontRef>
            </p:style>
            <p:txBody>
              <a:bodyPr spcFirstLastPara="0" vert="horz" wrap="square" lIns="36000" tIns="36000" rIns="36000" bIns="36000" numCol="1" spcCol="1270" anchor="ctr" anchorCtr="0">
                <a:noAutofit/>
              </a:bodyPr>
              <a:lstStyle/>
              <a:p>
                <a:pPr algn="ctr" defTabSz="811124">
                  <a:lnSpc>
                    <a:spcPct val="90000"/>
                  </a:lnSpc>
                  <a:spcBef>
                    <a:spcPct val="0"/>
                  </a:spcBef>
                  <a:spcAft>
                    <a:spcPct val="35000"/>
                  </a:spcAft>
                </a:pPr>
                <a:r>
                  <a:rPr lang="de-DE" sz="2400" b="1" dirty="0">
                    <a:solidFill>
                      <a:schemeClr val="tx2">
                        <a:lumMod val="75000"/>
                      </a:schemeClr>
                    </a:solidFill>
                  </a:rPr>
                  <a:t>GCF</a:t>
                </a:r>
              </a:p>
            </p:txBody>
          </p:sp>
        </p:grpSp>
        <p:pic>
          <p:nvPicPr>
            <p:cNvPr id="8" name="Picture 33" descr="https://pbs.twimg.com/profile_images/532629231692304384/K0lvP5ev_400x400.png">
              <a:extLst>
                <a:ext uri="{FF2B5EF4-FFF2-40B4-BE49-F238E27FC236}">
                  <a16:creationId xmlns:a16="http://schemas.microsoft.com/office/drawing/2014/main" id="{943963EC-9F33-4735-A0C4-00A27D3AD5E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84330" y="1321062"/>
              <a:ext cx="320580" cy="320579"/>
            </a:xfrm>
            <a:prstGeom prst="rect">
              <a:avLst/>
            </a:prstGeom>
            <a:grpFill/>
            <a:ln>
              <a:solidFill>
                <a:schemeClr val="tx2">
                  <a:lumMod val="75000"/>
                </a:schemeClr>
              </a:solidFill>
            </a:ln>
            <a:extLst/>
          </p:spPr>
        </p:pic>
        <p:cxnSp>
          <p:nvCxnSpPr>
            <p:cNvPr id="9" name="Gerade Verbindung mit Pfeil 12">
              <a:extLst>
                <a:ext uri="{FF2B5EF4-FFF2-40B4-BE49-F238E27FC236}">
                  <a16:creationId xmlns:a16="http://schemas.microsoft.com/office/drawing/2014/main" id="{8F1434F6-E774-4F07-AC39-F99C968DD883}"/>
                </a:ext>
              </a:extLst>
            </p:cNvPr>
            <p:cNvCxnSpPr/>
            <p:nvPr/>
          </p:nvCxnSpPr>
          <p:spPr>
            <a:xfrm>
              <a:off x="4707866" y="1994543"/>
              <a:ext cx="0" cy="360040"/>
            </a:xfrm>
            <a:prstGeom prst="straightConnector1">
              <a:avLst/>
            </a:prstGeom>
            <a:grpFill/>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feld 13">
              <a:extLst>
                <a:ext uri="{FF2B5EF4-FFF2-40B4-BE49-F238E27FC236}">
                  <a16:creationId xmlns:a16="http://schemas.microsoft.com/office/drawing/2014/main" id="{22B7BAE1-4FCA-4779-9D9D-013327515524}"/>
                </a:ext>
              </a:extLst>
            </p:cNvPr>
            <p:cNvSpPr txBox="1"/>
            <p:nvPr/>
          </p:nvSpPr>
          <p:spPr>
            <a:xfrm>
              <a:off x="4906392" y="1991103"/>
              <a:ext cx="717070" cy="324588"/>
            </a:xfrm>
            <a:prstGeom prst="rect">
              <a:avLst/>
            </a:prstGeom>
            <a:solidFill>
              <a:schemeClr val="bg1"/>
            </a:solidFill>
            <a:ln>
              <a:solidFill>
                <a:schemeClr val="tx2">
                  <a:lumMod val="75000"/>
                </a:schemeClr>
              </a:solidFill>
            </a:ln>
          </p:spPr>
          <p:txBody>
            <a:bodyPr wrap="square" lIns="80165" tIns="40083" rIns="80165" bIns="40083" rtlCol="0">
              <a:spAutoFit/>
            </a:bodyPr>
            <a:lstStyle/>
            <a:p>
              <a:r>
                <a:rPr lang="de-DE" dirty="0">
                  <a:solidFill>
                    <a:schemeClr val="tx2">
                      <a:lumMod val="75000"/>
                    </a:schemeClr>
                  </a:solidFill>
                </a:rPr>
                <a:t>$$$$</a:t>
              </a:r>
            </a:p>
          </p:txBody>
        </p:sp>
      </p:grpSp>
      <p:grpSp>
        <p:nvGrpSpPr>
          <p:cNvPr id="13" name="Gruppieren 54">
            <a:extLst>
              <a:ext uri="{FF2B5EF4-FFF2-40B4-BE49-F238E27FC236}">
                <a16:creationId xmlns:a16="http://schemas.microsoft.com/office/drawing/2014/main" id="{78030CF6-E068-45E7-BE08-958C994A1390}"/>
              </a:ext>
            </a:extLst>
          </p:cNvPr>
          <p:cNvGrpSpPr/>
          <p:nvPr/>
        </p:nvGrpSpPr>
        <p:grpSpPr>
          <a:xfrm>
            <a:off x="5146070" y="5083904"/>
            <a:ext cx="3198531" cy="714679"/>
            <a:chOff x="3059832" y="4077072"/>
            <a:chExt cx="2736304" cy="648072"/>
          </a:xfrm>
          <a:solidFill>
            <a:schemeClr val="bg1"/>
          </a:solidFill>
        </p:grpSpPr>
        <p:cxnSp>
          <p:nvCxnSpPr>
            <p:cNvPr id="14" name="Gerade Verbindung mit Pfeil 24">
              <a:extLst>
                <a:ext uri="{FF2B5EF4-FFF2-40B4-BE49-F238E27FC236}">
                  <a16:creationId xmlns:a16="http://schemas.microsoft.com/office/drawing/2014/main" id="{692029D1-D87E-4D04-BFE0-4F23CBE6CFA6}"/>
                </a:ext>
              </a:extLst>
            </p:cNvPr>
            <p:cNvCxnSpPr/>
            <p:nvPr/>
          </p:nvCxnSpPr>
          <p:spPr>
            <a:xfrm>
              <a:off x="4355975" y="4149080"/>
              <a:ext cx="1" cy="576064"/>
            </a:xfrm>
            <a:prstGeom prst="straightConnector1">
              <a:avLst/>
            </a:prstGeom>
            <a:grpFill/>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26">
              <a:extLst>
                <a:ext uri="{FF2B5EF4-FFF2-40B4-BE49-F238E27FC236}">
                  <a16:creationId xmlns:a16="http://schemas.microsoft.com/office/drawing/2014/main" id="{DF04EFF4-9FFF-4B07-87DF-A8D12EF6E4A8}"/>
                </a:ext>
              </a:extLst>
            </p:cNvPr>
            <p:cNvCxnSpPr/>
            <p:nvPr/>
          </p:nvCxnSpPr>
          <p:spPr>
            <a:xfrm flipH="1">
              <a:off x="3240604" y="4149080"/>
              <a:ext cx="323284" cy="576064"/>
            </a:xfrm>
            <a:prstGeom prst="straightConnector1">
              <a:avLst/>
            </a:prstGeom>
            <a:grpFill/>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29">
              <a:extLst>
                <a:ext uri="{FF2B5EF4-FFF2-40B4-BE49-F238E27FC236}">
                  <a16:creationId xmlns:a16="http://schemas.microsoft.com/office/drawing/2014/main" id="{D666CA06-E035-4DDB-8E28-6C068AAA681C}"/>
                </a:ext>
              </a:extLst>
            </p:cNvPr>
            <p:cNvCxnSpPr/>
            <p:nvPr/>
          </p:nvCxnSpPr>
          <p:spPr>
            <a:xfrm>
              <a:off x="5252628" y="4149080"/>
              <a:ext cx="364240" cy="576064"/>
            </a:xfrm>
            <a:prstGeom prst="straightConnector1">
              <a:avLst/>
            </a:prstGeom>
            <a:grpFill/>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Textfeld 31">
              <a:extLst>
                <a:ext uri="{FF2B5EF4-FFF2-40B4-BE49-F238E27FC236}">
                  <a16:creationId xmlns:a16="http://schemas.microsoft.com/office/drawing/2014/main" id="{45931511-3A0E-4329-A1AB-08433B4F961C}"/>
                </a:ext>
              </a:extLst>
            </p:cNvPr>
            <p:cNvSpPr txBox="1"/>
            <p:nvPr/>
          </p:nvSpPr>
          <p:spPr>
            <a:xfrm>
              <a:off x="3059832" y="4077072"/>
              <a:ext cx="358535" cy="324588"/>
            </a:xfrm>
            <a:prstGeom prst="rect">
              <a:avLst/>
            </a:prstGeom>
            <a:grpFill/>
            <a:ln>
              <a:solidFill>
                <a:schemeClr val="tx2">
                  <a:lumMod val="75000"/>
                </a:schemeClr>
              </a:solidFill>
            </a:ln>
          </p:spPr>
          <p:txBody>
            <a:bodyPr wrap="square" lIns="80165" tIns="40083" rIns="80165" bIns="40083" rtlCol="0">
              <a:spAutoFit/>
            </a:bodyPr>
            <a:lstStyle/>
            <a:p>
              <a:r>
                <a:rPr lang="de-DE" dirty="0">
                  <a:solidFill>
                    <a:schemeClr val="tx2">
                      <a:lumMod val="75000"/>
                    </a:schemeClr>
                  </a:solidFill>
                </a:rPr>
                <a:t>$</a:t>
              </a:r>
            </a:p>
          </p:txBody>
        </p:sp>
        <p:sp>
          <p:nvSpPr>
            <p:cNvPr id="18" name="Textfeld 32">
              <a:extLst>
                <a:ext uri="{FF2B5EF4-FFF2-40B4-BE49-F238E27FC236}">
                  <a16:creationId xmlns:a16="http://schemas.microsoft.com/office/drawing/2014/main" id="{C5864B0F-5040-4BD2-9D0F-0372C215A31E}"/>
                </a:ext>
              </a:extLst>
            </p:cNvPr>
            <p:cNvSpPr txBox="1"/>
            <p:nvPr/>
          </p:nvSpPr>
          <p:spPr>
            <a:xfrm>
              <a:off x="4067944" y="4149080"/>
              <a:ext cx="358535" cy="324588"/>
            </a:xfrm>
            <a:prstGeom prst="rect">
              <a:avLst/>
            </a:prstGeom>
            <a:grpFill/>
            <a:ln>
              <a:solidFill>
                <a:schemeClr val="tx2">
                  <a:lumMod val="75000"/>
                </a:schemeClr>
              </a:solidFill>
            </a:ln>
          </p:spPr>
          <p:txBody>
            <a:bodyPr wrap="square" lIns="80165" tIns="40083" rIns="80165" bIns="40083" rtlCol="0">
              <a:spAutoFit/>
            </a:bodyPr>
            <a:lstStyle/>
            <a:p>
              <a:r>
                <a:rPr lang="de-DE" dirty="0">
                  <a:solidFill>
                    <a:schemeClr val="tx2">
                      <a:lumMod val="75000"/>
                    </a:schemeClr>
                  </a:solidFill>
                </a:rPr>
                <a:t>$</a:t>
              </a:r>
            </a:p>
          </p:txBody>
        </p:sp>
        <p:sp>
          <p:nvSpPr>
            <p:cNvPr id="19" name="Textfeld 33">
              <a:extLst>
                <a:ext uri="{FF2B5EF4-FFF2-40B4-BE49-F238E27FC236}">
                  <a16:creationId xmlns:a16="http://schemas.microsoft.com/office/drawing/2014/main" id="{59D2C9C3-E5A3-4733-A25E-2FE358BD346D}"/>
                </a:ext>
              </a:extLst>
            </p:cNvPr>
            <p:cNvSpPr txBox="1"/>
            <p:nvPr/>
          </p:nvSpPr>
          <p:spPr>
            <a:xfrm>
              <a:off x="5437601" y="4077072"/>
              <a:ext cx="358535" cy="324588"/>
            </a:xfrm>
            <a:prstGeom prst="rect">
              <a:avLst/>
            </a:prstGeom>
            <a:grpFill/>
            <a:ln>
              <a:solidFill>
                <a:schemeClr val="tx2">
                  <a:lumMod val="75000"/>
                </a:schemeClr>
              </a:solidFill>
            </a:ln>
          </p:spPr>
          <p:txBody>
            <a:bodyPr wrap="square" lIns="80165" tIns="40083" rIns="80165" bIns="40083" rtlCol="0">
              <a:spAutoFit/>
            </a:bodyPr>
            <a:lstStyle/>
            <a:p>
              <a:r>
                <a:rPr lang="de-DE" dirty="0">
                  <a:solidFill>
                    <a:schemeClr val="tx2">
                      <a:lumMod val="75000"/>
                    </a:schemeClr>
                  </a:solidFill>
                </a:rPr>
                <a:t>$</a:t>
              </a:r>
            </a:p>
          </p:txBody>
        </p:sp>
      </p:grpSp>
      <p:grpSp>
        <p:nvGrpSpPr>
          <p:cNvPr id="20" name="Gruppieren 52">
            <a:extLst>
              <a:ext uri="{FF2B5EF4-FFF2-40B4-BE49-F238E27FC236}">
                <a16:creationId xmlns:a16="http://schemas.microsoft.com/office/drawing/2014/main" id="{57298D76-DE9A-41DD-9066-3BE79CB31AEB}"/>
              </a:ext>
            </a:extLst>
          </p:cNvPr>
          <p:cNvGrpSpPr/>
          <p:nvPr/>
        </p:nvGrpSpPr>
        <p:grpSpPr>
          <a:xfrm>
            <a:off x="2251454" y="3872342"/>
            <a:ext cx="1767609" cy="476453"/>
            <a:chOff x="2051720" y="3212976"/>
            <a:chExt cx="1512168" cy="432048"/>
          </a:xfrm>
        </p:grpSpPr>
        <p:cxnSp>
          <p:nvCxnSpPr>
            <p:cNvPr id="21" name="Gerade Verbindung mit Pfeil 38">
              <a:extLst>
                <a:ext uri="{FF2B5EF4-FFF2-40B4-BE49-F238E27FC236}">
                  <a16:creationId xmlns:a16="http://schemas.microsoft.com/office/drawing/2014/main" id="{6945FB2F-C70E-4AC7-A451-5F2D621BA16C}"/>
                </a:ext>
              </a:extLst>
            </p:cNvPr>
            <p:cNvCxnSpPr/>
            <p:nvPr/>
          </p:nvCxnSpPr>
          <p:spPr>
            <a:xfrm>
              <a:off x="2483768" y="3645024"/>
              <a:ext cx="1080120" cy="0"/>
            </a:xfrm>
            <a:prstGeom prst="straightConnector1">
              <a:avLst/>
            </a:prstGeom>
            <a:ln w="50800" cap="rnd">
              <a:solidFill>
                <a:schemeClr val="tx2">
                  <a:lumMod val="75000"/>
                </a:schemeClr>
              </a:solidFill>
              <a:prstDash val="sysDot"/>
              <a:tailEnd type="triangle"/>
            </a:ln>
            <a:effectLst/>
          </p:spPr>
          <p:style>
            <a:lnRef idx="2">
              <a:schemeClr val="accent1"/>
            </a:lnRef>
            <a:fillRef idx="0">
              <a:schemeClr val="accent1"/>
            </a:fillRef>
            <a:effectRef idx="1">
              <a:schemeClr val="accent1"/>
            </a:effectRef>
            <a:fontRef idx="minor">
              <a:schemeClr val="tx1"/>
            </a:fontRef>
          </p:style>
        </p:cxnSp>
        <p:cxnSp>
          <p:nvCxnSpPr>
            <p:cNvPr id="22" name="Gerade Verbindung mit Pfeil 39">
              <a:extLst>
                <a:ext uri="{FF2B5EF4-FFF2-40B4-BE49-F238E27FC236}">
                  <a16:creationId xmlns:a16="http://schemas.microsoft.com/office/drawing/2014/main" id="{72882595-04E6-4AC0-A7C6-719B5D1963A9}"/>
                </a:ext>
              </a:extLst>
            </p:cNvPr>
            <p:cNvCxnSpPr/>
            <p:nvPr/>
          </p:nvCxnSpPr>
          <p:spPr>
            <a:xfrm flipH="1">
              <a:off x="2051720" y="3212976"/>
              <a:ext cx="1044868" cy="0"/>
            </a:xfrm>
            <a:prstGeom prst="straightConnector1">
              <a:avLst/>
            </a:prstGeom>
            <a:ln w="50800" cap="rnd">
              <a:solidFill>
                <a:schemeClr val="tx2">
                  <a:lumMod val="75000"/>
                </a:schemeClr>
              </a:solidFill>
              <a:prstDash val="sysDot"/>
              <a:tailEnd type="triangle"/>
            </a:ln>
            <a:effectLst/>
          </p:spPr>
          <p:style>
            <a:lnRef idx="2">
              <a:schemeClr val="accent1"/>
            </a:lnRef>
            <a:fillRef idx="0">
              <a:schemeClr val="accent1"/>
            </a:fillRef>
            <a:effectRef idx="1">
              <a:schemeClr val="accent1"/>
            </a:effectRef>
            <a:fontRef idx="minor">
              <a:schemeClr val="tx1"/>
            </a:fontRef>
          </p:style>
        </p:cxnSp>
        <p:sp>
          <p:nvSpPr>
            <p:cNvPr id="23" name="Textfeld 49">
              <a:extLst>
                <a:ext uri="{FF2B5EF4-FFF2-40B4-BE49-F238E27FC236}">
                  <a16:creationId xmlns:a16="http://schemas.microsoft.com/office/drawing/2014/main" id="{51644701-C1ED-4D94-87A3-1F7BD91CCED4}"/>
                </a:ext>
              </a:extLst>
            </p:cNvPr>
            <p:cNvSpPr txBox="1"/>
            <p:nvPr/>
          </p:nvSpPr>
          <p:spPr>
            <a:xfrm>
              <a:off x="2051720" y="3276624"/>
              <a:ext cx="1440160" cy="327170"/>
            </a:xfrm>
            <a:prstGeom prst="rect">
              <a:avLst/>
            </a:prstGeom>
            <a:noFill/>
            <a:ln>
              <a:solidFill>
                <a:schemeClr val="bg1"/>
              </a:solidFill>
            </a:ln>
          </p:spPr>
          <p:txBody>
            <a:bodyPr wrap="square" lIns="80165" tIns="40083" rIns="80165" bIns="40083" rtlCol="0">
              <a:spAutoFit/>
            </a:bodyPr>
            <a:lstStyle/>
            <a:p>
              <a:r>
                <a:rPr lang="de-DE" b="1" dirty="0" err="1">
                  <a:solidFill>
                    <a:schemeClr val="tx2">
                      <a:lumMod val="75000"/>
                    </a:schemeClr>
                  </a:solidFill>
                </a:rPr>
                <a:t>No</a:t>
              </a:r>
              <a:r>
                <a:rPr lang="de-DE" b="1" dirty="0">
                  <a:solidFill>
                    <a:schemeClr val="tx2">
                      <a:lumMod val="75000"/>
                    </a:schemeClr>
                  </a:solidFill>
                </a:rPr>
                <a:t> </a:t>
              </a:r>
              <a:r>
                <a:rPr lang="de-DE" b="1" dirty="0" err="1">
                  <a:solidFill>
                    <a:schemeClr val="tx2">
                      <a:lumMod val="75000"/>
                    </a:schemeClr>
                  </a:solidFill>
                </a:rPr>
                <a:t>objeción</a:t>
              </a:r>
              <a:endParaRPr lang="de-DE" b="1" dirty="0">
                <a:solidFill>
                  <a:schemeClr val="tx2">
                    <a:lumMod val="75000"/>
                  </a:schemeClr>
                </a:solidFill>
              </a:endParaRPr>
            </a:p>
          </p:txBody>
        </p:sp>
      </p:grpSp>
      <p:sp>
        <p:nvSpPr>
          <p:cNvPr id="24" name="Abgerundetes Rechteck 56">
            <a:extLst>
              <a:ext uri="{FF2B5EF4-FFF2-40B4-BE49-F238E27FC236}">
                <a16:creationId xmlns:a16="http://schemas.microsoft.com/office/drawing/2014/main" id="{1DAFE73A-35D0-485B-B782-57CE376AF53A}"/>
              </a:ext>
            </a:extLst>
          </p:cNvPr>
          <p:cNvSpPr/>
          <p:nvPr/>
        </p:nvSpPr>
        <p:spPr>
          <a:xfrm>
            <a:off x="3779913" y="5942021"/>
            <a:ext cx="4865528" cy="635269"/>
          </a:xfrm>
          <a:prstGeom prst="roundRect">
            <a:avLst/>
          </a:prstGeom>
          <a:solidFill>
            <a:schemeClr val="accent3">
              <a:lumMod val="60000"/>
              <a:lumOff val="40000"/>
            </a:schemeClr>
          </a:solidFill>
          <a:ln>
            <a:solidFill>
              <a:schemeClr val="tx2">
                <a:lumMod val="75000"/>
              </a:schemeClr>
            </a:solidFill>
          </a:ln>
        </p:spPr>
        <p:style>
          <a:lnRef idx="2">
            <a:schemeClr val="accent2"/>
          </a:lnRef>
          <a:fillRef idx="1">
            <a:schemeClr val="lt1"/>
          </a:fillRef>
          <a:effectRef idx="0">
            <a:schemeClr val="accent2"/>
          </a:effectRef>
          <a:fontRef idx="minor">
            <a:schemeClr val="dk1"/>
          </a:fontRef>
        </p:style>
        <p:txBody>
          <a:bodyPr lIns="104287" tIns="52144" rIns="104287" bIns="52144"/>
          <a:lstStyle/>
          <a:p>
            <a:pPr algn="ctr"/>
            <a:r>
              <a:rPr lang="es-ES" dirty="0">
                <a:solidFill>
                  <a:schemeClr val="tx2">
                    <a:lumMod val="75000"/>
                  </a:schemeClr>
                </a:solidFill>
              </a:rPr>
              <a:t>Ejecución proyecto/programa</a:t>
            </a:r>
          </a:p>
          <a:p>
            <a:pPr algn="ctr"/>
            <a:endParaRPr lang="es-ES" dirty="0">
              <a:solidFill>
                <a:schemeClr val="tx2">
                  <a:lumMod val="75000"/>
                </a:schemeClr>
              </a:solidFill>
            </a:endParaRPr>
          </a:p>
        </p:txBody>
      </p:sp>
      <p:grpSp>
        <p:nvGrpSpPr>
          <p:cNvPr id="25" name="Gruppieren 61">
            <a:extLst>
              <a:ext uri="{FF2B5EF4-FFF2-40B4-BE49-F238E27FC236}">
                <a16:creationId xmlns:a16="http://schemas.microsoft.com/office/drawing/2014/main" id="{03933452-4009-4990-9129-7A44CC12C208}"/>
              </a:ext>
            </a:extLst>
          </p:cNvPr>
          <p:cNvGrpSpPr/>
          <p:nvPr/>
        </p:nvGrpSpPr>
        <p:grpSpPr>
          <a:xfrm>
            <a:off x="282729" y="2304596"/>
            <a:ext cx="1534147" cy="3493987"/>
            <a:chOff x="163212" y="2924945"/>
            <a:chExt cx="1312444" cy="3168351"/>
          </a:xfrm>
        </p:grpSpPr>
        <p:sp>
          <p:nvSpPr>
            <p:cNvPr id="26" name="Abgerundetes Rechteck 59">
              <a:extLst>
                <a:ext uri="{FF2B5EF4-FFF2-40B4-BE49-F238E27FC236}">
                  <a16:creationId xmlns:a16="http://schemas.microsoft.com/office/drawing/2014/main" id="{21B95DB2-96D4-401B-BE7D-777B6859AF8A}"/>
                </a:ext>
              </a:extLst>
            </p:cNvPr>
            <p:cNvSpPr/>
            <p:nvPr/>
          </p:nvSpPr>
          <p:spPr>
            <a:xfrm>
              <a:off x="163212" y="2924945"/>
              <a:ext cx="1312444" cy="3024336"/>
            </a:xfrm>
            <a:prstGeom prst="roundRect">
              <a:avLst/>
            </a:prstGeom>
            <a:noFill/>
            <a:ln>
              <a:solidFill>
                <a:schemeClr val="tx2">
                  <a:lumMod val="75000"/>
                </a:schemeClr>
              </a:solidFill>
            </a:ln>
          </p:spPr>
          <p:style>
            <a:lnRef idx="2">
              <a:schemeClr val="accent2"/>
            </a:lnRef>
            <a:fillRef idx="1">
              <a:schemeClr val="lt1"/>
            </a:fillRef>
            <a:effectRef idx="0">
              <a:schemeClr val="accent2"/>
            </a:effectRef>
            <a:fontRef idx="minor">
              <a:schemeClr val="dk1"/>
            </a:fontRef>
          </p:style>
        </p:sp>
        <p:sp>
          <p:nvSpPr>
            <p:cNvPr id="27" name="Abgerundetes Rechteck 4">
              <a:extLst>
                <a:ext uri="{FF2B5EF4-FFF2-40B4-BE49-F238E27FC236}">
                  <a16:creationId xmlns:a16="http://schemas.microsoft.com/office/drawing/2014/main" id="{19DB999D-F65E-4295-8E3A-68092083301B}"/>
                </a:ext>
              </a:extLst>
            </p:cNvPr>
            <p:cNvSpPr/>
            <p:nvPr/>
          </p:nvSpPr>
          <p:spPr>
            <a:xfrm>
              <a:off x="195898" y="3068961"/>
              <a:ext cx="1247072" cy="30243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0" tIns="36000" rIns="36000" bIns="36000" numCol="1" spcCol="1270" anchor="ctr" anchorCtr="0">
              <a:noAutofit/>
            </a:bodyPr>
            <a:lstStyle/>
            <a:p>
              <a:pPr algn="ctr" defTabSz="811124">
                <a:lnSpc>
                  <a:spcPct val="90000"/>
                </a:lnSpc>
                <a:spcBef>
                  <a:spcPct val="0"/>
                </a:spcBef>
                <a:spcAft>
                  <a:spcPct val="35000"/>
                </a:spcAft>
              </a:pPr>
              <a:r>
                <a:rPr lang="es-ES" sz="1200" b="1" dirty="0">
                  <a:solidFill>
                    <a:schemeClr val="tx2">
                      <a:lumMod val="75000"/>
                    </a:schemeClr>
                  </a:solidFill>
                  <a:latin typeface="Century Gothic" panose="020B0502020202020204" pitchFamily="34" charset="0"/>
                </a:rPr>
                <a:t>NDA</a:t>
              </a:r>
            </a:p>
            <a:p>
              <a:pPr algn="ctr" defTabSz="811124">
                <a:lnSpc>
                  <a:spcPct val="90000"/>
                </a:lnSpc>
                <a:spcBef>
                  <a:spcPct val="0"/>
                </a:spcBef>
                <a:spcAft>
                  <a:spcPct val="35000"/>
                </a:spcAft>
              </a:pPr>
              <a:endParaRPr lang="es-ES" sz="1200" dirty="0">
                <a:solidFill>
                  <a:schemeClr val="tx2">
                    <a:lumMod val="75000"/>
                  </a:schemeClr>
                </a:solidFill>
                <a:latin typeface="Century Gothic" panose="020B0502020202020204" pitchFamily="34" charset="0"/>
              </a:endParaRPr>
            </a:p>
            <a:p>
              <a:pPr algn="ctr" defTabSz="811124">
                <a:lnSpc>
                  <a:spcPct val="90000"/>
                </a:lnSpc>
                <a:spcBef>
                  <a:spcPct val="0"/>
                </a:spcBef>
                <a:spcAft>
                  <a:spcPct val="35000"/>
                </a:spcAft>
              </a:pPr>
              <a:endParaRPr lang="es-ES" sz="1200" dirty="0">
                <a:solidFill>
                  <a:schemeClr val="tx2">
                    <a:lumMod val="75000"/>
                  </a:schemeClr>
                </a:solidFill>
                <a:latin typeface="Century Gothic" panose="020B0502020202020204" pitchFamily="34" charset="0"/>
              </a:endParaRPr>
            </a:p>
            <a:p>
              <a:pPr algn="ctr" defTabSz="811124">
                <a:lnSpc>
                  <a:spcPct val="90000"/>
                </a:lnSpc>
                <a:spcBef>
                  <a:spcPct val="0"/>
                </a:spcBef>
                <a:spcAft>
                  <a:spcPct val="35000"/>
                </a:spcAft>
              </a:pPr>
              <a:endParaRPr lang="es-ES" sz="1200" dirty="0">
                <a:solidFill>
                  <a:schemeClr val="tx2">
                    <a:lumMod val="75000"/>
                  </a:schemeClr>
                </a:solidFill>
                <a:latin typeface="Century Gothic" panose="020B0502020202020204" pitchFamily="34" charset="0"/>
              </a:endParaRPr>
            </a:p>
            <a:p>
              <a:pPr algn="ctr" defTabSz="811124">
                <a:lnSpc>
                  <a:spcPct val="90000"/>
                </a:lnSpc>
                <a:spcBef>
                  <a:spcPct val="0"/>
                </a:spcBef>
                <a:spcAft>
                  <a:spcPct val="35000"/>
                </a:spcAft>
              </a:pPr>
              <a:r>
                <a:rPr lang="es-ES" sz="1200" dirty="0">
                  <a:solidFill>
                    <a:schemeClr val="tx2">
                      <a:lumMod val="75000"/>
                    </a:schemeClr>
                  </a:solidFill>
                  <a:latin typeface="Century Gothic" panose="020B0502020202020204" pitchFamily="34" charset="0"/>
                </a:rPr>
                <a:t>Comprueba si la propuesta del proyecto</a:t>
              </a:r>
              <a:br>
                <a:rPr lang="es-ES" sz="1200" dirty="0">
                  <a:solidFill>
                    <a:schemeClr val="tx2">
                      <a:lumMod val="75000"/>
                    </a:schemeClr>
                  </a:solidFill>
                  <a:latin typeface="Century Gothic" panose="020B0502020202020204" pitchFamily="34" charset="0"/>
                </a:rPr>
              </a:br>
              <a:r>
                <a:rPr lang="es-ES" sz="1200" dirty="0">
                  <a:solidFill>
                    <a:schemeClr val="tx2">
                      <a:lumMod val="75000"/>
                    </a:schemeClr>
                  </a:solidFill>
                  <a:latin typeface="Century Gothic" panose="020B0502020202020204" pitchFamily="34" charset="0"/>
                </a:rPr>
                <a:t> está en consonancia con las estrategias de los países</a:t>
              </a:r>
            </a:p>
            <a:p>
              <a:pPr algn="ctr" defTabSz="811124">
                <a:lnSpc>
                  <a:spcPct val="90000"/>
                </a:lnSpc>
                <a:spcBef>
                  <a:spcPct val="0"/>
                </a:spcBef>
                <a:spcAft>
                  <a:spcPct val="35000"/>
                </a:spcAft>
              </a:pPr>
              <a:endParaRPr lang="es-ES" dirty="0">
                <a:solidFill>
                  <a:schemeClr val="accent2">
                    <a:lumMod val="75000"/>
                  </a:schemeClr>
                </a:solidFill>
              </a:endParaRPr>
            </a:p>
            <a:p>
              <a:pPr algn="ctr" defTabSz="811124">
                <a:lnSpc>
                  <a:spcPct val="90000"/>
                </a:lnSpc>
                <a:spcBef>
                  <a:spcPct val="0"/>
                </a:spcBef>
                <a:spcAft>
                  <a:spcPct val="35000"/>
                </a:spcAft>
              </a:pPr>
              <a:r>
                <a:rPr lang="de-DE" sz="1800" dirty="0">
                  <a:solidFill>
                    <a:schemeClr val="accent2">
                      <a:lumMod val="75000"/>
                    </a:schemeClr>
                  </a:solidFill>
                </a:rPr>
                <a:t> </a:t>
              </a:r>
            </a:p>
          </p:txBody>
        </p:sp>
      </p:grpSp>
    </p:spTree>
    <p:extLst>
      <p:ext uri="{BB962C8B-B14F-4D97-AF65-F5344CB8AC3E}">
        <p14:creationId xmlns:p14="http://schemas.microsoft.com/office/powerpoint/2010/main" val="11161640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39</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Entidades Acreditadas</a:t>
            </a:r>
          </a:p>
        </p:txBody>
      </p:sp>
      <p:sp>
        <p:nvSpPr>
          <p:cNvPr id="5" name="Elipse 4">
            <a:extLst>
              <a:ext uri="{FF2B5EF4-FFF2-40B4-BE49-F238E27FC236}">
                <a16:creationId xmlns:a16="http://schemas.microsoft.com/office/drawing/2014/main" id="{E15A8C96-21BC-4860-A0C1-D55FC0707D8E}"/>
              </a:ext>
            </a:extLst>
          </p:cNvPr>
          <p:cNvSpPr/>
          <p:nvPr/>
        </p:nvSpPr>
        <p:spPr>
          <a:xfrm>
            <a:off x="2339752" y="1821301"/>
            <a:ext cx="1080120" cy="612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21</a:t>
            </a:r>
          </a:p>
        </p:txBody>
      </p:sp>
      <p:sp>
        <p:nvSpPr>
          <p:cNvPr id="6" name="Elipse 5">
            <a:extLst>
              <a:ext uri="{FF2B5EF4-FFF2-40B4-BE49-F238E27FC236}">
                <a16:creationId xmlns:a16="http://schemas.microsoft.com/office/drawing/2014/main" id="{999E56F6-3EFA-4CA6-B6E4-B386C14B5613}"/>
              </a:ext>
            </a:extLst>
          </p:cNvPr>
          <p:cNvSpPr/>
          <p:nvPr/>
        </p:nvSpPr>
        <p:spPr>
          <a:xfrm>
            <a:off x="4820557" y="1809400"/>
            <a:ext cx="1080120" cy="612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11</a:t>
            </a:r>
          </a:p>
        </p:txBody>
      </p:sp>
      <p:sp>
        <p:nvSpPr>
          <p:cNvPr id="7" name="Elipse 6">
            <a:extLst>
              <a:ext uri="{FF2B5EF4-FFF2-40B4-BE49-F238E27FC236}">
                <a16:creationId xmlns:a16="http://schemas.microsoft.com/office/drawing/2014/main" id="{9947F0F7-2E83-42B6-AD25-48B8DADB9E50}"/>
              </a:ext>
            </a:extLst>
          </p:cNvPr>
          <p:cNvSpPr/>
          <p:nvPr/>
        </p:nvSpPr>
        <p:spPr>
          <a:xfrm>
            <a:off x="7206902" y="1821301"/>
            <a:ext cx="1080120" cy="6120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27</a:t>
            </a:r>
          </a:p>
        </p:txBody>
      </p:sp>
      <p:graphicFrame>
        <p:nvGraphicFramePr>
          <p:cNvPr id="8" name="Tabelle 7">
            <a:extLst>
              <a:ext uri="{FF2B5EF4-FFF2-40B4-BE49-F238E27FC236}">
                <a16:creationId xmlns:a16="http://schemas.microsoft.com/office/drawing/2014/main" id="{40F2B522-A14E-4795-A2FE-829E2CE095A9}"/>
              </a:ext>
            </a:extLst>
          </p:cNvPr>
          <p:cNvGraphicFramePr>
            <a:graphicFrameLocks noGrp="1"/>
          </p:cNvGraphicFramePr>
          <p:nvPr>
            <p:extLst>
              <p:ext uri="{D42A27DB-BD31-4B8C-83A1-F6EECF244321}">
                <p14:modId xmlns:p14="http://schemas.microsoft.com/office/powerpoint/2010/main" val="1297322428"/>
              </p:ext>
            </p:extLst>
          </p:nvPr>
        </p:nvGraphicFramePr>
        <p:xfrm>
          <a:off x="457200" y="2342268"/>
          <a:ext cx="7848872" cy="4164274"/>
        </p:xfrm>
        <a:graphic>
          <a:graphicData uri="http://schemas.openxmlformats.org/drawingml/2006/table">
            <a:tbl>
              <a:tblPr firstRow="1" bandRow="1">
                <a:tableStyleId>{2D5ABB26-0587-4C30-8999-92F81FD0307C}</a:tableStyleId>
              </a:tblPr>
              <a:tblGrid>
                <a:gridCol w="1277356">
                  <a:extLst>
                    <a:ext uri="{9D8B030D-6E8A-4147-A177-3AD203B41FA5}">
                      <a16:colId xmlns:a16="http://schemas.microsoft.com/office/drawing/2014/main" val="1502640612"/>
                    </a:ext>
                  </a:extLst>
                </a:gridCol>
                <a:gridCol w="1277356">
                  <a:extLst>
                    <a:ext uri="{9D8B030D-6E8A-4147-A177-3AD203B41FA5}">
                      <a16:colId xmlns:a16="http://schemas.microsoft.com/office/drawing/2014/main" val="912463650"/>
                    </a:ext>
                  </a:extLst>
                </a:gridCol>
                <a:gridCol w="1277356">
                  <a:extLst>
                    <a:ext uri="{9D8B030D-6E8A-4147-A177-3AD203B41FA5}">
                      <a16:colId xmlns:a16="http://schemas.microsoft.com/office/drawing/2014/main" val="1184181284"/>
                    </a:ext>
                  </a:extLst>
                </a:gridCol>
                <a:gridCol w="1277356">
                  <a:extLst>
                    <a:ext uri="{9D8B030D-6E8A-4147-A177-3AD203B41FA5}">
                      <a16:colId xmlns:a16="http://schemas.microsoft.com/office/drawing/2014/main" val="1616514468"/>
                    </a:ext>
                  </a:extLst>
                </a:gridCol>
                <a:gridCol w="1277356">
                  <a:extLst>
                    <a:ext uri="{9D8B030D-6E8A-4147-A177-3AD203B41FA5}">
                      <a16:colId xmlns:a16="http://schemas.microsoft.com/office/drawing/2014/main" val="1286771157"/>
                    </a:ext>
                  </a:extLst>
                </a:gridCol>
                <a:gridCol w="1462092">
                  <a:extLst>
                    <a:ext uri="{9D8B030D-6E8A-4147-A177-3AD203B41FA5}">
                      <a16:colId xmlns:a16="http://schemas.microsoft.com/office/drawing/2014/main" val="3743574880"/>
                    </a:ext>
                  </a:extLst>
                </a:gridCol>
              </a:tblGrid>
              <a:tr h="815560">
                <a:tc>
                  <a:txBody>
                    <a:bodyPr/>
                    <a:lstStyle/>
                    <a:p>
                      <a:r>
                        <a:rPr lang="de-DE" dirty="0" err="1"/>
                        <a:t>Tipo</a:t>
                      </a:r>
                      <a:r>
                        <a:rPr lang="de-DE" dirty="0"/>
                        <a:t> de </a:t>
                      </a:r>
                      <a:r>
                        <a:rPr lang="de-DE" dirty="0" err="1"/>
                        <a:t>entidad</a:t>
                      </a:r>
                      <a:r>
                        <a:rPr lang="de-DE" dirty="0"/>
                        <a:t>:</a:t>
                      </a:r>
                    </a:p>
                  </a:txBody>
                  <a:tcPr>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chemeClr val="bg1"/>
                    </a:solidFill>
                  </a:tcPr>
                </a:tc>
                <a:tc gridSpan="2">
                  <a:txBody>
                    <a:bodyPr/>
                    <a:lstStyle/>
                    <a:p>
                      <a:pPr algn="ctr"/>
                      <a:endParaRPr lang="de-DE" dirty="0"/>
                    </a:p>
                    <a:p>
                      <a:pPr algn="ctr"/>
                      <a:r>
                        <a:rPr lang="de-DE" dirty="0" err="1"/>
                        <a:t>Directo</a:t>
                      </a:r>
                      <a:r>
                        <a:rPr lang="de-DE" dirty="0"/>
                        <a:t> (</a:t>
                      </a:r>
                      <a:r>
                        <a:rPr lang="de-DE" dirty="0" err="1"/>
                        <a:t>nacional</a:t>
                      </a:r>
                      <a:r>
                        <a:rPr lang="de-DE" dirty="0"/>
                        <a:t>)</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err="1"/>
                        <a:t>Directo</a:t>
                      </a:r>
                      <a:r>
                        <a:rPr lang="de-DE" dirty="0"/>
                        <a:t> (regional)</a:t>
                      </a:r>
                    </a:p>
                    <a:p>
                      <a:pPr algn="ctr"/>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err="1"/>
                        <a:t>Internacional</a:t>
                      </a:r>
                      <a:endParaRPr lang="de-DE" dirty="0"/>
                    </a:p>
                    <a:p>
                      <a:endParaRPr lang="de-DE" dirty="0"/>
                    </a:p>
                  </a:txBody>
                  <a:tcPr>
                    <a:lnL w="12700" cap="flat" cmpd="sng" algn="ctr">
                      <a:solidFill>
                        <a:schemeClr val="bg1">
                          <a:lumMod val="75000"/>
                        </a:schemeClr>
                      </a:solidFill>
                      <a:prstDash val="solid"/>
                      <a:round/>
                      <a:headEnd type="none" w="med" len="med"/>
                      <a:tailEnd type="none" w="med" len="med"/>
                    </a:lnL>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75750315"/>
                  </a:ext>
                </a:extLst>
              </a:tr>
              <a:tr h="570893">
                <a:tc>
                  <a:txBody>
                    <a:bodyPr/>
                    <a:lstStyle/>
                    <a:p>
                      <a:r>
                        <a:rPr lang="de-DE" dirty="0" err="1"/>
                        <a:t>Tamaño</a:t>
                      </a:r>
                      <a:r>
                        <a:rPr lang="de-DE" dirty="0"/>
                        <a:t>:</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Micro       </a:t>
                      </a:r>
                      <a:r>
                        <a:rPr lang="de-DE" dirty="0" err="1"/>
                        <a:t>Pequeño</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gridSpan="2">
                  <a:txBody>
                    <a:bodyPr/>
                    <a:lstStyle/>
                    <a:p>
                      <a:r>
                        <a:rPr lang="de-DE" dirty="0"/>
                        <a:t>Medio         Grande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22128444"/>
                  </a:ext>
                </a:extLst>
              </a:tr>
              <a:tr h="1549565">
                <a:tc>
                  <a:txBody>
                    <a:bodyPr/>
                    <a:lstStyle/>
                    <a:p>
                      <a:r>
                        <a:rPr lang="de-DE" dirty="0"/>
                        <a:t>Normas </a:t>
                      </a:r>
                      <a:r>
                        <a:rPr lang="de-DE" dirty="0" err="1"/>
                        <a:t>fiduciarias</a:t>
                      </a:r>
                      <a:r>
                        <a:rPr lang="de-DE" dirty="0"/>
                        <a:t>: </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gridSpan="3">
                  <a:txBody>
                    <a:bodyPr/>
                    <a:lstStyle/>
                    <a:p>
                      <a:pPr algn="ctr"/>
                      <a:r>
                        <a:rPr lang="de-DE" b="1" dirty="0" err="1"/>
                        <a:t>Básica</a:t>
                      </a:r>
                      <a:endParaRPr lang="de-DE" b="1" dirty="0"/>
                    </a:p>
                    <a:p>
                      <a:pPr algn="ctr"/>
                      <a:r>
                        <a:rPr lang="de-DE" b="1" dirty="0"/>
                        <a:t>En-</a:t>
                      </a:r>
                      <a:r>
                        <a:rPr lang="de-DE" b="1" dirty="0" err="1"/>
                        <a:t>préstamo</a:t>
                      </a:r>
                      <a:r>
                        <a:rPr lang="de-DE" b="1" dirty="0"/>
                        <a:t>/ </a:t>
                      </a:r>
                      <a:r>
                        <a:rPr lang="de-DE" b="1" dirty="0" err="1"/>
                        <a:t>Mezcla</a:t>
                      </a:r>
                      <a:endParaRPr lang="de-DE" b="1" dirty="0"/>
                    </a:p>
                    <a:p>
                      <a:pPr algn="ctr"/>
                      <a:r>
                        <a:rPr lang="de-DE" dirty="0" err="1"/>
                        <a:t>Préstamos</a:t>
                      </a:r>
                      <a:r>
                        <a:rPr lang="de-DE" dirty="0"/>
                        <a:t>, </a:t>
                      </a:r>
                      <a:r>
                        <a:rPr lang="de-DE" dirty="0" err="1"/>
                        <a:t>equidad</a:t>
                      </a:r>
                      <a:r>
                        <a:rPr lang="de-DE" dirty="0"/>
                        <a:t>, </a:t>
                      </a:r>
                      <a:r>
                        <a:rPr lang="de-DE" dirty="0" err="1"/>
                        <a:t>garantías</a:t>
                      </a:r>
                      <a:r>
                        <a:rPr lang="de-DE" dirty="0"/>
                        <a:t>, </a:t>
                      </a:r>
                      <a:r>
                        <a:rPr lang="de-DE" dirty="0" err="1"/>
                        <a:t>mezcla</a:t>
                      </a:r>
                      <a:endParaRPr lang="de-DE" dirty="0"/>
                    </a:p>
                    <a:p>
                      <a:pPr algn="ctr"/>
                      <a:r>
                        <a:rPr lang="de-DE" b="1" dirty="0" err="1"/>
                        <a:t>Gestión</a:t>
                      </a:r>
                      <a:r>
                        <a:rPr lang="de-DE" b="1" dirty="0"/>
                        <a:t> de </a:t>
                      </a:r>
                      <a:r>
                        <a:rPr lang="de-DE" b="1" dirty="0" err="1"/>
                        <a:t>proyectos</a:t>
                      </a:r>
                      <a:endParaRPr lang="de-DE" b="1" dirty="0"/>
                    </a:p>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de-DE" dirty="0" err="1"/>
                        <a:t>Concesión</a:t>
                      </a:r>
                      <a:r>
                        <a:rPr lang="de-DE" dirty="0"/>
                        <a:t> de Grant</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17001649"/>
                  </a:ext>
                </a:extLst>
              </a:tr>
              <a:tr h="1060229">
                <a:tc>
                  <a:txBody>
                    <a:bodyPr/>
                    <a:lstStyle/>
                    <a:p>
                      <a:r>
                        <a:rPr lang="de-DE" dirty="0"/>
                        <a:t>E&amp;S </a:t>
                      </a:r>
                      <a:r>
                        <a:rPr lang="de-DE" dirty="0" err="1"/>
                        <a:t>categoría</a:t>
                      </a:r>
                      <a:r>
                        <a:rPr lang="de-DE" dirty="0"/>
                        <a:t> de </a:t>
                      </a:r>
                      <a:r>
                        <a:rPr lang="de-DE" dirty="0" err="1"/>
                        <a:t>riesgo</a:t>
                      </a:r>
                      <a:r>
                        <a:rPr lang="de-DE" dirty="0"/>
                        <a:t>:</a:t>
                      </a:r>
                    </a:p>
                  </a:txBody>
                  <a:tcPr>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solidFill>
                      <a:schemeClr val="bg1"/>
                    </a:solidFill>
                  </a:tcPr>
                </a:tc>
                <a:tc>
                  <a:txBody>
                    <a:bodyPr/>
                    <a:lstStyle/>
                    <a:p>
                      <a:r>
                        <a:rPr lang="de-DE" dirty="0" err="1"/>
                        <a:t>Categoría</a:t>
                      </a:r>
                      <a:r>
                        <a:rPr lang="de-DE" dirty="0"/>
                        <a:t> C</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solidFill>
                      <a:schemeClr val="bg1"/>
                    </a:solidFill>
                  </a:tcPr>
                </a:tc>
                <a:tc gridSpan="2">
                  <a:txBody>
                    <a:bodyPr/>
                    <a:lstStyle/>
                    <a:p>
                      <a:pPr algn="ctr"/>
                      <a:r>
                        <a:rPr lang="de-DE" dirty="0" err="1"/>
                        <a:t>Categoría</a:t>
                      </a:r>
                      <a:r>
                        <a:rPr lang="de-DE" dirty="0"/>
                        <a:t> B</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solidFill>
                      <a:schemeClr val="bg1"/>
                    </a:solidFill>
                  </a:tcPr>
                </a:tc>
                <a:tc hMerge="1">
                  <a:txBody>
                    <a:bodyPr/>
                    <a:lstStyle/>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err="1"/>
                        <a:t>Categoría</a:t>
                      </a:r>
                      <a:r>
                        <a:rPr lang="de-DE" dirty="0"/>
                        <a:t> A </a:t>
                      </a:r>
                    </a:p>
                    <a:p>
                      <a:endParaRPr lang="de-DE"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solidFill>
                      <a:schemeClr val="bg1"/>
                    </a:solidFill>
                  </a:tcPr>
                </a:tc>
                <a:tc>
                  <a:txBody>
                    <a:bodyPr/>
                    <a:lstStyle/>
                    <a:p>
                      <a:endParaRPr lang="de-DE" dirty="0"/>
                    </a:p>
                  </a:txBody>
                  <a:tcP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537981666"/>
                  </a:ext>
                </a:extLst>
              </a:tr>
            </a:tbl>
          </a:graphicData>
        </a:graphic>
      </p:graphicFrame>
      <p:pic>
        <p:nvPicPr>
          <p:cNvPr id="9" name="Imagen 8" descr="Imagen que contiene captura de pantalla&#10;&#10;Descripción generada automáticamente">
            <a:extLst>
              <a:ext uri="{FF2B5EF4-FFF2-40B4-BE49-F238E27FC236}">
                <a16:creationId xmlns:a16="http://schemas.microsoft.com/office/drawing/2014/main" id="{1AAC34CC-933A-4735-8A52-ABCA36A93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0394" y="3639101"/>
            <a:ext cx="2270990" cy="1515234"/>
          </a:xfrm>
          <a:prstGeom prst="rect">
            <a:avLst/>
          </a:prstGeom>
        </p:spPr>
      </p:pic>
    </p:spTree>
    <p:extLst>
      <p:ext uri="{BB962C8B-B14F-4D97-AF65-F5344CB8AC3E}">
        <p14:creationId xmlns:p14="http://schemas.microsoft.com/office/powerpoint/2010/main" val="2070855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a:ln>
                <a:noFill/>
              </a:ln>
              <a:solidFill>
                <a:schemeClr val="tx1"/>
              </a:solidFill>
              <a:effectLst/>
              <a:latin typeface="Arial" pitchFamily="34" charset="0"/>
              <a:cs typeface="Arial" pitchFamily="34" charset="0"/>
            </a:endParaRPr>
          </a:p>
        </p:txBody>
      </p:sp>
      <p:sp>
        <p:nvSpPr>
          <p:cNvPr id="11" name="10 Marcador de número de diapositiva"/>
          <p:cNvSpPr>
            <a:spLocks noGrp="1"/>
          </p:cNvSpPr>
          <p:nvPr>
            <p:ph type="sldNum" sz="quarter" idx="12"/>
          </p:nvPr>
        </p:nvSpPr>
        <p:spPr>
          <a:xfrm>
            <a:off x="6553200" y="6378649"/>
            <a:ext cx="2133600" cy="365125"/>
          </a:xfrm>
        </p:spPr>
        <p:txBody>
          <a:bodyPr/>
          <a:lstStyle/>
          <a:p>
            <a:fld id="{36ED4B00-B4CE-433F-BD9E-86EA8518113C}" type="slidenum">
              <a:rPr lang="es-ES" smtClean="0"/>
              <a:pPr/>
              <a:t>4</a:t>
            </a:fld>
            <a:endParaRPr lang="es-ES" dirty="0"/>
          </a:p>
        </p:txBody>
      </p:sp>
      <p:sp>
        <p:nvSpPr>
          <p:cNvPr id="10" name="Rectangle 6"/>
          <p:cNvSpPr>
            <a:spLocks noChangeArrowheads="1"/>
          </p:cNvSpPr>
          <p:nvPr/>
        </p:nvSpPr>
        <p:spPr bwMode="auto">
          <a:xfrm>
            <a:off x="2985919" y="976645"/>
            <a:ext cx="5544616" cy="5027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INDC / NDC</a:t>
            </a:r>
          </a:p>
          <a:p>
            <a:pPr algn="r" fontAlgn="base">
              <a:spcBef>
                <a:spcPct val="0"/>
              </a:spcBef>
              <a:spcAft>
                <a:spcPct val="0"/>
              </a:spcAft>
            </a:pPr>
            <a:r>
              <a:rPr lang="es-ES" sz="1600" b="1" baseline="-25000" dirty="0">
                <a:solidFill>
                  <a:srgbClr val="1E3B59"/>
                </a:solidFill>
                <a:latin typeface="Century Gothic" pitchFamily="34" charset="0"/>
                <a:ea typeface="Calibri" pitchFamily="34" charset="0"/>
                <a:cs typeface="Times New Roman" pitchFamily="18" charset="0"/>
              </a:rPr>
              <a:t>Condicional y Incondicional</a:t>
            </a:r>
          </a:p>
        </p:txBody>
      </p:sp>
      <p:pic>
        <p:nvPicPr>
          <p:cNvPr id="2" name="Imagen 1"/>
          <p:cNvPicPr>
            <a:picLocks noChangeAspect="1"/>
          </p:cNvPicPr>
          <p:nvPr/>
        </p:nvPicPr>
        <p:blipFill>
          <a:blip r:embed="rId2"/>
          <a:stretch>
            <a:fillRect/>
          </a:stretch>
        </p:blipFill>
        <p:spPr>
          <a:xfrm>
            <a:off x="275070" y="1700808"/>
            <a:ext cx="8593859" cy="4777160"/>
          </a:xfrm>
          <a:prstGeom prst="rect">
            <a:avLst/>
          </a:prstGeom>
        </p:spPr>
      </p:pic>
    </p:spTree>
    <p:extLst>
      <p:ext uri="{BB962C8B-B14F-4D97-AF65-F5344CB8AC3E}">
        <p14:creationId xmlns:p14="http://schemas.microsoft.com/office/powerpoint/2010/main" val="30621377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40</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Como Acreditarse como Entidad Acreditada del GCF</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5" name="Textfeld 4">
            <a:extLst>
              <a:ext uri="{FF2B5EF4-FFF2-40B4-BE49-F238E27FC236}">
                <a16:creationId xmlns:a16="http://schemas.microsoft.com/office/drawing/2014/main" id="{95E55CBF-7DFA-4FD8-934B-AA9B5BFE9FF6}"/>
              </a:ext>
            </a:extLst>
          </p:cNvPr>
          <p:cNvSpPr txBox="1"/>
          <p:nvPr/>
        </p:nvSpPr>
        <p:spPr>
          <a:xfrm>
            <a:off x="-117066" y="1423287"/>
            <a:ext cx="5832648" cy="3416320"/>
          </a:xfrm>
          <a:prstGeom prst="rect">
            <a:avLst/>
          </a:prstGeom>
          <a:noFill/>
        </p:spPr>
        <p:txBody>
          <a:bodyPr wrap="square" rtlCol="0">
            <a:spAutoFit/>
          </a:bodyPr>
          <a:lstStyle/>
          <a:p>
            <a:pPr algn="ctr"/>
            <a:r>
              <a:rPr lang="es-ES" dirty="0">
                <a:latin typeface="Century Gothic" panose="020B0502020202020204" pitchFamily="34" charset="0"/>
              </a:rPr>
              <a:t>PASO A PASO</a:t>
            </a:r>
          </a:p>
          <a:p>
            <a:pPr algn="ctr"/>
            <a:endParaRPr lang="es-ES" dirty="0">
              <a:latin typeface="Century Gothic" panose="020B0502020202020204" pitchFamily="34" charset="0"/>
            </a:endParaRPr>
          </a:p>
          <a:p>
            <a:pPr algn="ctr"/>
            <a:r>
              <a:rPr lang="es-ES" dirty="0">
                <a:latin typeface="Century Gothic" panose="020B0502020202020204" pitchFamily="34" charset="0"/>
              </a:rPr>
              <a:t>EVALUACIÓN</a:t>
            </a:r>
          </a:p>
          <a:p>
            <a:pPr algn="ctr"/>
            <a:endParaRPr lang="es-ES" dirty="0">
              <a:latin typeface="Century Gothic" panose="020B0502020202020204" pitchFamily="34" charset="0"/>
            </a:endParaRPr>
          </a:p>
          <a:p>
            <a:pPr algn="ctr"/>
            <a:r>
              <a:rPr lang="es-ES" dirty="0">
                <a:latin typeface="Century Gothic" panose="020B0502020202020204" pitchFamily="34" charset="0"/>
              </a:rPr>
              <a:t>PREPARACIÓN</a:t>
            </a:r>
          </a:p>
          <a:p>
            <a:pPr algn="ctr"/>
            <a:endParaRPr lang="es-ES" dirty="0">
              <a:latin typeface="Century Gothic" panose="020B0502020202020204" pitchFamily="34" charset="0"/>
            </a:endParaRPr>
          </a:p>
          <a:p>
            <a:pPr algn="ctr"/>
            <a:r>
              <a:rPr lang="es-ES" dirty="0">
                <a:latin typeface="Century Gothic" panose="020B0502020202020204" pitchFamily="34" charset="0"/>
              </a:rPr>
              <a:t>APLICACIÓN</a:t>
            </a:r>
          </a:p>
          <a:p>
            <a:pPr algn="ctr"/>
            <a:endParaRPr lang="es-ES" dirty="0">
              <a:latin typeface="Century Gothic" panose="020B0502020202020204" pitchFamily="34" charset="0"/>
            </a:endParaRPr>
          </a:p>
          <a:p>
            <a:pPr algn="ctr"/>
            <a:r>
              <a:rPr lang="es-ES" dirty="0">
                <a:latin typeface="Century Gothic" panose="020B0502020202020204" pitchFamily="34" charset="0"/>
              </a:rPr>
              <a:t>REVISIÓN</a:t>
            </a:r>
          </a:p>
          <a:p>
            <a:pPr algn="ctr"/>
            <a:endParaRPr lang="es-ES" dirty="0">
              <a:latin typeface="Century Gothic" panose="020B0502020202020204" pitchFamily="34" charset="0"/>
            </a:endParaRPr>
          </a:p>
          <a:p>
            <a:pPr algn="ctr"/>
            <a:r>
              <a:rPr lang="es-ES" dirty="0">
                <a:latin typeface="Century Gothic" panose="020B0502020202020204" pitchFamily="34" charset="0"/>
              </a:rPr>
              <a:t>LEGAL</a:t>
            </a:r>
          </a:p>
          <a:p>
            <a:pPr algn="ctr"/>
            <a:endParaRPr lang="es-ES" b="1" dirty="0"/>
          </a:p>
        </p:txBody>
      </p:sp>
      <p:sp>
        <p:nvSpPr>
          <p:cNvPr id="4" name="Flecha: hacia abajo 3">
            <a:extLst>
              <a:ext uri="{FF2B5EF4-FFF2-40B4-BE49-F238E27FC236}">
                <a16:creationId xmlns:a16="http://schemas.microsoft.com/office/drawing/2014/main" id="{00AD6BA2-03AD-4E21-83AB-BD586ED44D10}"/>
              </a:ext>
            </a:extLst>
          </p:cNvPr>
          <p:cNvSpPr/>
          <p:nvPr/>
        </p:nvSpPr>
        <p:spPr>
          <a:xfrm>
            <a:off x="963054" y="1757530"/>
            <a:ext cx="3672408" cy="4022955"/>
          </a:xfrm>
          <a:prstGeom prst="downArrow">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pic>
        <p:nvPicPr>
          <p:cNvPr id="6" name="Imagen 5" descr="Imagen que contiene captura de pantalla&#10;&#10;Descripción generada automáticamente">
            <a:extLst>
              <a:ext uri="{FF2B5EF4-FFF2-40B4-BE49-F238E27FC236}">
                <a16:creationId xmlns:a16="http://schemas.microsoft.com/office/drawing/2014/main" id="{1C1F6FA8-9C04-4266-A05C-E311780DE1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1110" y="4060036"/>
            <a:ext cx="3988890" cy="2661439"/>
          </a:xfrm>
          <a:prstGeom prst="rect">
            <a:avLst/>
          </a:prstGeom>
        </p:spPr>
      </p:pic>
    </p:spTree>
    <p:extLst>
      <p:ext uri="{BB962C8B-B14F-4D97-AF65-F5344CB8AC3E}">
        <p14:creationId xmlns:p14="http://schemas.microsoft.com/office/powerpoint/2010/main" val="3932921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41</a:t>
            </a:fld>
            <a:endParaRPr lang="es-ES"/>
          </a:p>
        </p:txBody>
      </p:sp>
      <p:sp>
        <p:nvSpPr>
          <p:cNvPr id="4" name="Content Placeholder 3">
            <a:extLst>
              <a:ext uri="{FF2B5EF4-FFF2-40B4-BE49-F238E27FC236}">
                <a16:creationId xmlns:a16="http://schemas.microsoft.com/office/drawing/2014/main" id="{F1080DE6-9B48-4A76-B21F-F2693D3559EA}"/>
              </a:ext>
            </a:extLst>
          </p:cNvPr>
          <p:cNvSpPr txBox="1">
            <a:spLocks/>
          </p:cNvSpPr>
          <p:nvPr/>
        </p:nvSpPr>
        <p:spPr>
          <a:xfrm>
            <a:off x="52732" y="2319515"/>
            <a:ext cx="4519268" cy="443554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800"/>
              </a:spcBef>
              <a:buNone/>
              <a:defRPr/>
            </a:pPr>
            <a:r>
              <a:rPr lang="es-ES" sz="1800" b="1" dirty="0">
                <a:latin typeface="Century Gothic" panose="020B0502020202020204" pitchFamily="34" charset="0"/>
              </a:rPr>
              <a:t>Los elementos generales del ciclo del proyecto incluyen:</a:t>
            </a:r>
          </a:p>
          <a:p>
            <a:pPr>
              <a:spcBef>
                <a:spcPts val="1800"/>
              </a:spcBef>
              <a:defRPr/>
            </a:pPr>
            <a:r>
              <a:rPr lang="es-ES" sz="1600" dirty="0">
                <a:latin typeface="Century Gothic" panose="020B0502020202020204" pitchFamily="34" charset="0"/>
              </a:rPr>
              <a:t>Identificación de necesidades y prioridades </a:t>
            </a:r>
          </a:p>
          <a:p>
            <a:pPr>
              <a:spcBef>
                <a:spcPts val="1800"/>
              </a:spcBef>
              <a:defRPr/>
            </a:pPr>
            <a:r>
              <a:rPr lang="es-ES" sz="1600" dirty="0">
                <a:latin typeface="Century Gothic" panose="020B0502020202020204" pitchFamily="34" charset="0"/>
              </a:rPr>
              <a:t>Preparación y diseño del proyecto </a:t>
            </a:r>
          </a:p>
          <a:p>
            <a:pPr>
              <a:spcBef>
                <a:spcPts val="1800"/>
              </a:spcBef>
              <a:defRPr/>
            </a:pPr>
            <a:r>
              <a:rPr lang="es-ES" sz="1600" dirty="0">
                <a:latin typeface="Century Gothic" panose="020B0502020202020204" pitchFamily="34" charset="0"/>
              </a:rPr>
              <a:t>Evaluación de la propuesta de proyecto</a:t>
            </a:r>
          </a:p>
          <a:p>
            <a:pPr>
              <a:spcBef>
                <a:spcPts val="1800"/>
              </a:spcBef>
              <a:defRPr/>
            </a:pPr>
            <a:r>
              <a:rPr lang="es-ES" sz="1600" dirty="0">
                <a:latin typeface="Century Gothic" panose="020B0502020202020204" pitchFamily="34" charset="0"/>
              </a:rPr>
              <a:t>Aprobación de las instituciones de financiación</a:t>
            </a:r>
          </a:p>
          <a:p>
            <a:pPr>
              <a:spcBef>
                <a:spcPts val="1800"/>
              </a:spcBef>
              <a:defRPr/>
            </a:pPr>
            <a:r>
              <a:rPr lang="es-ES" sz="1600" dirty="0">
                <a:latin typeface="Century Gothic" panose="020B0502020202020204" pitchFamily="34" charset="0"/>
              </a:rPr>
              <a:t>Implementación del proyecto</a:t>
            </a:r>
          </a:p>
          <a:p>
            <a:pPr>
              <a:spcBef>
                <a:spcPts val="1800"/>
              </a:spcBef>
              <a:defRPr/>
            </a:pPr>
            <a:r>
              <a:rPr lang="es-ES" sz="1600" dirty="0">
                <a:latin typeface="Century Gothic" panose="020B0502020202020204" pitchFamily="34" charset="0"/>
              </a:rPr>
              <a:t>Evaluación del proyecto o programa</a:t>
            </a:r>
          </a:p>
          <a:p>
            <a:pPr marL="0" indent="0">
              <a:spcBef>
                <a:spcPts val="1800"/>
              </a:spcBef>
              <a:buNone/>
              <a:defRPr/>
            </a:pPr>
            <a:endParaRPr lang="es-ES" sz="1800" dirty="0"/>
          </a:p>
        </p:txBody>
      </p:sp>
      <p:sp>
        <p:nvSpPr>
          <p:cNvPr id="5" name="Title 3">
            <a:extLst>
              <a:ext uri="{FF2B5EF4-FFF2-40B4-BE49-F238E27FC236}">
                <a16:creationId xmlns:a16="http://schemas.microsoft.com/office/drawing/2014/main" id="{28B2468D-97D2-4F23-A39B-624E8BFC89A1}"/>
              </a:ext>
            </a:extLst>
          </p:cNvPr>
          <p:cNvSpPr txBox="1">
            <a:spLocks/>
          </p:cNvSpPr>
          <p:nvPr/>
        </p:nvSpPr>
        <p:spPr>
          <a:xfrm>
            <a:off x="492299" y="1313891"/>
            <a:ext cx="8676456" cy="77073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1800" dirty="0">
                <a:latin typeface="Century Gothic" panose="020B0502020202020204" pitchFamily="34" charset="0"/>
                <a:ea typeface="+mn-ea"/>
                <a:cs typeface="+mn-cs"/>
              </a:rPr>
              <a:t>Al diseñar un proyecto, se debe aplicar un </a:t>
            </a:r>
            <a:r>
              <a:rPr lang="es-ES" sz="1800" b="1" dirty="0">
                <a:latin typeface="Century Gothic" panose="020B0502020202020204" pitchFamily="34" charset="0"/>
                <a:ea typeface="+mn-ea"/>
                <a:cs typeface="+mn-cs"/>
              </a:rPr>
              <a:t>objetivo climático </a:t>
            </a:r>
            <a:r>
              <a:rPr lang="es-ES" sz="1800" dirty="0">
                <a:latin typeface="Century Gothic" panose="020B0502020202020204" pitchFamily="34" charset="0"/>
                <a:ea typeface="+mn-ea"/>
                <a:cs typeface="+mn-cs"/>
              </a:rPr>
              <a:t>y todo el ciclo del proyecto debe ser considerado desde el principio. </a:t>
            </a:r>
          </a:p>
        </p:txBody>
      </p:sp>
      <p:graphicFrame>
        <p:nvGraphicFramePr>
          <p:cNvPr id="6" name="Diagramm 4">
            <a:extLst>
              <a:ext uri="{FF2B5EF4-FFF2-40B4-BE49-F238E27FC236}">
                <a16:creationId xmlns:a16="http://schemas.microsoft.com/office/drawing/2014/main" id="{4340B2B5-D812-4BD0-8B36-BE7231F1D282}"/>
              </a:ext>
            </a:extLst>
          </p:cNvPr>
          <p:cNvGraphicFramePr/>
          <p:nvPr>
            <p:extLst>
              <p:ext uri="{D42A27DB-BD31-4B8C-83A1-F6EECF244321}">
                <p14:modId xmlns:p14="http://schemas.microsoft.com/office/powerpoint/2010/main" val="3183184592"/>
              </p:ext>
            </p:extLst>
          </p:nvPr>
        </p:nvGraphicFramePr>
        <p:xfrm>
          <a:off x="3923928" y="2004558"/>
          <a:ext cx="5811838" cy="47505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36704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406FDB26-179C-469B-8E3F-0F24941529CD}"/>
              </a:ext>
            </a:extLst>
          </p:cNvPr>
          <p:cNvSpPr>
            <a:spLocks noGrp="1"/>
          </p:cNvSpPr>
          <p:nvPr>
            <p:ph type="sldNum" sz="quarter" idx="12"/>
          </p:nvPr>
        </p:nvSpPr>
        <p:spPr/>
        <p:txBody>
          <a:bodyPr/>
          <a:lstStyle/>
          <a:p>
            <a:fld id="{36ED4B00-B4CE-433F-BD9E-86EA8518113C}" type="slidenum">
              <a:rPr lang="es-ES" smtClean="0"/>
              <a:pPr/>
              <a:t>42</a:t>
            </a:fld>
            <a:endParaRPr lang="es-ES"/>
          </a:p>
        </p:txBody>
      </p:sp>
      <p:pic>
        <p:nvPicPr>
          <p:cNvPr id="3" name="Picture 6" descr="info-Project_Approval_Process_Guided by the Fund.jpg">
            <a:extLst>
              <a:ext uri="{FF2B5EF4-FFF2-40B4-BE49-F238E27FC236}">
                <a16:creationId xmlns:a16="http://schemas.microsoft.com/office/drawing/2014/main" id="{8631E872-4C9D-49AE-9044-83D1125889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173" t="6878" r="6173" b="6230"/>
          <a:stretch/>
        </p:blipFill>
        <p:spPr>
          <a:xfrm>
            <a:off x="841682" y="1363048"/>
            <a:ext cx="5837042" cy="5458816"/>
          </a:xfrm>
          <a:prstGeom prst="rect">
            <a:avLst/>
          </a:prstGeom>
        </p:spPr>
      </p:pic>
      <p:sp>
        <p:nvSpPr>
          <p:cNvPr id="4" name="Textfeld 1">
            <a:extLst>
              <a:ext uri="{FF2B5EF4-FFF2-40B4-BE49-F238E27FC236}">
                <a16:creationId xmlns:a16="http://schemas.microsoft.com/office/drawing/2014/main" id="{7341F4A7-34E7-4C7F-A25A-371FBB61B954}"/>
              </a:ext>
            </a:extLst>
          </p:cNvPr>
          <p:cNvSpPr txBox="1"/>
          <p:nvPr/>
        </p:nvSpPr>
        <p:spPr>
          <a:xfrm>
            <a:off x="6804248" y="1348800"/>
            <a:ext cx="2133600" cy="4924425"/>
          </a:xfrm>
          <a:prstGeom prst="rect">
            <a:avLst/>
          </a:prstGeom>
          <a:noFill/>
        </p:spPr>
        <p:txBody>
          <a:bodyPr wrap="square" rtlCol="0">
            <a:spAutoFit/>
          </a:bodyPr>
          <a:lstStyle/>
          <a:p>
            <a:pPr marL="342900" indent="-342900">
              <a:spcAft>
                <a:spcPts val="600"/>
              </a:spcAft>
              <a:buFont typeface="Wingdings" pitchFamily="2" charset="2"/>
              <a:buChar char="à"/>
            </a:pPr>
            <a:r>
              <a:rPr lang="es-ES" sz="1600" dirty="0">
                <a:latin typeface="Century Gothic" panose="020B0502020202020204" pitchFamily="34" charset="0"/>
                <a:sym typeface="Wingdings" panose="05000000000000000000" pitchFamily="2" charset="2"/>
              </a:rPr>
              <a:t>El proceso de aprobación del proyecto incluye la NDA, entidades ejecutoras (IE) y la Secretaría del GCF, Consejo y panel consultivo.</a:t>
            </a:r>
          </a:p>
          <a:p>
            <a:pPr marL="342900" indent="-342900">
              <a:spcAft>
                <a:spcPts val="600"/>
              </a:spcAft>
              <a:buFont typeface="Wingdings" pitchFamily="2" charset="2"/>
              <a:buChar char="à"/>
            </a:pPr>
            <a:endParaRPr lang="es-ES" sz="1600" dirty="0">
              <a:latin typeface="Century Gothic" panose="020B0502020202020204" pitchFamily="34" charset="0"/>
              <a:sym typeface="Wingdings" panose="05000000000000000000" pitchFamily="2" charset="2"/>
            </a:endParaRPr>
          </a:p>
          <a:p>
            <a:pPr marL="342900" indent="-342900">
              <a:spcAft>
                <a:spcPts val="600"/>
              </a:spcAft>
              <a:buFont typeface="Wingdings" pitchFamily="2" charset="2"/>
              <a:buChar char="à"/>
            </a:pPr>
            <a:r>
              <a:rPr lang="es-ES" sz="1600" dirty="0">
                <a:latin typeface="Century Gothic" panose="020B0502020202020204" pitchFamily="34" charset="0"/>
                <a:sym typeface="Wingdings" panose="05000000000000000000" pitchFamily="2" charset="2"/>
              </a:rPr>
              <a:t>~ 18 meses desde la presentación de la nota conceptual a la aprobación final del proyecto</a:t>
            </a:r>
          </a:p>
        </p:txBody>
      </p:sp>
    </p:spTree>
    <p:extLst>
      <p:ext uri="{BB962C8B-B14F-4D97-AF65-F5344CB8AC3E}">
        <p14:creationId xmlns:p14="http://schemas.microsoft.com/office/powerpoint/2010/main" val="13029064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48D1D65B-3DEC-44D3-B859-39907AAB743A}"/>
              </a:ext>
            </a:extLst>
          </p:cNvPr>
          <p:cNvSpPr>
            <a:spLocks noGrp="1"/>
          </p:cNvSpPr>
          <p:nvPr>
            <p:ph type="sldNum" sz="quarter" idx="12"/>
          </p:nvPr>
        </p:nvSpPr>
        <p:spPr/>
        <p:txBody>
          <a:bodyPr/>
          <a:lstStyle/>
          <a:p>
            <a:fld id="{36ED4B00-B4CE-433F-BD9E-86EA8518113C}" type="slidenum">
              <a:rPr lang="es-ES" smtClean="0"/>
              <a:pPr/>
              <a:t>43</a:t>
            </a:fld>
            <a:endParaRPr lang="es-ES"/>
          </a:p>
        </p:txBody>
      </p:sp>
      <p:sp>
        <p:nvSpPr>
          <p:cNvPr id="3" name="Titel 1">
            <a:extLst>
              <a:ext uri="{FF2B5EF4-FFF2-40B4-BE49-F238E27FC236}">
                <a16:creationId xmlns:a16="http://schemas.microsoft.com/office/drawing/2014/main" id="{0C2773BA-C578-4CDB-B788-594652549BFF}"/>
              </a:ext>
            </a:extLst>
          </p:cNvPr>
          <p:cNvSpPr txBox="1">
            <a:spLocks/>
          </p:cNvSpPr>
          <p:nvPr/>
        </p:nvSpPr>
        <p:spPr>
          <a:xfrm>
            <a:off x="1344175" y="783751"/>
            <a:ext cx="7770456" cy="500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2400" b="1" dirty="0">
                <a:solidFill>
                  <a:schemeClr val="accent3">
                    <a:lumMod val="50000"/>
                  </a:schemeClr>
                </a:solidFill>
              </a:rPr>
              <a:t>Proceso de aprobación de la propuesta inicial – presentación y revisión de propuestas de financiación</a:t>
            </a:r>
            <a:br>
              <a:rPr lang="de-DE" sz="2400" b="1" dirty="0">
                <a:solidFill>
                  <a:schemeClr val="accent3">
                    <a:lumMod val="50000"/>
                  </a:schemeClr>
                </a:solidFill>
              </a:rPr>
            </a:br>
            <a:endParaRPr lang="de-DE" sz="2400" b="1" dirty="0">
              <a:solidFill>
                <a:schemeClr val="accent3">
                  <a:lumMod val="50000"/>
                </a:schemeClr>
              </a:solidFill>
            </a:endParaRPr>
          </a:p>
        </p:txBody>
      </p:sp>
      <p:grpSp>
        <p:nvGrpSpPr>
          <p:cNvPr id="4" name="Gruppieren 2">
            <a:extLst>
              <a:ext uri="{FF2B5EF4-FFF2-40B4-BE49-F238E27FC236}">
                <a16:creationId xmlns:a16="http://schemas.microsoft.com/office/drawing/2014/main" id="{A926C740-D2F7-454B-AC64-E8C017D77CD1}"/>
              </a:ext>
            </a:extLst>
          </p:cNvPr>
          <p:cNvGrpSpPr/>
          <p:nvPr/>
        </p:nvGrpSpPr>
        <p:grpSpPr>
          <a:xfrm>
            <a:off x="319098" y="1911952"/>
            <a:ext cx="8505804" cy="4809523"/>
            <a:chOff x="693215" y="2085645"/>
            <a:chExt cx="8755564" cy="4981303"/>
          </a:xfrm>
        </p:grpSpPr>
        <p:sp>
          <p:nvSpPr>
            <p:cNvPr id="5" name="Rounded Rectangle 1">
              <a:extLst>
                <a:ext uri="{FF2B5EF4-FFF2-40B4-BE49-F238E27FC236}">
                  <a16:creationId xmlns:a16="http://schemas.microsoft.com/office/drawing/2014/main" id="{C7912A25-2EAC-490B-BCFD-842A88097442}"/>
                </a:ext>
              </a:extLst>
            </p:cNvPr>
            <p:cNvSpPr/>
            <p:nvPr/>
          </p:nvSpPr>
          <p:spPr>
            <a:xfrm>
              <a:off x="8966835" y="2929177"/>
              <a:ext cx="481944" cy="2670377"/>
            </a:xfrm>
            <a:prstGeom prst="round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sz="1600" dirty="0" err="1">
                  <a:solidFill>
                    <a:schemeClr val="bg1"/>
                  </a:solidFill>
                </a:rPr>
                <a:t>Disposiciones</a:t>
              </a:r>
              <a:r>
                <a:rPr lang="en-US" sz="1600" dirty="0">
                  <a:solidFill>
                    <a:schemeClr val="bg1"/>
                  </a:solidFill>
                </a:rPr>
                <a:t> </a:t>
              </a:r>
              <a:r>
                <a:rPr lang="en-US" sz="1600" dirty="0" err="1">
                  <a:solidFill>
                    <a:schemeClr val="bg1"/>
                  </a:solidFill>
                </a:rPr>
                <a:t>legales</a:t>
              </a:r>
              <a:endParaRPr lang="en-US" sz="1600" dirty="0">
                <a:solidFill>
                  <a:schemeClr val="bg1"/>
                </a:solidFill>
              </a:endParaRPr>
            </a:p>
          </p:txBody>
        </p:sp>
        <p:sp>
          <p:nvSpPr>
            <p:cNvPr id="6" name="Rounded Rectangle 19">
              <a:extLst>
                <a:ext uri="{FF2B5EF4-FFF2-40B4-BE49-F238E27FC236}">
                  <a16:creationId xmlns:a16="http://schemas.microsoft.com/office/drawing/2014/main" id="{6827C982-C0A5-4812-9BBA-BDFF519EA11F}"/>
                </a:ext>
              </a:extLst>
            </p:cNvPr>
            <p:cNvSpPr/>
            <p:nvPr/>
          </p:nvSpPr>
          <p:spPr>
            <a:xfrm>
              <a:off x="693215" y="3352817"/>
              <a:ext cx="1755036" cy="753806"/>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err="1">
                  <a:solidFill>
                    <a:schemeClr val="tx1"/>
                  </a:solidFill>
                </a:rPr>
                <a:t>Entidad</a:t>
              </a:r>
              <a:r>
                <a:rPr lang="en-US" sz="2000" b="1" dirty="0">
                  <a:solidFill>
                    <a:schemeClr val="tx1"/>
                  </a:solidFill>
                </a:rPr>
                <a:t> </a:t>
              </a:r>
              <a:r>
                <a:rPr lang="en-US" sz="2000" b="1" dirty="0" err="1">
                  <a:solidFill>
                    <a:schemeClr val="tx1"/>
                  </a:solidFill>
                </a:rPr>
                <a:t>acreditada</a:t>
              </a:r>
              <a:endParaRPr lang="en-US" sz="2000" b="1" dirty="0">
                <a:solidFill>
                  <a:schemeClr val="tx1"/>
                </a:solidFill>
              </a:endParaRPr>
            </a:p>
          </p:txBody>
        </p:sp>
        <p:sp>
          <p:nvSpPr>
            <p:cNvPr id="7" name="Rounded Rectangle 15">
              <a:extLst>
                <a:ext uri="{FF2B5EF4-FFF2-40B4-BE49-F238E27FC236}">
                  <a16:creationId xmlns:a16="http://schemas.microsoft.com/office/drawing/2014/main" id="{A74018E1-F026-4FED-AFC5-68B00D9BF068}"/>
                </a:ext>
              </a:extLst>
            </p:cNvPr>
            <p:cNvSpPr/>
            <p:nvPr/>
          </p:nvSpPr>
          <p:spPr>
            <a:xfrm>
              <a:off x="693215" y="4801553"/>
              <a:ext cx="1755035" cy="798001"/>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err="1">
                  <a:solidFill>
                    <a:schemeClr val="tx1"/>
                  </a:solidFill>
                </a:rPr>
                <a:t>Secretaría</a:t>
              </a:r>
              <a:endParaRPr lang="en-US" sz="2000" b="1" dirty="0">
                <a:solidFill>
                  <a:schemeClr val="tx1"/>
                </a:solidFill>
              </a:endParaRPr>
            </a:p>
          </p:txBody>
        </p:sp>
        <p:sp>
          <p:nvSpPr>
            <p:cNvPr id="8" name="Rounded Rectangle 53">
              <a:extLst>
                <a:ext uri="{FF2B5EF4-FFF2-40B4-BE49-F238E27FC236}">
                  <a16:creationId xmlns:a16="http://schemas.microsoft.com/office/drawing/2014/main" id="{8D628109-A826-4604-BBE9-774596B28B56}"/>
                </a:ext>
              </a:extLst>
            </p:cNvPr>
            <p:cNvSpPr/>
            <p:nvPr/>
          </p:nvSpPr>
          <p:spPr>
            <a:xfrm>
              <a:off x="693216" y="6265609"/>
              <a:ext cx="1755034" cy="801339"/>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a:solidFill>
                    <a:schemeClr val="tx1"/>
                  </a:solidFill>
                </a:rPr>
                <a:t>Board</a:t>
              </a:r>
            </a:p>
          </p:txBody>
        </p:sp>
        <p:sp>
          <p:nvSpPr>
            <p:cNvPr id="9" name="Pentagon 55">
              <a:extLst>
                <a:ext uri="{FF2B5EF4-FFF2-40B4-BE49-F238E27FC236}">
                  <a16:creationId xmlns:a16="http://schemas.microsoft.com/office/drawing/2014/main" id="{E3DA0D6B-6BD2-4F7D-853D-719B93FF0280}"/>
                </a:ext>
              </a:extLst>
            </p:cNvPr>
            <p:cNvSpPr/>
            <p:nvPr/>
          </p:nvSpPr>
          <p:spPr>
            <a:xfrm>
              <a:off x="3788551" y="3357824"/>
              <a:ext cx="1423324" cy="775341"/>
            </a:xfrm>
            <a:prstGeom prst="homePlate">
              <a:avLst>
                <a:gd name="adj" fmla="val 2713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a:t>Desarrollo del concepto (voluntario)</a:t>
              </a:r>
            </a:p>
          </p:txBody>
        </p:sp>
        <p:sp>
          <p:nvSpPr>
            <p:cNvPr id="10" name="Pentagon 56">
              <a:extLst>
                <a:ext uri="{FF2B5EF4-FFF2-40B4-BE49-F238E27FC236}">
                  <a16:creationId xmlns:a16="http://schemas.microsoft.com/office/drawing/2014/main" id="{46CC2C15-0DCC-4236-995E-57D49400C8D6}"/>
                </a:ext>
              </a:extLst>
            </p:cNvPr>
            <p:cNvSpPr/>
            <p:nvPr/>
          </p:nvSpPr>
          <p:spPr>
            <a:xfrm>
              <a:off x="2525320" y="4134821"/>
              <a:ext cx="1328010" cy="826026"/>
            </a:xfrm>
            <a:prstGeom prst="homePlate">
              <a:avLst>
                <a:gd name="adj" fmla="val 251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200" dirty="0"/>
                <a:t>Generación de propuestas de financiación</a:t>
              </a:r>
            </a:p>
          </p:txBody>
        </p:sp>
        <p:sp>
          <p:nvSpPr>
            <p:cNvPr id="11" name="Pentagon 59">
              <a:extLst>
                <a:ext uri="{FF2B5EF4-FFF2-40B4-BE49-F238E27FC236}">
                  <a16:creationId xmlns:a16="http://schemas.microsoft.com/office/drawing/2014/main" id="{60B2A9D3-D1F7-4A08-BD24-068773100C21}"/>
                </a:ext>
              </a:extLst>
            </p:cNvPr>
            <p:cNvSpPr/>
            <p:nvPr/>
          </p:nvSpPr>
          <p:spPr>
            <a:xfrm>
              <a:off x="5405490" y="3357824"/>
              <a:ext cx="1579821" cy="779564"/>
            </a:xfrm>
            <a:prstGeom prst="homePlate">
              <a:avLst>
                <a:gd name="adj" fmla="val 254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a:t>Presentación de la propuesta de financiación</a:t>
              </a:r>
            </a:p>
          </p:txBody>
        </p:sp>
        <p:sp>
          <p:nvSpPr>
            <p:cNvPr id="12" name="Rounded Rectangle 33">
              <a:extLst>
                <a:ext uri="{FF2B5EF4-FFF2-40B4-BE49-F238E27FC236}">
                  <a16:creationId xmlns:a16="http://schemas.microsoft.com/office/drawing/2014/main" id="{ACCFFD00-64DE-408E-93E2-F2489E9524FE}"/>
                </a:ext>
              </a:extLst>
            </p:cNvPr>
            <p:cNvSpPr/>
            <p:nvPr/>
          </p:nvSpPr>
          <p:spPr>
            <a:xfrm>
              <a:off x="5387119" y="2740870"/>
              <a:ext cx="1427347" cy="42123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400" b="1" dirty="0">
                  <a:solidFill>
                    <a:schemeClr val="tx1"/>
                  </a:solidFill>
                </a:rPr>
                <a:t>No-</a:t>
              </a:r>
              <a:r>
                <a:rPr lang="en-US" sz="1400" b="1" dirty="0" err="1">
                  <a:solidFill>
                    <a:schemeClr val="tx1"/>
                  </a:solidFill>
                </a:rPr>
                <a:t>objeción</a:t>
              </a:r>
              <a:endParaRPr lang="en-US" sz="1400" b="1" dirty="0">
                <a:solidFill>
                  <a:schemeClr val="tx1"/>
                </a:solidFill>
              </a:endParaRPr>
            </a:p>
          </p:txBody>
        </p:sp>
        <p:sp>
          <p:nvSpPr>
            <p:cNvPr id="13" name="Pentagon 60">
              <a:extLst>
                <a:ext uri="{FF2B5EF4-FFF2-40B4-BE49-F238E27FC236}">
                  <a16:creationId xmlns:a16="http://schemas.microsoft.com/office/drawing/2014/main" id="{44FF60AD-EE5F-41A3-A0F7-517E288F4B58}"/>
                </a:ext>
              </a:extLst>
            </p:cNvPr>
            <p:cNvSpPr/>
            <p:nvPr/>
          </p:nvSpPr>
          <p:spPr>
            <a:xfrm>
              <a:off x="6522787" y="4691142"/>
              <a:ext cx="1769363" cy="798001"/>
            </a:xfrm>
            <a:prstGeom prst="homePlate">
              <a:avLst>
                <a:gd name="adj" fmla="val 3335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a:t>Análisis y recomendación </a:t>
              </a:r>
              <a:endParaRPr lang="en-US" sz="1200" dirty="0"/>
            </a:p>
          </p:txBody>
        </p:sp>
        <p:sp>
          <p:nvSpPr>
            <p:cNvPr id="14" name="Pentagon 61">
              <a:extLst>
                <a:ext uri="{FF2B5EF4-FFF2-40B4-BE49-F238E27FC236}">
                  <a16:creationId xmlns:a16="http://schemas.microsoft.com/office/drawing/2014/main" id="{07B1866B-73B7-4BCF-91EB-A7F688F102F1}"/>
                </a:ext>
              </a:extLst>
            </p:cNvPr>
            <p:cNvSpPr/>
            <p:nvPr/>
          </p:nvSpPr>
          <p:spPr>
            <a:xfrm>
              <a:off x="7683536" y="6265608"/>
              <a:ext cx="1217228" cy="801339"/>
            </a:xfrm>
            <a:prstGeom prst="homePlate">
              <a:avLst>
                <a:gd name="adj" fmla="val 3328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dirty="0"/>
                <a:t> Decisión de la Junta</a:t>
              </a:r>
              <a:endParaRPr lang="en-US" sz="1400" dirty="0"/>
            </a:p>
          </p:txBody>
        </p:sp>
        <p:sp>
          <p:nvSpPr>
            <p:cNvPr id="15" name="Oval 65">
              <a:extLst>
                <a:ext uri="{FF2B5EF4-FFF2-40B4-BE49-F238E27FC236}">
                  <a16:creationId xmlns:a16="http://schemas.microsoft.com/office/drawing/2014/main" id="{8849611B-15A1-498C-877B-0C7295D20B8F}"/>
                </a:ext>
              </a:extLst>
            </p:cNvPr>
            <p:cNvSpPr/>
            <p:nvPr/>
          </p:nvSpPr>
          <p:spPr>
            <a:xfrm>
              <a:off x="2410302" y="3926059"/>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1</a:t>
              </a:r>
            </a:p>
          </p:txBody>
        </p:sp>
        <p:sp>
          <p:nvSpPr>
            <p:cNvPr id="16" name="Oval 67">
              <a:extLst>
                <a:ext uri="{FF2B5EF4-FFF2-40B4-BE49-F238E27FC236}">
                  <a16:creationId xmlns:a16="http://schemas.microsoft.com/office/drawing/2014/main" id="{6DA9B0BF-7324-4931-9B45-310958F2A604}"/>
                </a:ext>
              </a:extLst>
            </p:cNvPr>
            <p:cNvSpPr/>
            <p:nvPr/>
          </p:nvSpPr>
          <p:spPr>
            <a:xfrm>
              <a:off x="3695458" y="3239351"/>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2</a:t>
              </a:r>
            </a:p>
          </p:txBody>
        </p:sp>
        <p:sp>
          <p:nvSpPr>
            <p:cNvPr id="17" name="Oval 68">
              <a:extLst>
                <a:ext uri="{FF2B5EF4-FFF2-40B4-BE49-F238E27FC236}">
                  <a16:creationId xmlns:a16="http://schemas.microsoft.com/office/drawing/2014/main" id="{1818C49D-E18D-46CE-AFE3-A28FC9FED698}"/>
                </a:ext>
              </a:extLst>
            </p:cNvPr>
            <p:cNvSpPr/>
            <p:nvPr/>
          </p:nvSpPr>
          <p:spPr>
            <a:xfrm>
              <a:off x="5211875" y="3239351"/>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3</a:t>
              </a:r>
            </a:p>
          </p:txBody>
        </p:sp>
        <p:sp>
          <p:nvSpPr>
            <p:cNvPr id="18" name="Oval 69">
              <a:extLst>
                <a:ext uri="{FF2B5EF4-FFF2-40B4-BE49-F238E27FC236}">
                  <a16:creationId xmlns:a16="http://schemas.microsoft.com/office/drawing/2014/main" id="{2A947E7E-96E0-4484-A9A7-E39A6D04231E}"/>
                </a:ext>
              </a:extLst>
            </p:cNvPr>
            <p:cNvSpPr/>
            <p:nvPr/>
          </p:nvSpPr>
          <p:spPr>
            <a:xfrm>
              <a:off x="6377454" y="4606169"/>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4</a:t>
              </a:r>
            </a:p>
          </p:txBody>
        </p:sp>
        <p:sp>
          <p:nvSpPr>
            <p:cNvPr id="19" name="Oval 70">
              <a:extLst>
                <a:ext uri="{FF2B5EF4-FFF2-40B4-BE49-F238E27FC236}">
                  <a16:creationId xmlns:a16="http://schemas.microsoft.com/office/drawing/2014/main" id="{D92B9B4E-74CF-4729-A2BB-73E148C992C5}"/>
                </a:ext>
              </a:extLst>
            </p:cNvPr>
            <p:cNvSpPr/>
            <p:nvPr/>
          </p:nvSpPr>
          <p:spPr>
            <a:xfrm>
              <a:off x="7548931" y="6172228"/>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5</a:t>
              </a:r>
            </a:p>
          </p:txBody>
        </p:sp>
        <p:sp>
          <p:nvSpPr>
            <p:cNvPr id="20" name="Rounded Rectangle 72">
              <a:extLst>
                <a:ext uri="{FF2B5EF4-FFF2-40B4-BE49-F238E27FC236}">
                  <a16:creationId xmlns:a16="http://schemas.microsoft.com/office/drawing/2014/main" id="{FCC532F1-7ACF-435F-B0F0-97C88F9F147B}"/>
                </a:ext>
              </a:extLst>
            </p:cNvPr>
            <p:cNvSpPr/>
            <p:nvPr/>
          </p:nvSpPr>
          <p:spPr>
            <a:xfrm>
              <a:off x="2448249" y="2085645"/>
              <a:ext cx="4537061" cy="540055"/>
            </a:xfrm>
            <a:prstGeom prst="roundRect">
              <a:avLst/>
            </a:prstGeom>
            <a:solidFill>
              <a:srgbClr val="CBE8B6">
                <a:alpha val="27843"/>
              </a:srgbClr>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dirty="0">
                  <a:solidFill>
                    <a:schemeClr val="tx1"/>
                  </a:solidFill>
                </a:rPr>
                <a:t>NDA</a:t>
              </a:r>
            </a:p>
          </p:txBody>
        </p:sp>
        <p:sp>
          <p:nvSpPr>
            <p:cNvPr id="21" name="Oval 28">
              <a:extLst>
                <a:ext uri="{FF2B5EF4-FFF2-40B4-BE49-F238E27FC236}">
                  <a16:creationId xmlns:a16="http://schemas.microsoft.com/office/drawing/2014/main" id="{239944CA-095E-4F62-B490-9AFFF7BC3331}"/>
                </a:ext>
              </a:extLst>
            </p:cNvPr>
            <p:cNvSpPr/>
            <p:nvPr/>
          </p:nvSpPr>
          <p:spPr>
            <a:xfrm>
              <a:off x="8833903" y="2843466"/>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6</a:t>
              </a:r>
            </a:p>
          </p:txBody>
        </p:sp>
        <p:cxnSp>
          <p:nvCxnSpPr>
            <p:cNvPr id="22" name="Elbow Connector 31">
              <a:extLst>
                <a:ext uri="{FF2B5EF4-FFF2-40B4-BE49-F238E27FC236}">
                  <a16:creationId xmlns:a16="http://schemas.microsoft.com/office/drawing/2014/main" id="{DE288FA6-D7EE-4552-BE62-2BD5C5A9CC17}"/>
                </a:ext>
              </a:extLst>
            </p:cNvPr>
            <p:cNvCxnSpPr>
              <a:stCxn id="10" idx="0"/>
              <a:endCxn id="9" idx="1"/>
            </p:cNvCxnSpPr>
            <p:nvPr/>
          </p:nvCxnSpPr>
          <p:spPr>
            <a:xfrm rot="5400000" flipH="1" flipV="1">
              <a:off x="3242340" y="3588611"/>
              <a:ext cx="389326" cy="703095"/>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Elbow Connector 34">
              <a:extLst>
                <a:ext uri="{FF2B5EF4-FFF2-40B4-BE49-F238E27FC236}">
                  <a16:creationId xmlns:a16="http://schemas.microsoft.com/office/drawing/2014/main" id="{EDE8FDCD-FE79-4C77-88A6-D53B90D44FF4}"/>
                </a:ext>
              </a:extLst>
            </p:cNvPr>
            <p:cNvCxnSpPr>
              <a:stCxn id="11" idx="2"/>
              <a:endCxn id="13" idx="1"/>
            </p:cNvCxnSpPr>
            <p:nvPr/>
          </p:nvCxnSpPr>
          <p:spPr>
            <a:xfrm rot="16200000" flipH="1">
              <a:off x="5833214" y="4400569"/>
              <a:ext cx="952755" cy="426391"/>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Elbow Connector 37">
              <a:extLst>
                <a:ext uri="{FF2B5EF4-FFF2-40B4-BE49-F238E27FC236}">
                  <a16:creationId xmlns:a16="http://schemas.microsoft.com/office/drawing/2014/main" id="{8D9FBCDF-6C20-48ED-91DD-E1685E3576E0}"/>
                </a:ext>
              </a:extLst>
            </p:cNvPr>
            <p:cNvCxnSpPr>
              <a:stCxn id="13" idx="2"/>
              <a:endCxn id="14" idx="1"/>
            </p:cNvCxnSpPr>
            <p:nvPr/>
          </p:nvCxnSpPr>
          <p:spPr>
            <a:xfrm rot="16200000" flipH="1">
              <a:off x="6890390" y="5873131"/>
              <a:ext cx="1177135" cy="40915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Rounded Rectangle 29">
              <a:extLst>
                <a:ext uri="{FF2B5EF4-FFF2-40B4-BE49-F238E27FC236}">
                  <a16:creationId xmlns:a16="http://schemas.microsoft.com/office/drawing/2014/main" id="{C4F8CCC6-4357-4F2D-97B4-29502C90DA67}"/>
                </a:ext>
              </a:extLst>
            </p:cNvPr>
            <p:cNvSpPr/>
            <p:nvPr/>
          </p:nvSpPr>
          <p:spPr>
            <a:xfrm>
              <a:off x="6377454" y="5445613"/>
              <a:ext cx="1914696" cy="597284"/>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b="1" dirty="0">
                  <a:solidFill>
                    <a:schemeClr val="tx1"/>
                  </a:solidFill>
                </a:rPr>
                <a:t>Panel de </a:t>
              </a:r>
              <a:r>
                <a:rPr lang="en-US" sz="1400" b="1" dirty="0" err="1">
                  <a:solidFill>
                    <a:schemeClr val="tx1"/>
                  </a:solidFill>
                </a:rPr>
                <a:t>asesoría</a:t>
              </a:r>
              <a:r>
                <a:rPr lang="en-US" sz="1400" b="1" dirty="0">
                  <a:solidFill>
                    <a:schemeClr val="tx1"/>
                  </a:solidFill>
                </a:rPr>
                <a:t> </a:t>
              </a:r>
              <a:r>
                <a:rPr lang="en-US" sz="1400" b="1" dirty="0" err="1">
                  <a:solidFill>
                    <a:schemeClr val="tx1"/>
                  </a:solidFill>
                </a:rPr>
                <a:t>técnica</a:t>
              </a:r>
              <a:endParaRPr lang="en-US" sz="1400" b="1" dirty="0">
                <a:solidFill>
                  <a:schemeClr val="tx1"/>
                </a:solidFill>
              </a:endParaRPr>
            </a:p>
          </p:txBody>
        </p:sp>
        <p:cxnSp>
          <p:nvCxnSpPr>
            <p:cNvPr id="26" name="Elbow Connector 38">
              <a:extLst>
                <a:ext uri="{FF2B5EF4-FFF2-40B4-BE49-F238E27FC236}">
                  <a16:creationId xmlns:a16="http://schemas.microsoft.com/office/drawing/2014/main" id="{B89B2723-CD6F-438C-B7DD-874EBD1E9039}"/>
                </a:ext>
              </a:extLst>
            </p:cNvPr>
            <p:cNvCxnSpPr>
              <a:stCxn id="9" idx="3"/>
              <a:endCxn id="11" idx="1"/>
            </p:cNvCxnSpPr>
            <p:nvPr/>
          </p:nvCxnSpPr>
          <p:spPr>
            <a:xfrm>
              <a:off x="5211875" y="3745495"/>
              <a:ext cx="193615" cy="2111"/>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Rounded Rectangle 47">
              <a:extLst>
                <a:ext uri="{FF2B5EF4-FFF2-40B4-BE49-F238E27FC236}">
                  <a16:creationId xmlns:a16="http://schemas.microsoft.com/office/drawing/2014/main" id="{FC50238C-450D-475D-A531-54D0A46DB604}"/>
                </a:ext>
              </a:extLst>
            </p:cNvPr>
            <p:cNvSpPr/>
            <p:nvPr/>
          </p:nvSpPr>
          <p:spPr>
            <a:xfrm rot="16200000">
              <a:off x="7942588" y="4038421"/>
              <a:ext cx="1697328" cy="326119"/>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b="1" dirty="0" err="1">
                  <a:solidFill>
                    <a:schemeClr val="tx1"/>
                  </a:solidFill>
                </a:rPr>
                <a:t>Fideicomisario</a:t>
              </a:r>
              <a:endParaRPr lang="en-US" sz="1400" b="1" dirty="0">
                <a:solidFill>
                  <a:schemeClr val="tx1"/>
                </a:solidFill>
              </a:endParaRPr>
            </a:p>
          </p:txBody>
        </p:sp>
        <p:cxnSp>
          <p:nvCxnSpPr>
            <p:cNvPr id="28" name="Elbow Connector 25">
              <a:extLst>
                <a:ext uri="{FF2B5EF4-FFF2-40B4-BE49-F238E27FC236}">
                  <a16:creationId xmlns:a16="http://schemas.microsoft.com/office/drawing/2014/main" id="{2419B719-3B07-4929-8FD2-BBFA09487F5F}"/>
                </a:ext>
              </a:extLst>
            </p:cNvPr>
            <p:cNvCxnSpPr/>
            <p:nvPr/>
          </p:nvCxnSpPr>
          <p:spPr>
            <a:xfrm rot="5400000" flipH="1" flipV="1">
              <a:off x="8520463" y="5968856"/>
              <a:ext cx="1056646" cy="318042"/>
            </a:xfrm>
            <a:prstGeom prst="bentConnector3">
              <a:avLst>
                <a:gd name="adj1" fmla="val -48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Elbow Connector 26">
              <a:extLst>
                <a:ext uri="{FF2B5EF4-FFF2-40B4-BE49-F238E27FC236}">
                  <a16:creationId xmlns:a16="http://schemas.microsoft.com/office/drawing/2014/main" id="{ECD73EDB-5135-4092-8593-0EB8C5867B58}"/>
                </a:ext>
              </a:extLst>
            </p:cNvPr>
            <p:cNvCxnSpPr>
              <a:stCxn id="12" idx="2"/>
              <a:endCxn id="11" idx="0"/>
            </p:cNvCxnSpPr>
            <p:nvPr/>
          </p:nvCxnSpPr>
          <p:spPr>
            <a:xfrm rot="5400000">
              <a:off x="6000733" y="3257764"/>
              <a:ext cx="195724" cy="4397"/>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Connector 7">
              <a:extLst>
                <a:ext uri="{FF2B5EF4-FFF2-40B4-BE49-F238E27FC236}">
                  <a16:creationId xmlns:a16="http://schemas.microsoft.com/office/drawing/2014/main" id="{BDB9B2F6-0DCD-47F3-A739-1E92AABD825E}"/>
                </a:ext>
              </a:extLst>
            </p:cNvPr>
            <p:cNvCxnSpPr/>
            <p:nvPr/>
          </p:nvCxnSpPr>
          <p:spPr>
            <a:xfrm>
              <a:off x="693215" y="4399450"/>
              <a:ext cx="7714700" cy="0"/>
            </a:xfrm>
            <a:prstGeom prst="line">
              <a:avLst/>
            </a:prstGeom>
            <a:ln w="15875">
              <a:solidFill>
                <a:schemeClr val="accent5">
                  <a:lumMod val="60000"/>
                  <a:lumOff val="4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1" name="Straight Connector 32">
              <a:extLst>
                <a:ext uri="{FF2B5EF4-FFF2-40B4-BE49-F238E27FC236}">
                  <a16:creationId xmlns:a16="http://schemas.microsoft.com/office/drawing/2014/main" id="{3674B02F-356E-4F95-812E-05443C25DB09}"/>
                </a:ext>
              </a:extLst>
            </p:cNvPr>
            <p:cNvCxnSpPr/>
            <p:nvPr/>
          </p:nvCxnSpPr>
          <p:spPr>
            <a:xfrm>
              <a:off x="693216" y="6105149"/>
              <a:ext cx="7724859" cy="0"/>
            </a:xfrm>
            <a:prstGeom prst="line">
              <a:avLst/>
            </a:prstGeom>
            <a:ln w="15875">
              <a:solidFill>
                <a:schemeClr val="accent5">
                  <a:lumMod val="60000"/>
                  <a:lumOff val="40000"/>
                </a:schemeClr>
              </a:solidFill>
              <a:prstDash val="dash"/>
            </a:ln>
          </p:spPr>
          <p:style>
            <a:lnRef idx="2">
              <a:schemeClr val="accent1"/>
            </a:lnRef>
            <a:fillRef idx="0">
              <a:schemeClr val="accent1"/>
            </a:fillRef>
            <a:effectRef idx="1">
              <a:schemeClr val="accent1"/>
            </a:effectRef>
            <a:fontRef idx="minor">
              <a:schemeClr val="tx1"/>
            </a:fontRef>
          </p:style>
        </p:cxnSp>
        <p:sp>
          <p:nvSpPr>
            <p:cNvPr id="32" name="Ellipse 36">
              <a:extLst>
                <a:ext uri="{FF2B5EF4-FFF2-40B4-BE49-F238E27FC236}">
                  <a16:creationId xmlns:a16="http://schemas.microsoft.com/office/drawing/2014/main" id="{33752EF5-CF82-4834-B7DC-1264C5032484}"/>
                </a:ext>
              </a:extLst>
            </p:cNvPr>
            <p:cNvSpPr/>
            <p:nvPr/>
          </p:nvSpPr>
          <p:spPr>
            <a:xfrm>
              <a:off x="3522340" y="2834462"/>
              <a:ext cx="1740903" cy="1771699"/>
            </a:xfrm>
            <a:prstGeom prst="ellipse">
              <a:avLst/>
            </a:prstGeom>
            <a:noFill/>
            <a:ln w="571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lIns="216000" tIns="234000" rIns="216000" bIns="234000" rtlCol="0" anchor="ctr"/>
            <a:lstStyle/>
            <a:p>
              <a:pPr algn="ctr"/>
              <a:endParaRPr lang="de-DE" sz="2000">
                <a:latin typeface="DINOT-Bold"/>
                <a:cs typeface="DINOT-Bold"/>
              </a:endParaRPr>
            </a:p>
          </p:txBody>
        </p:sp>
      </p:grpSp>
    </p:spTree>
    <p:extLst>
      <p:ext uri="{BB962C8B-B14F-4D97-AF65-F5344CB8AC3E}">
        <p14:creationId xmlns:p14="http://schemas.microsoft.com/office/powerpoint/2010/main" val="39883662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67B93494-B2F9-4F94-A17A-BDE5BF3A79AD}"/>
              </a:ext>
            </a:extLst>
          </p:cNvPr>
          <p:cNvSpPr>
            <a:spLocks noGrp="1"/>
          </p:cNvSpPr>
          <p:nvPr>
            <p:ph type="sldNum" sz="quarter" idx="12"/>
          </p:nvPr>
        </p:nvSpPr>
        <p:spPr/>
        <p:txBody>
          <a:bodyPr/>
          <a:lstStyle/>
          <a:p>
            <a:fld id="{36ED4B00-B4CE-433F-BD9E-86EA8518113C}" type="slidenum">
              <a:rPr lang="es-ES" smtClean="0"/>
              <a:pPr/>
              <a:t>44</a:t>
            </a:fld>
            <a:endParaRPr lang="es-ES" dirty="0"/>
          </a:p>
        </p:txBody>
      </p:sp>
      <p:sp>
        <p:nvSpPr>
          <p:cNvPr id="3" name="Titel 1">
            <a:extLst>
              <a:ext uri="{FF2B5EF4-FFF2-40B4-BE49-F238E27FC236}">
                <a16:creationId xmlns:a16="http://schemas.microsoft.com/office/drawing/2014/main" id="{9C5982A9-8E21-4EC7-AC1C-4E15EDD8CE28}"/>
              </a:ext>
            </a:extLst>
          </p:cNvPr>
          <p:cNvSpPr txBox="1">
            <a:spLocks/>
          </p:cNvSpPr>
          <p:nvPr/>
        </p:nvSpPr>
        <p:spPr>
          <a:xfrm>
            <a:off x="980329" y="1098661"/>
            <a:ext cx="8163671" cy="500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3200" b="1" dirty="0">
                <a:solidFill>
                  <a:schemeClr val="accent3">
                    <a:lumMod val="50000"/>
                  </a:schemeClr>
                </a:solidFill>
              </a:rPr>
              <a:t>Proceso de aprobación de la propuesta inicial del marco de cooperación: desarrollo conceptual (voluntario)</a:t>
            </a:r>
            <a:br>
              <a:rPr lang="es-ES" sz="3200" b="1" dirty="0">
                <a:solidFill>
                  <a:schemeClr val="accent3">
                    <a:lumMod val="50000"/>
                  </a:schemeClr>
                </a:solidFill>
              </a:rPr>
            </a:br>
            <a:endParaRPr lang="es-ES" sz="3200" b="1" dirty="0">
              <a:solidFill>
                <a:schemeClr val="accent3">
                  <a:lumMod val="50000"/>
                </a:schemeClr>
              </a:solidFill>
            </a:endParaRPr>
          </a:p>
        </p:txBody>
      </p:sp>
      <p:sp>
        <p:nvSpPr>
          <p:cNvPr id="4" name="Rounded Rectangle 19">
            <a:extLst>
              <a:ext uri="{FF2B5EF4-FFF2-40B4-BE49-F238E27FC236}">
                <a16:creationId xmlns:a16="http://schemas.microsoft.com/office/drawing/2014/main" id="{F1CE60D5-4328-45F4-B30C-D8D8A35AD0B2}"/>
              </a:ext>
            </a:extLst>
          </p:cNvPr>
          <p:cNvSpPr/>
          <p:nvPr/>
        </p:nvSpPr>
        <p:spPr>
          <a:xfrm>
            <a:off x="656801" y="3425130"/>
            <a:ext cx="1946921" cy="775989"/>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err="1">
                <a:solidFill>
                  <a:schemeClr val="tx1"/>
                </a:solidFill>
              </a:rPr>
              <a:t>Entidad</a:t>
            </a:r>
            <a:r>
              <a:rPr lang="en-US" b="1" dirty="0">
                <a:solidFill>
                  <a:schemeClr val="tx1"/>
                </a:solidFill>
              </a:rPr>
              <a:t> </a:t>
            </a:r>
            <a:r>
              <a:rPr lang="en-US" b="1" dirty="0" err="1">
                <a:solidFill>
                  <a:schemeClr val="tx1"/>
                </a:solidFill>
              </a:rPr>
              <a:t>acreditada</a:t>
            </a:r>
            <a:endParaRPr lang="en-US" b="1" dirty="0">
              <a:solidFill>
                <a:schemeClr val="tx1"/>
              </a:solidFill>
            </a:endParaRPr>
          </a:p>
        </p:txBody>
      </p:sp>
      <p:cxnSp>
        <p:nvCxnSpPr>
          <p:cNvPr id="5" name="Straight Arrow Connector 44">
            <a:extLst>
              <a:ext uri="{FF2B5EF4-FFF2-40B4-BE49-F238E27FC236}">
                <a16:creationId xmlns:a16="http://schemas.microsoft.com/office/drawing/2014/main" id="{1D7C3802-3E7C-468E-9843-FB032DED4AA7}"/>
              </a:ext>
            </a:extLst>
          </p:cNvPr>
          <p:cNvCxnSpPr/>
          <p:nvPr/>
        </p:nvCxnSpPr>
        <p:spPr>
          <a:xfrm flipV="1">
            <a:off x="5335721" y="6281330"/>
            <a:ext cx="226606" cy="4202"/>
          </a:xfrm>
          <a:prstGeom prst="straightConnector1">
            <a:avLst/>
          </a:prstGeom>
          <a:ln w="31750">
            <a:prstDash val="sysDash"/>
            <a:tailEnd type="triangle"/>
          </a:ln>
        </p:spPr>
        <p:style>
          <a:lnRef idx="2">
            <a:schemeClr val="dk1"/>
          </a:lnRef>
          <a:fillRef idx="0">
            <a:schemeClr val="dk1"/>
          </a:fillRef>
          <a:effectRef idx="1">
            <a:schemeClr val="dk1"/>
          </a:effectRef>
          <a:fontRef idx="minor">
            <a:schemeClr val="tx1"/>
          </a:fontRef>
        </p:style>
      </p:cxnSp>
      <p:sp>
        <p:nvSpPr>
          <p:cNvPr id="6" name="Pentagon 60">
            <a:extLst>
              <a:ext uri="{FF2B5EF4-FFF2-40B4-BE49-F238E27FC236}">
                <a16:creationId xmlns:a16="http://schemas.microsoft.com/office/drawing/2014/main" id="{42248AF6-77F4-47B0-BD3C-AD6F7A617D15}"/>
              </a:ext>
            </a:extLst>
          </p:cNvPr>
          <p:cNvSpPr/>
          <p:nvPr/>
        </p:nvSpPr>
        <p:spPr>
          <a:xfrm>
            <a:off x="6290665" y="3354773"/>
            <a:ext cx="1814953" cy="846346"/>
          </a:xfrm>
          <a:prstGeom prst="homePlate">
            <a:avLst>
              <a:gd name="adj" fmla="val 3024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dirty="0"/>
              <a:t>Desarrollo de propuestas de financiación</a:t>
            </a:r>
          </a:p>
        </p:txBody>
      </p:sp>
      <p:sp>
        <p:nvSpPr>
          <p:cNvPr id="7" name="Rounded Rectangle 15">
            <a:extLst>
              <a:ext uri="{FF2B5EF4-FFF2-40B4-BE49-F238E27FC236}">
                <a16:creationId xmlns:a16="http://schemas.microsoft.com/office/drawing/2014/main" id="{7A9D9471-8545-442A-89A3-6C38F0BFD256}"/>
              </a:ext>
            </a:extLst>
          </p:cNvPr>
          <p:cNvSpPr/>
          <p:nvPr/>
        </p:nvSpPr>
        <p:spPr>
          <a:xfrm>
            <a:off x="656802" y="4794138"/>
            <a:ext cx="1946920" cy="652212"/>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err="1">
                <a:solidFill>
                  <a:schemeClr val="tx1"/>
                </a:solidFill>
              </a:rPr>
              <a:t>Secretaría</a:t>
            </a:r>
            <a:endParaRPr lang="en-US" b="1" dirty="0">
              <a:solidFill>
                <a:schemeClr val="tx1"/>
              </a:solidFill>
            </a:endParaRPr>
          </a:p>
        </p:txBody>
      </p:sp>
      <p:sp>
        <p:nvSpPr>
          <p:cNvPr id="8" name="Pentagon 55">
            <a:extLst>
              <a:ext uri="{FF2B5EF4-FFF2-40B4-BE49-F238E27FC236}">
                <a16:creationId xmlns:a16="http://schemas.microsoft.com/office/drawing/2014/main" id="{E36E1F69-3515-4D93-B9AD-AD4603F4C2FF}"/>
              </a:ext>
            </a:extLst>
          </p:cNvPr>
          <p:cNvSpPr/>
          <p:nvPr/>
        </p:nvSpPr>
        <p:spPr>
          <a:xfrm>
            <a:off x="2938242" y="3354773"/>
            <a:ext cx="1683225" cy="846346"/>
          </a:xfrm>
          <a:prstGeom prst="homePlate">
            <a:avLst>
              <a:gd name="adj" fmla="val 2416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dirty="0"/>
              <a:t>Presentación de notas conceptuales</a:t>
            </a:r>
          </a:p>
        </p:txBody>
      </p:sp>
      <p:cxnSp>
        <p:nvCxnSpPr>
          <p:cNvPr id="9" name="Straight Connector 5">
            <a:extLst>
              <a:ext uri="{FF2B5EF4-FFF2-40B4-BE49-F238E27FC236}">
                <a16:creationId xmlns:a16="http://schemas.microsoft.com/office/drawing/2014/main" id="{FED73A10-A396-40CF-BA2A-8C768DDA6451}"/>
              </a:ext>
            </a:extLst>
          </p:cNvPr>
          <p:cNvCxnSpPr/>
          <p:nvPr/>
        </p:nvCxnSpPr>
        <p:spPr>
          <a:xfrm>
            <a:off x="3770496" y="5956894"/>
            <a:ext cx="0" cy="709126"/>
          </a:xfrm>
          <a:prstGeom prst="line">
            <a:avLst/>
          </a:prstGeom>
          <a:ln cmpd="sng">
            <a:prstDash val="dash"/>
          </a:ln>
        </p:spPr>
        <p:style>
          <a:lnRef idx="2">
            <a:schemeClr val="accent1"/>
          </a:lnRef>
          <a:fillRef idx="0">
            <a:schemeClr val="accent1"/>
          </a:fillRef>
          <a:effectRef idx="1">
            <a:schemeClr val="accent1"/>
          </a:effectRef>
          <a:fontRef idx="minor">
            <a:schemeClr val="tx1"/>
          </a:fontRef>
        </p:style>
      </p:cxnSp>
      <p:cxnSp>
        <p:nvCxnSpPr>
          <p:cNvPr id="10" name="Straight Connector 22">
            <a:extLst>
              <a:ext uri="{FF2B5EF4-FFF2-40B4-BE49-F238E27FC236}">
                <a16:creationId xmlns:a16="http://schemas.microsoft.com/office/drawing/2014/main" id="{EBF526CA-7A01-4442-B1CD-DBCAE4680621}"/>
              </a:ext>
            </a:extLst>
          </p:cNvPr>
          <p:cNvCxnSpPr/>
          <p:nvPr/>
        </p:nvCxnSpPr>
        <p:spPr>
          <a:xfrm>
            <a:off x="5593323" y="5910400"/>
            <a:ext cx="16557" cy="770461"/>
          </a:xfrm>
          <a:prstGeom prst="line">
            <a:avLst/>
          </a:prstGeom>
          <a:ln cmpd="sng">
            <a:prstDash val="dash"/>
          </a:ln>
        </p:spPr>
        <p:style>
          <a:lnRef idx="2">
            <a:schemeClr val="accent1"/>
          </a:lnRef>
          <a:fillRef idx="0">
            <a:schemeClr val="accent1"/>
          </a:fillRef>
          <a:effectRef idx="1">
            <a:schemeClr val="accent1"/>
          </a:effectRef>
          <a:fontRef idx="minor">
            <a:schemeClr val="tx1"/>
          </a:fontRef>
        </p:style>
      </p:cxnSp>
      <p:sp>
        <p:nvSpPr>
          <p:cNvPr id="11" name="Rounded Rectangle 24">
            <a:extLst>
              <a:ext uri="{FF2B5EF4-FFF2-40B4-BE49-F238E27FC236}">
                <a16:creationId xmlns:a16="http://schemas.microsoft.com/office/drawing/2014/main" id="{2A3EB9C8-CADF-4F65-895B-C5771B1C732F}"/>
              </a:ext>
            </a:extLst>
          </p:cNvPr>
          <p:cNvSpPr/>
          <p:nvPr/>
        </p:nvSpPr>
        <p:spPr>
          <a:xfrm>
            <a:off x="4208399" y="5910400"/>
            <a:ext cx="1070147" cy="755620"/>
          </a:xfrm>
          <a:prstGeom prst="roundRect">
            <a:avLst/>
          </a:prstGeom>
          <a:gradFill>
            <a:gsLst>
              <a:gs pos="0">
                <a:schemeClr val="bg1"/>
              </a:gs>
              <a:gs pos="100000">
                <a:schemeClr val="bg1"/>
              </a:gs>
            </a:gsLs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600" b="1" dirty="0">
                <a:solidFill>
                  <a:schemeClr val="tx1"/>
                </a:solidFill>
              </a:rPr>
              <a:t>2-4 </a:t>
            </a:r>
            <a:r>
              <a:rPr lang="en-US" sz="1600" b="1" dirty="0" err="1">
                <a:solidFill>
                  <a:schemeClr val="tx1"/>
                </a:solidFill>
              </a:rPr>
              <a:t>semanas</a:t>
            </a:r>
            <a:endParaRPr lang="en-US" sz="1600" b="1" dirty="0">
              <a:solidFill>
                <a:schemeClr val="tx1"/>
              </a:solidFill>
            </a:endParaRPr>
          </a:p>
        </p:txBody>
      </p:sp>
      <p:cxnSp>
        <p:nvCxnSpPr>
          <p:cNvPr id="12" name="Straight Arrow Connector 28">
            <a:extLst>
              <a:ext uri="{FF2B5EF4-FFF2-40B4-BE49-F238E27FC236}">
                <a16:creationId xmlns:a16="http://schemas.microsoft.com/office/drawing/2014/main" id="{3F7AA6C1-4A7E-43F7-945A-DC23FFD0B714}"/>
              </a:ext>
            </a:extLst>
          </p:cNvPr>
          <p:cNvCxnSpPr/>
          <p:nvPr/>
        </p:nvCxnSpPr>
        <p:spPr>
          <a:xfrm flipH="1">
            <a:off x="3785994" y="6311457"/>
            <a:ext cx="422405" cy="0"/>
          </a:xfrm>
          <a:prstGeom prst="straightConnector1">
            <a:avLst/>
          </a:prstGeom>
          <a:ln w="31750">
            <a:prstDash val="sysDash"/>
            <a:tailEnd type="triangle"/>
          </a:ln>
        </p:spPr>
        <p:style>
          <a:lnRef idx="2">
            <a:schemeClr val="dk1"/>
          </a:lnRef>
          <a:fillRef idx="0">
            <a:schemeClr val="dk1"/>
          </a:fillRef>
          <a:effectRef idx="1">
            <a:schemeClr val="dk1"/>
          </a:effectRef>
          <a:fontRef idx="minor">
            <a:schemeClr val="tx1"/>
          </a:fontRef>
        </p:style>
      </p:cxnSp>
      <p:sp>
        <p:nvSpPr>
          <p:cNvPr id="13" name="Pentagon 56">
            <a:extLst>
              <a:ext uri="{FF2B5EF4-FFF2-40B4-BE49-F238E27FC236}">
                <a16:creationId xmlns:a16="http://schemas.microsoft.com/office/drawing/2014/main" id="{D51A16B2-3944-427B-B715-FE599E2AAAE3}"/>
              </a:ext>
            </a:extLst>
          </p:cNvPr>
          <p:cNvSpPr/>
          <p:nvPr/>
        </p:nvSpPr>
        <p:spPr>
          <a:xfrm>
            <a:off x="4482294" y="4704608"/>
            <a:ext cx="1989118" cy="741742"/>
          </a:xfrm>
          <a:prstGeom prst="homePlate">
            <a:avLst>
              <a:gd name="adj" fmla="val 272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t>Proporcionar retroalimentación, recomendaciones</a:t>
            </a:r>
          </a:p>
        </p:txBody>
      </p:sp>
      <p:cxnSp>
        <p:nvCxnSpPr>
          <p:cNvPr id="14" name="Elbow Connector 50">
            <a:extLst>
              <a:ext uri="{FF2B5EF4-FFF2-40B4-BE49-F238E27FC236}">
                <a16:creationId xmlns:a16="http://schemas.microsoft.com/office/drawing/2014/main" id="{2B6AB6EC-887F-4D7A-8DA5-467F4621D2E4}"/>
              </a:ext>
            </a:extLst>
          </p:cNvPr>
          <p:cNvCxnSpPr/>
          <p:nvPr/>
        </p:nvCxnSpPr>
        <p:spPr>
          <a:xfrm rot="5400000" flipH="1" flipV="1">
            <a:off x="5431970" y="3876910"/>
            <a:ext cx="926662" cy="728735"/>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Elbow Connector 43">
            <a:extLst>
              <a:ext uri="{FF2B5EF4-FFF2-40B4-BE49-F238E27FC236}">
                <a16:creationId xmlns:a16="http://schemas.microsoft.com/office/drawing/2014/main" id="{F80DB88F-2E44-46D2-9380-8D92214FDD64}"/>
              </a:ext>
            </a:extLst>
          </p:cNvPr>
          <p:cNvCxnSpPr/>
          <p:nvPr/>
        </p:nvCxnSpPr>
        <p:spPr>
          <a:xfrm rot="16200000" flipH="1">
            <a:off x="3610455" y="4203640"/>
            <a:ext cx="1034990" cy="70868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5930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39622C46-0655-4E16-86DB-66302B78D7A3}"/>
              </a:ext>
            </a:extLst>
          </p:cNvPr>
          <p:cNvSpPr>
            <a:spLocks noGrp="1"/>
          </p:cNvSpPr>
          <p:nvPr>
            <p:ph type="sldNum" sz="quarter" idx="12"/>
          </p:nvPr>
        </p:nvSpPr>
        <p:spPr/>
        <p:txBody>
          <a:bodyPr/>
          <a:lstStyle/>
          <a:p>
            <a:fld id="{36ED4B00-B4CE-433F-BD9E-86EA8518113C}" type="slidenum">
              <a:rPr lang="es-ES" smtClean="0"/>
              <a:pPr/>
              <a:t>45</a:t>
            </a:fld>
            <a:endParaRPr lang="es-ES"/>
          </a:p>
        </p:txBody>
      </p:sp>
      <p:sp>
        <p:nvSpPr>
          <p:cNvPr id="3" name="Titel 1">
            <a:extLst>
              <a:ext uri="{FF2B5EF4-FFF2-40B4-BE49-F238E27FC236}">
                <a16:creationId xmlns:a16="http://schemas.microsoft.com/office/drawing/2014/main" id="{D87DAF1C-0D3C-45AD-A1FC-12F2E9D47661}"/>
              </a:ext>
            </a:extLst>
          </p:cNvPr>
          <p:cNvSpPr txBox="1">
            <a:spLocks/>
          </p:cNvSpPr>
          <p:nvPr/>
        </p:nvSpPr>
        <p:spPr>
          <a:xfrm>
            <a:off x="923891" y="1075397"/>
            <a:ext cx="7900233" cy="583722"/>
          </a:xfrm>
          <a:prstGeom prst="rect">
            <a:avLst/>
          </a:prstGeom>
        </p:spPr>
        <p:txBody>
          <a:bodyPr vert="horz" lIns="0" tIns="0" rIns="0" bIns="0" rtlCol="0" anchor="t" anchorCtr="0">
            <a:no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pPr algn="r" defTabSz="593888">
              <a:defRPr/>
            </a:pPr>
            <a:r>
              <a:rPr lang="es-ES" sz="1800" dirty="0">
                <a:solidFill>
                  <a:schemeClr val="tx1"/>
                </a:solidFill>
                <a:latin typeface="Century Gothic" panose="020B0502020202020204" pitchFamily="34" charset="0"/>
                <a:ea typeface="+mn-ea"/>
                <a:cs typeface="+mn-cs"/>
              </a:rPr>
              <a:t>Panel técnico Independiente</a:t>
            </a:r>
          </a:p>
          <a:p>
            <a:pPr algn="r" defTabSz="593888">
              <a:defRPr/>
            </a:pPr>
            <a:endParaRPr lang="de-DE" b="1" dirty="0">
              <a:solidFill>
                <a:srgbClr val="ACACAC">
                  <a:lumMod val="50000"/>
                </a:srgbClr>
              </a:solidFill>
              <a:latin typeface="Calibri"/>
            </a:endParaRPr>
          </a:p>
        </p:txBody>
      </p:sp>
      <p:sp>
        <p:nvSpPr>
          <p:cNvPr id="8" name="Rechteck 7">
            <a:extLst>
              <a:ext uri="{FF2B5EF4-FFF2-40B4-BE49-F238E27FC236}">
                <a16:creationId xmlns:a16="http://schemas.microsoft.com/office/drawing/2014/main" id="{FDFEE5C2-B003-406D-9982-9F7DFE4014C6}"/>
              </a:ext>
            </a:extLst>
          </p:cNvPr>
          <p:cNvSpPr/>
          <p:nvPr/>
        </p:nvSpPr>
        <p:spPr>
          <a:xfrm>
            <a:off x="0" y="1957721"/>
            <a:ext cx="3516310" cy="4431983"/>
          </a:xfrm>
          <a:prstGeom prst="rect">
            <a:avLst/>
          </a:prstGeom>
        </p:spPr>
        <p:txBody>
          <a:bodyPr wrap="square">
            <a:spAutoFit/>
          </a:bodyPr>
          <a:lstStyle/>
          <a:p>
            <a:pPr marL="285750" indent="-285750">
              <a:buFont typeface="Arial" panose="020B0604020202020204" pitchFamily="34" charset="0"/>
              <a:buChar char="•"/>
            </a:pPr>
            <a:r>
              <a:rPr lang="es-ES" sz="1400" dirty="0">
                <a:latin typeface="Century Gothic" panose="020B0502020202020204" pitchFamily="34" charset="0"/>
              </a:rPr>
              <a:t>El grupo </a:t>
            </a:r>
            <a:r>
              <a:rPr lang="es-ES" sz="1400" b="1" dirty="0">
                <a:latin typeface="Century Gothic" panose="020B0502020202020204" pitchFamily="34" charset="0"/>
              </a:rPr>
              <a:t>asesor técnico independiente (TAP) realizará una evaluación técnica </a:t>
            </a:r>
            <a:r>
              <a:rPr lang="es-ES" sz="1400" dirty="0">
                <a:latin typeface="Century Gothic" panose="020B0502020202020204" pitchFamily="34" charset="0"/>
              </a:rPr>
              <a:t>de la ejecución del proyecto o programa contra criterios específicos de la actividad, tal como se definen en el marco inicial de inversión. </a:t>
            </a:r>
          </a:p>
          <a:p>
            <a:pPr marL="285750" indent="-285750">
              <a:buFont typeface="Arial" panose="020B0604020202020204" pitchFamily="34" charset="0"/>
              <a:buChar char="•"/>
            </a:pPr>
            <a:r>
              <a:rPr lang="es-ES" sz="1400" dirty="0">
                <a:latin typeface="Century Gothic" panose="020B0502020202020204" pitchFamily="34" charset="0"/>
              </a:rPr>
              <a:t>El </a:t>
            </a:r>
            <a:r>
              <a:rPr lang="es-ES" sz="1400" b="1" dirty="0">
                <a:latin typeface="Century Gothic" panose="020B0502020202020204" pitchFamily="34" charset="0"/>
              </a:rPr>
              <a:t>TAP presentará </a:t>
            </a:r>
            <a:r>
              <a:rPr lang="es-ES" sz="1400" dirty="0">
                <a:latin typeface="Century Gothic" panose="020B0502020202020204" pitchFamily="34" charset="0"/>
              </a:rPr>
              <a:t>el resultado de su evaluación técnica y sus recomendaciones sobre cada propuesta de financiación a la </a:t>
            </a:r>
            <a:r>
              <a:rPr lang="es-ES" sz="1400" b="1" dirty="0">
                <a:latin typeface="Century Gothic" panose="020B0502020202020204" pitchFamily="34" charset="0"/>
              </a:rPr>
              <a:t>Junta del GCF. </a:t>
            </a:r>
          </a:p>
          <a:p>
            <a:pPr marL="285750" indent="-285750">
              <a:buFont typeface="Arial" panose="020B0604020202020204" pitchFamily="34" charset="0"/>
              <a:buChar char="•"/>
            </a:pPr>
            <a:r>
              <a:rPr lang="es-ES" sz="1400" dirty="0">
                <a:latin typeface="Century Gothic" panose="020B0502020202020204" pitchFamily="34" charset="0"/>
              </a:rPr>
              <a:t>La Secretaría facilita la </a:t>
            </a:r>
            <a:r>
              <a:rPr lang="es-ES" sz="1400" b="1" dirty="0">
                <a:latin typeface="Century Gothic" panose="020B0502020202020204" pitchFamily="34" charset="0"/>
              </a:rPr>
              <a:t>respuesta de </a:t>
            </a:r>
            <a:r>
              <a:rPr lang="es-ES" sz="1400" b="1" dirty="0" err="1">
                <a:latin typeface="Century Gothic" panose="020B0502020202020204" pitchFamily="34" charset="0"/>
              </a:rPr>
              <a:t>EAs</a:t>
            </a:r>
            <a:r>
              <a:rPr lang="es-ES" sz="1400" dirty="0">
                <a:latin typeface="Century Gothic" panose="020B0502020202020204" pitchFamily="34" charset="0"/>
              </a:rPr>
              <a:t> a la evaluación y recomendaciones del TAP. </a:t>
            </a:r>
          </a:p>
          <a:p>
            <a:pPr marL="285750" indent="-285750">
              <a:buFont typeface="Arial" panose="020B0604020202020204" pitchFamily="34" charset="0"/>
              <a:buChar char="•"/>
            </a:pPr>
            <a:r>
              <a:rPr lang="es-ES" sz="1400" dirty="0">
                <a:latin typeface="Century Gothic" panose="020B0502020202020204" pitchFamily="34" charset="0"/>
              </a:rPr>
              <a:t>La evaluación del TAP y las respuestas </a:t>
            </a:r>
            <a:r>
              <a:rPr lang="es-ES" sz="1400" dirty="0" err="1">
                <a:latin typeface="Century Gothic" panose="020B0502020202020204" pitchFamily="34" charset="0"/>
              </a:rPr>
              <a:t>EAs</a:t>
            </a:r>
            <a:r>
              <a:rPr lang="es-ES" sz="1400" dirty="0">
                <a:latin typeface="Century Gothic" panose="020B0502020202020204" pitchFamily="34" charset="0"/>
              </a:rPr>
              <a:t> se </a:t>
            </a:r>
            <a:r>
              <a:rPr lang="es-ES" sz="1400" b="1" dirty="0">
                <a:latin typeface="Century Gothic" panose="020B0502020202020204" pitchFamily="34" charset="0"/>
              </a:rPr>
              <a:t>publicarán</a:t>
            </a:r>
            <a:r>
              <a:rPr lang="es-ES" sz="1400" dirty="0">
                <a:latin typeface="Century Gothic" panose="020B0502020202020204" pitchFamily="34" charset="0"/>
              </a:rPr>
              <a:t> en el sitio web del GCF.</a:t>
            </a:r>
          </a:p>
          <a:p>
            <a:endParaRPr lang="de-DE" sz="1600" dirty="0"/>
          </a:p>
        </p:txBody>
      </p:sp>
      <p:grpSp>
        <p:nvGrpSpPr>
          <p:cNvPr id="9" name="Gruppieren 2">
            <a:extLst>
              <a:ext uri="{FF2B5EF4-FFF2-40B4-BE49-F238E27FC236}">
                <a16:creationId xmlns:a16="http://schemas.microsoft.com/office/drawing/2014/main" id="{0ABCCBA5-68CE-4558-BD22-A5AEC1CEB81A}"/>
              </a:ext>
            </a:extLst>
          </p:cNvPr>
          <p:cNvGrpSpPr/>
          <p:nvPr/>
        </p:nvGrpSpPr>
        <p:grpSpPr>
          <a:xfrm>
            <a:off x="3707904" y="2322822"/>
            <a:ext cx="5261014" cy="2618346"/>
            <a:chOff x="693215" y="2085645"/>
            <a:chExt cx="8755564" cy="4981303"/>
          </a:xfrm>
        </p:grpSpPr>
        <p:sp>
          <p:nvSpPr>
            <p:cNvPr id="10" name="Rounded Rectangle 1">
              <a:extLst>
                <a:ext uri="{FF2B5EF4-FFF2-40B4-BE49-F238E27FC236}">
                  <a16:creationId xmlns:a16="http://schemas.microsoft.com/office/drawing/2014/main" id="{D9A50002-C2B4-406E-B7FF-C75597959C06}"/>
                </a:ext>
              </a:extLst>
            </p:cNvPr>
            <p:cNvSpPr/>
            <p:nvPr/>
          </p:nvSpPr>
          <p:spPr>
            <a:xfrm>
              <a:off x="8966835" y="2929177"/>
              <a:ext cx="481944" cy="2670377"/>
            </a:xfrm>
            <a:prstGeom prst="round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sz="900" dirty="0" err="1">
                  <a:solidFill>
                    <a:schemeClr val="bg1"/>
                  </a:solidFill>
                </a:rPr>
                <a:t>Disposiciones</a:t>
              </a:r>
              <a:r>
                <a:rPr lang="en-US" sz="900" dirty="0">
                  <a:solidFill>
                    <a:schemeClr val="bg1"/>
                  </a:solidFill>
                </a:rPr>
                <a:t> </a:t>
              </a:r>
              <a:r>
                <a:rPr lang="en-US" sz="900" dirty="0" err="1">
                  <a:solidFill>
                    <a:schemeClr val="bg1"/>
                  </a:solidFill>
                </a:rPr>
                <a:t>legales</a:t>
              </a:r>
              <a:endParaRPr lang="en-US" sz="900" dirty="0">
                <a:solidFill>
                  <a:schemeClr val="bg1"/>
                </a:solidFill>
              </a:endParaRPr>
            </a:p>
          </p:txBody>
        </p:sp>
        <p:sp>
          <p:nvSpPr>
            <p:cNvPr id="11" name="Rounded Rectangle 19">
              <a:extLst>
                <a:ext uri="{FF2B5EF4-FFF2-40B4-BE49-F238E27FC236}">
                  <a16:creationId xmlns:a16="http://schemas.microsoft.com/office/drawing/2014/main" id="{BB6C31CF-5A23-4589-930D-991141003513}"/>
                </a:ext>
              </a:extLst>
            </p:cNvPr>
            <p:cNvSpPr/>
            <p:nvPr/>
          </p:nvSpPr>
          <p:spPr>
            <a:xfrm>
              <a:off x="693215" y="3352817"/>
              <a:ext cx="1755036" cy="753806"/>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100" b="1" dirty="0" err="1">
                  <a:solidFill>
                    <a:schemeClr val="tx1"/>
                  </a:solidFill>
                </a:rPr>
                <a:t>Entidad</a:t>
              </a:r>
              <a:r>
                <a:rPr lang="en-US" sz="1100" b="1" dirty="0">
                  <a:solidFill>
                    <a:schemeClr val="tx1"/>
                  </a:solidFill>
                </a:rPr>
                <a:t> </a:t>
              </a:r>
              <a:r>
                <a:rPr lang="en-US" sz="1100" b="1" dirty="0" err="1">
                  <a:solidFill>
                    <a:schemeClr val="tx1"/>
                  </a:solidFill>
                </a:rPr>
                <a:t>acreditada</a:t>
              </a:r>
              <a:endParaRPr lang="en-US" sz="1100" b="1" dirty="0">
                <a:solidFill>
                  <a:schemeClr val="tx1"/>
                </a:solidFill>
              </a:endParaRPr>
            </a:p>
          </p:txBody>
        </p:sp>
        <p:sp>
          <p:nvSpPr>
            <p:cNvPr id="12" name="Rounded Rectangle 15">
              <a:extLst>
                <a:ext uri="{FF2B5EF4-FFF2-40B4-BE49-F238E27FC236}">
                  <a16:creationId xmlns:a16="http://schemas.microsoft.com/office/drawing/2014/main" id="{E3DAFC38-070E-405D-8724-A4CEFCE59BFF}"/>
                </a:ext>
              </a:extLst>
            </p:cNvPr>
            <p:cNvSpPr/>
            <p:nvPr/>
          </p:nvSpPr>
          <p:spPr>
            <a:xfrm>
              <a:off x="693215" y="4801553"/>
              <a:ext cx="1755035" cy="798001"/>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100" b="1" dirty="0" err="1">
                  <a:solidFill>
                    <a:schemeClr val="tx1"/>
                  </a:solidFill>
                </a:rPr>
                <a:t>Secretaría</a:t>
              </a:r>
              <a:endParaRPr lang="en-US" sz="1100" b="1" dirty="0">
                <a:solidFill>
                  <a:schemeClr val="tx1"/>
                </a:solidFill>
              </a:endParaRPr>
            </a:p>
          </p:txBody>
        </p:sp>
        <p:sp>
          <p:nvSpPr>
            <p:cNvPr id="13" name="Rounded Rectangle 53">
              <a:extLst>
                <a:ext uri="{FF2B5EF4-FFF2-40B4-BE49-F238E27FC236}">
                  <a16:creationId xmlns:a16="http://schemas.microsoft.com/office/drawing/2014/main" id="{0E1DD9AC-E958-46E0-B34A-1A8034B4C654}"/>
                </a:ext>
              </a:extLst>
            </p:cNvPr>
            <p:cNvSpPr/>
            <p:nvPr/>
          </p:nvSpPr>
          <p:spPr>
            <a:xfrm>
              <a:off x="693216" y="6265609"/>
              <a:ext cx="1755034" cy="801339"/>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100" b="1" dirty="0" err="1">
                  <a:solidFill>
                    <a:schemeClr val="tx1"/>
                  </a:solidFill>
                </a:rPr>
                <a:t>Tablero</a:t>
              </a:r>
              <a:endParaRPr lang="en-US" sz="1100" b="1" dirty="0">
                <a:solidFill>
                  <a:schemeClr val="tx1"/>
                </a:solidFill>
              </a:endParaRPr>
            </a:p>
          </p:txBody>
        </p:sp>
        <p:sp>
          <p:nvSpPr>
            <p:cNvPr id="14" name="Pentagon 55">
              <a:extLst>
                <a:ext uri="{FF2B5EF4-FFF2-40B4-BE49-F238E27FC236}">
                  <a16:creationId xmlns:a16="http://schemas.microsoft.com/office/drawing/2014/main" id="{BA2EFCB5-38F4-4304-AFED-E7DE81F30C33}"/>
                </a:ext>
              </a:extLst>
            </p:cNvPr>
            <p:cNvSpPr/>
            <p:nvPr/>
          </p:nvSpPr>
          <p:spPr>
            <a:xfrm>
              <a:off x="3788551" y="3357824"/>
              <a:ext cx="1423324" cy="775341"/>
            </a:xfrm>
            <a:prstGeom prst="homePlate">
              <a:avLst>
                <a:gd name="adj" fmla="val 2713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700" dirty="0"/>
                <a:t>Desarrollo del concepto (voluntario)</a:t>
              </a:r>
            </a:p>
          </p:txBody>
        </p:sp>
        <p:sp>
          <p:nvSpPr>
            <p:cNvPr id="15" name="Pentagon 56">
              <a:extLst>
                <a:ext uri="{FF2B5EF4-FFF2-40B4-BE49-F238E27FC236}">
                  <a16:creationId xmlns:a16="http://schemas.microsoft.com/office/drawing/2014/main" id="{EF21E1C5-EDAA-4E16-859F-D5DF962871A5}"/>
                </a:ext>
              </a:extLst>
            </p:cNvPr>
            <p:cNvSpPr/>
            <p:nvPr/>
          </p:nvSpPr>
          <p:spPr>
            <a:xfrm>
              <a:off x="2525320" y="4134821"/>
              <a:ext cx="1328010" cy="826026"/>
            </a:xfrm>
            <a:prstGeom prst="homePlate">
              <a:avLst>
                <a:gd name="adj" fmla="val 251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700" dirty="0"/>
                <a:t>Generación de propuestas de financiación</a:t>
              </a:r>
            </a:p>
          </p:txBody>
        </p:sp>
        <p:sp>
          <p:nvSpPr>
            <p:cNvPr id="16" name="Pentagon 59">
              <a:extLst>
                <a:ext uri="{FF2B5EF4-FFF2-40B4-BE49-F238E27FC236}">
                  <a16:creationId xmlns:a16="http://schemas.microsoft.com/office/drawing/2014/main" id="{556E82AB-883E-4270-B20A-C35E2D2BCAD3}"/>
                </a:ext>
              </a:extLst>
            </p:cNvPr>
            <p:cNvSpPr/>
            <p:nvPr/>
          </p:nvSpPr>
          <p:spPr>
            <a:xfrm>
              <a:off x="5405490" y="3357824"/>
              <a:ext cx="1579821" cy="779564"/>
            </a:xfrm>
            <a:prstGeom prst="homePlate">
              <a:avLst>
                <a:gd name="adj" fmla="val 254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700" dirty="0"/>
                <a:t>Presentación de la propuesta de financiación</a:t>
              </a:r>
            </a:p>
          </p:txBody>
        </p:sp>
        <p:sp>
          <p:nvSpPr>
            <p:cNvPr id="17" name="Rounded Rectangle 33">
              <a:extLst>
                <a:ext uri="{FF2B5EF4-FFF2-40B4-BE49-F238E27FC236}">
                  <a16:creationId xmlns:a16="http://schemas.microsoft.com/office/drawing/2014/main" id="{C52A70B8-96A6-4FBA-8BB6-A56D510471E7}"/>
                </a:ext>
              </a:extLst>
            </p:cNvPr>
            <p:cNvSpPr/>
            <p:nvPr/>
          </p:nvSpPr>
          <p:spPr>
            <a:xfrm>
              <a:off x="5387119" y="2740870"/>
              <a:ext cx="1427347" cy="42123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050" b="1" dirty="0">
                  <a:solidFill>
                    <a:schemeClr val="tx1"/>
                  </a:solidFill>
                </a:rPr>
                <a:t>No-</a:t>
              </a:r>
              <a:r>
                <a:rPr lang="en-US" sz="1050" b="1" dirty="0" err="1">
                  <a:solidFill>
                    <a:schemeClr val="tx1"/>
                  </a:solidFill>
                </a:rPr>
                <a:t>objeción</a:t>
              </a:r>
              <a:endParaRPr lang="en-US" sz="1050" b="1" dirty="0">
                <a:solidFill>
                  <a:schemeClr val="tx1"/>
                </a:solidFill>
              </a:endParaRPr>
            </a:p>
          </p:txBody>
        </p:sp>
        <p:sp>
          <p:nvSpPr>
            <p:cNvPr id="18" name="Pentagon 60">
              <a:extLst>
                <a:ext uri="{FF2B5EF4-FFF2-40B4-BE49-F238E27FC236}">
                  <a16:creationId xmlns:a16="http://schemas.microsoft.com/office/drawing/2014/main" id="{E0EE2578-61CC-4F13-97D1-4FF7714FA5C3}"/>
                </a:ext>
              </a:extLst>
            </p:cNvPr>
            <p:cNvSpPr/>
            <p:nvPr/>
          </p:nvSpPr>
          <p:spPr>
            <a:xfrm>
              <a:off x="6522787" y="4691142"/>
              <a:ext cx="1769363" cy="798001"/>
            </a:xfrm>
            <a:prstGeom prst="homePlate">
              <a:avLst>
                <a:gd name="adj" fmla="val 3335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000" dirty="0"/>
                <a:t>Análisis y recomendación </a:t>
              </a:r>
              <a:endParaRPr lang="en-US" sz="1000" dirty="0"/>
            </a:p>
          </p:txBody>
        </p:sp>
        <p:sp>
          <p:nvSpPr>
            <p:cNvPr id="19" name="Pentagon 61">
              <a:extLst>
                <a:ext uri="{FF2B5EF4-FFF2-40B4-BE49-F238E27FC236}">
                  <a16:creationId xmlns:a16="http://schemas.microsoft.com/office/drawing/2014/main" id="{1D057236-099C-4BB9-8F0B-030E1E76CEC8}"/>
                </a:ext>
              </a:extLst>
            </p:cNvPr>
            <p:cNvSpPr/>
            <p:nvPr/>
          </p:nvSpPr>
          <p:spPr>
            <a:xfrm>
              <a:off x="7683536" y="6265608"/>
              <a:ext cx="1217228" cy="801339"/>
            </a:xfrm>
            <a:prstGeom prst="homePlate">
              <a:avLst>
                <a:gd name="adj" fmla="val 3328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dirty="0"/>
                <a:t> Decisión de la Junta</a:t>
              </a:r>
              <a:endParaRPr lang="en-US" sz="900" dirty="0"/>
            </a:p>
          </p:txBody>
        </p:sp>
        <p:sp>
          <p:nvSpPr>
            <p:cNvPr id="20" name="Oval 65">
              <a:extLst>
                <a:ext uri="{FF2B5EF4-FFF2-40B4-BE49-F238E27FC236}">
                  <a16:creationId xmlns:a16="http://schemas.microsoft.com/office/drawing/2014/main" id="{08ABC704-CBC6-4E4E-B6FC-9C0808F29374}"/>
                </a:ext>
              </a:extLst>
            </p:cNvPr>
            <p:cNvSpPr/>
            <p:nvPr/>
          </p:nvSpPr>
          <p:spPr>
            <a:xfrm>
              <a:off x="2410302" y="3926059"/>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1</a:t>
              </a:r>
            </a:p>
          </p:txBody>
        </p:sp>
        <p:sp>
          <p:nvSpPr>
            <p:cNvPr id="21" name="Oval 67">
              <a:extLst>
                <a:ext uri="{FF2B5EF4-FFF2-40B4-BE49-F238E27FC236}">
                  <a16:creationId xmlns:a16="http://schemas.microsoft.com/office/drawing/2014/main" id="{75BBADB4-90C6-4F80-8744-4F172C186ACB}"/>
                </a:ext>
              </a:extLst>
            </p:cNvPr>
            <p:cNvSpPr/>
            <p:nvPr/>
          </p:nvSpPr>
          <p:spPr>
            <a:xfrm>
              <a:off x="3695458" y="3239351"/>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2</a:t>
              </a:r>
            </a:p>
          </p:txBody>
        </p:sp>
        <p:sp>
          <p:nvSpPr>
            <p:cNvPr id="22" name="Oval 68">
              <a:extLst>
                <a:ext uri="{FF2B5EF4-FFF2-40B4-BE49-F238E27FC236}">
                  <a16:creationId xmlns:a16="http://schemas.microsoft.com/office/drawing/2014/main" id="{D89288A3-1CDE-4CAC-B753-0EEDAD529619}"/>
                </a:ext>
              </a:extLst>
            </p:cNvPr>
            <p:cNvSpPr/>
            <p:nvPr/>
          </p:nvSpPr>
          <p:spPr>
            <a:xfrm>
              <a:off x="5211875" y="3239351"/>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3</a:t>
              </a:r>
            </a:p>
          </p:txBody>
        </p:sp>
        <p:sp>
          <p:nvSpPr>
            <p:cNvPr id="23" name="Oval 69">
              <a:extLst>
                <a:ext uri="{FF2B5EF4-FFF2-40B4-BE49-F238E27FC236}">
                  <a16:creationId xmlns:a16="http://schemas.microsoft.com/office/drawing/2014/main" id="{3FED1CB6-4AD0-4928-857F-62E8F125C185}"/>
                </a:ext>
              </a:extLst>
            </p:cNvPr>
            <p:cNvSpPr/>
            <p:nvPr/>
          </p:nvSpPr>
          <p:spPr>
            <a:xfrm>
              <a:off x="6377454" y="4606169"/>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4</a:t>
              </a:r>
            </a:p>
          </p:txBody>
        </p:sp>
        <p:sp>
          <p:nvSpPr>
            <p:cNvPr id="24" name="Oval 70">
              <a:extLst>
                <a:ext uri="{FF2B5EF4-FFF2-40B4-BE49-F238E27FC236}">
                  <a16:creationId xmlns:a16="http://schemas.microsoft.com/office/drawing/2014/main" id="{C8653E51-2561-442A-8630-5D31FCEC9D79}"/>
                </a:ext>
              </a:extLst>
            </p:cNvPr>
            <p:cNvSpPr/>
            <p:nvPr/>
          </p:nvSpPr>
          <p:spPr>
            <a:xfrm>
              <a:off x="7548931" y="6172228"/>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5</a:t>
              </a:r>
            </a:p>
          </p:txBody>
        </p:sp>
        <p:sp>
          <p:nvSpPr>
            <p:cNvPr id="25" name="Rounded Rectangle 72">
              <a:extLst>
                <a:ext uri="{FF2B5EF4-FFF2-40B4-BE49-F238E27FC236}">
                  <a16:creationId xmlns:a16="http://schemas.microsoft.com/office/drawing/2014/main" id="{56FA3BF4-8604-4087-86A6-D8BDD1CF2899}"/>
                </a:ext>
              </a:extLst>
            </p:cNvPr>
            <p:cNvSpPr/>
            <p:nvPr/>
          </p:nvSpPr>
          <p:spPr>
            <a:xfrm>
              <a:off x="2448249" y="2085645"/>
              <a:ext cx="4537061" cy="540055"/>
            </a:xfrm>
            <a:prstGeom prst="roundRect">
              <a:avLst/>
            </a:prstGeom>
            <a:solidFill>
              <a:srgbClr val="CBE8B6">
                <a:alpha val="27843"/>
              </a:srgbClr>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dirty="0">
                  <a:solidFill>
                    <a:schemeClr val="tx1"/>
                  </a:solidFill>
                </a:rPr>
                <a:t>NDA</a:t>
              </a:r>
            </a:p>
          </p:txBody>
        </p:sp>
        <p:sp>
          <p:nvSpPr>
            <p:cNvPr id="26" name="Oval 28">
              <a:extLst>
                <a:ext uri="{FF2B5EF4-FFF2-40B4-BE49-F238E27FC236}">
                  <a16:creationId xmlns:a16="http://schemas.microsoft.com/office/drawing/2014/main" id="{20BE14A1-4727-46D6-A893-8FFB9CEB51EB}"/>
                </a:ext>
              </a:extLst>
            </p:cNvPr>
            <p:cNvSpPr/>
            <p:nvPr/>
          </p:nvSpPr>
          <p:spPr>
            <a:xfrm>
              <a:off x="8833903" y="2843466"/>
              <a:ext cx="269209" cy="286582"/>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000" dirty="0"/>
                <a:t>6</a:t>
              </a:r>
            </a:p>
          </p:txBody>
        </p:sp>
        <p:cxnSp>
          <p:nvCxnSpPr>
            <p:cNvPr id="27" name="Elbow Connector 31">
              <a:extLst>
                <a:ext uri="{FF2B5EF4-FFF2-40B4-BE49-F238E27FC236}">
                  <a16:creationId xmlns:a16="http://schemas.microsoft.com/office/drawing/2014/main" id="{D02BAF60-19F1-4596-A02C-D18E512B9156}"/>
                </a:ext>
              </a:extLst>
            </p:cNvPr>
            <p:cNvCxnSpPr>
              <a:stCxn id="15" idx="0"/>
              <a:endCxn id="14" idx="1"/>
            </p:cNvCxnSpPr>
            <p:nvPr/>
          </p:nvCxnSpPr>
          <p:spPr>
            <a:xfrm rot="5400000" flipH="1" flipV="1">
              <a:off x="3242340" y="3588611"/>
              <a:ext cx="389326" cy="703095"/>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Elbow Connector 34">
              <a:extLst>
                <a:ext uri="{FF2B5EF4-FFF2-40B4-BE49-F238E27FC236}">
                  <a16:creationId xmlns:a16="http://schemas.microsoft.com/office/drawing/2014/main" id="{60E02410-41BA-423F-94CD-CA43D177CFF7}"/>
                </a:ext>
              </a:extLst>
            </p:cNvPr>
            <p:cNvCxnSpPr>
              <a:stCxn id="16" idx="2"/>
              <a:endCxn id="18" idx="1"/>
            </p:cNvCxnSpPr>
            <p:nvPr/>
          </p:nvCxnSpPr>
          <p:spPr>
            <a:xfrm rot="16200000" flipH="1">
              <a:off x="5833214" y="4400569"/>
              <a:ext cx="952755" cy="426391"/>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Elbow Connector 37">
              <a:extLst>
                <a:ext uri="{FF2B5EF4-FFF2-40B4-BE49-F238E27FC236}">
                  <a16:creationId xmlns:a16="http://schemas.microsoft.com/office/drawing/2014/main" id="{63C9F74B-AA1C-4C0D-B9BA-F83503DAA7B5}"/>
                </a:ext>
              </a:extLst>
            </p:cNvPr>
            <p:cNvCxnSpPr>
              <a:stCxn id="18" idx="2"/>
              <a:endCxn id="19" idx="1"/>
            </p:cNvCxnSpPr>
            <p:nvPr/>
          </p:nvCxnSpPr>
          <p:spPr>
            <a:xfrm rot="16200000" flipH="1">
              <a:off x="6890390" y="5873131"/>
              <a:ext cx="1177135" cy="40915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Rounded Rectangle 29">
              <a:extLst>
                <a:ext uri="{FF2B5EF4-FFF2-40B4-BE49-F238E27FC236}">
                  <a16:creationId xmlns:a16="http://schemas.microsoft.com/office/drawing/2014/main" id="{CECA0F17-8231-46DF-BC50-2753B7CBCD91}"/>
                </a:ext>
              </a:extLst>
            </p:cNvPr>
            <p:cNvSpPr/>
            <p:nvPr/>
          </p:nvSpPr>
          <p:spPr>
            <a:xfrm>
              <a:off x="6377454" y="5445613"/>
              <a:ext cx="1914696" cy="597284"/>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800" b="1" dirty="0">
                  <a:solidFill>
                    <a:schemeClr val="tx1"/>
                  </a:solidFill>
                </a:rPr>
                <a:t>Panel de </a:t>
              </a:r>
              <a:r>
                <a:rPr lang="en-US" sz="800" b="1" dirty="0" err="1">
                  <a:solidFill>
                    <a:schemeClr val="tx1"/>
                  </a:solidFill>
                </a:rPr>
                <a:t>asesoría</a:t>
              </a:r>
              <a:r>
                <a:rPr lang="en-US" sz="800" b="1" dirty="0">
                  <a:solidFill>
                    <a:schemeClr val="tx1"/>
                  </a:solidFill>
                </a:rPr>
                <a:t> </a:t>
              </a:r>
              <a:r>
                <a:rPr lang="en-US" sz="800" b="1" dirty="0" err="1">
                  <a:solidFill>
                    <a:schemeClr val="tx1"/>
                  </a:solidFill>
                </a:rPr>
                <a:t>técnica</a:t>
              </a:r>
              <a:endParaRPr lang="en-US" sz="800" b="1" dirty="0">
                <a:solidFill>
                  <a:schemeClr val="tx1"/>
                </a:solidFill>
              </a:endParaRPr>
            </a:p>
          </p:txBody>
        </p:sp>
        <p:cxnSp>
          <p:nvCxnSpPr>
            <p:cNvPr id="31" name="Elbow Connector 38">
              <a:extLst>
                <a:ext uri="{FF2B5EF4-FFF2-40B4-BE49-F238E27FC236}">
                  <a16:creationId xmlns:a16="http://schemas.microsoft.com/office/drawing/2014/main" id="{8A98CB69-ECA3-4870-8F4E-4785A6718187}"/>
                </a:ext>
              </a:extLst>
            </p:cNvPr>
            <p:cNvCxnSpPr>
              <a:stCxn id="14" idx="3"/>
              <a:endCxn id="16" idx="1"/>
            </p:cNvCxnSpPr>
            <p:nvPr/>
          </p:nvCxnSpPr>
          <p:spPr>
            <a:xfrm>
              <a:off x="5211875" y="3745495"/>
              <a:ext cx="193615" cy="2111"/>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
          <p:nvSpPr>
            <p:cNvPr id="32" name="Rounded Rectangle 47">
              <a:extLst>
                <a:ext uri="{FF2B5EF4-FFF2-40B4-BE49-F238E27FC236}">
                  <a16:creationId xmlns:a16="http://schemas.microsoft.com/office/drawing/2014/main" id="{BA37EAF3-4BF3-4843-89D4-78392605A539}"/>
                </a:ext>
              </a:extLst>
            </p:cNvPr>
            <p:cNvSpPr/>
            <p:nvPr/>
          </p:nvSpPr>
          <p:spPr>
            <a:xfrm rot="16200000">
              <a:off x="7942588" y="4038421"/>
              <a:ext cx="1697328" cy="326119"/>
            </a:xfrm>
            <a:prstGeom prst="roundRect">
              <a:avLst/>
            </a:prstGeom>
            <a:solidFill>
              <a:srgbClr val="CBE8B6"/>
            </a:solidFill>
            <a:ln>
              <a:solidFill>
                <a:srgbClr val="00800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700" b="1" dirty="0" err="1">
                  <a:solidFill>
                    <a:schemeClr val="tx1"/>
                  </a:solidFill>
                </a:rPr>
                <a:t>Fideicomisario</a:t>
              </a:r>
              <a:endParaRPr lang="en-US" sz="700" b="1" dirty="0">
                <a:solidFill>
                  <a:schemeClr val="tx1"/>
                </a:solidFill>
              </a:endParaRPr>
            </a:p>
          </p:txBody>
        </p:sp>
        <p:cxnSp>
          <p:nvCxnSpPr>
            <p:cNvPr id="33" name="Elbow Connector 25">
              <a:extLst>
                <a:ext uri="{FF2B5EF4-FFF2-40B4-BE49-F238E27FC236}">
                  <a16:creationId xmlns:a16="http://schemas.microsoft.com/office/drawing/2014/main" id="{6B50C84E-C4B5-4154-96D0-9CC9C40278A6}"/>
                </a:ext>
              </a:extLst>
            </p:cNvPr>
            <p:cNvCxnSpPr/>
            <p:nvPr/>
          </p:nvCxnSpPr>
          <p:spPr>
            <a:xfrm rot="5400000" flipH="1" flipV="1">
              <a:off x="8520463" y="5968856"/>
              <a:ext cx="1056646" cy="318042"/>
            </a:xfrm>
            <a:prstGeom prst="bentConnector3">
              <a:avLst>
                <a:gd name="adj1" fmla="val -48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4" name="Elbow Connector 26">
              <a:extLst>
                <a:ext uri="{FF2B5EF4-FFF2-40B4-BE49-F238E27FC236}">
                  <a16:creationId xmlns:a16="http://schemas.microsoft.com/office/drawing/2014/main" id="{21B8A106-26E7-4FBC-A50D-7F3A1634FE63}"/>
                </a:ext>
              </a:extLst>
            </p:cNvPr>
            <p:cNvCxnSpPr>
              <a:stCxn id="17" idx="2"/>
              <a:endCxn id="16" idx="0"/>
            </p:cNvCxnSpPr>
            <p:nvPr/>
          </p:nvCxnSpPr>
          <p:spPr>
            <a:xfrm rot="5400000">
              <a:off x="6000733" y="3257764"/>
              <a:ext cx="195724" cy="4397"/>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Connector 7">
              <a:extLst>
                <a:ext uri="{FF2B5EF4-FFF2-40B4-BE49-F238E27FC236}">
                  <a16:creationId xmlns:a16="http://schemas.microsoft.com/office/drawing/2014/main" id="{0FAF1F5C-5BFA-48B9-BAE7-CEF95AA3123B}"/>
                </a:ext>
              </a:extLst>
            </p:cNvPr>
            <p:cNvCxnSpPr/>
            <p:nvPr/>
          </p:nvCxnSpPr>
          <p:spPr>
            <a:xfrm>
              <a:off x="693215" y="4399450"/>
              <a:ext cx="7714700" cy="0"/>
            </a:xfrm>
            <a:prstGeom prst="line">
              <a:avLst/>
            </a:prstGeom>
            <a:ln w="15875">
              <a:solidFill>
                <a:schemeClr val="accent5">
                  <a:lumMod val="60000"/>
                  <a:lumOff val="4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6" name="Straight Connector 32">
              <a:extLst>
                <a:ext uri="{FF2B5EF4-FFF2-40B4-BE49-F238E27FC236}">
                  <a16:creationId xmlns:a16="http://schemas.microsoft.com/office/drawing/2014/main" id="{BDC219AA-2DA5-4E00-B896-9AF3DE966CAF}"/>
                </a:ext>
              </a:extLst>
            </p:cNvPr>
            <p:cNvCxnSpPr/>
            <p:nvPr/>
          </p:nvCxnSpPr>
          <p:spPr>
            <a:xfrm>
              <a:off x="693216" y="6105149"/>
              <a:ext cx="7724859" cy="0"/>
            </a:xfrm>
            <a:prstGeom prst="line">
              <a:avLst/>
            </a:prstGeom>
            <a:ln w="15875">
              <a:solidFill>
                <a:schemeClr val="accent5">
                  <a:lumMod val="60000"/>
                  <a:lumOff val="40000"/>
                </a:schemeClr>
              </a:solidFill>
              <a:prstDash val="dash"/>
            </a:ln>
          </p:spPr>
          <p:style>
            <a:lnRef idx="2">
              <a:schemeClr val="accent1"/>
            </a:lnRef>
            <a:fillRef idx="0">
              <a:schemeClr val="accent1"/>
            </a:fillRef>
            <a:effectRef idx="1">
              <a:schemeClr val="accent1"/>
            </a:effectRef>
            <a:fontRef idx="minor">
              <a:schemeClr val="tx1"/>
            </a:fontRef>
          </p:style>
        </p:cxnSp>
      </p:grpSp>
      <p:sp>
        <p:nvSpPr>
          <p:cNvPr id="38" name="Ellipse 36">
            <a:extLst>
              <a:ext uri="{FF2B5EF4-FFF2-40B4-BE49-F238E27FC236}">
                <a16:creationId xmlns:a16="http://schemas.microsoft.com/office/drawing/2014/main" id="{53CF683C-03DF-470B-B9BC-DFE1875286DB}"/>
              </a:ext>
            </a:extLst>
          </p:cNvPr>
          <p:cNvSpPr/>
          <p:nvPr/>
        </p:nvSpPr>
        <p:spPr>
          <a:xfrm>
            <a:off x="6871832" y="3470827"/>
            <a:ext cx="1594099" cy="1146479"/>
          </a:xfrm>
          <a:prstGeom prst="ellipse">
            <a:avLst/>
          </a:prstGeom>
          <a:noFill/>
          <a:ln w="571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lIns="216000" tIns="234000" rIns="216000" bIns="234000" rtlCol="0" anchor="ctr"/>
          <a:lstStyle/>
          <a:p>
            <a:pPr algn="ctr"/>
            <a:endParaRPr lang="de-DE" sz="2000">
              <a:latin typeface="DINOT-Bold"/>
              <a:cs typeface="DINOT-Bold"/>
            </a:endParaRPr>
          </a:p>
        </p:txBody>
      </p:sp>
    </p:spTree>
    <p:extLst>
      <p:ext uri="{BB962C8B-B14F-4D97-AF65-F5344CB8AC3E}">
        <p14:creationId xmlns:p14="http://schemas.microsoft.com/office/powerpoint/2010/main" val="36884483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D80326DE-838A-40B0-9350-99E50AD087EC}"/>
              </a:ext>
            </a:extLst>
          </p:cNvPr>
          <p:cNvSpPr>
            <a:spLocks noGrp="1"/>
          </p:cNvSpPr>
          <p:nvPr>
            <p:ph type="sldNum" sz="quarter" idx="12"/>
          </p:nvPr>
        </p:nvSpPr>
        <p:spPr/>
        <p:txBody>
          <a:bodyPr/>
          <a:lstStyle/>
          <a:p>
            <a:fld id="{36ED4B00-B4CE-433F-BD9E-86EA8518113C}" type="slidenum">
              <a:rPr lang="es-ES" smtClean="0"/>
              <a:pPr/>
              <a:t>46</a:t>
            </a:fld>
            <a:endParaRPr lang="es-ES"/>
          </a:p>
        </p:txBody>
      </p:sp>
      <p:sp>
        <p:nvSpPr>
          <p:cNvPr id="3" name="Titel 1">
            <a:extLst>
              <a:ext uri="{FF2B5EF4-FFF2-40B4-BE49-F238E27FC236}">
                <a16:creationId xmlns:a16="http://schemas.microsoft.com/office/drawing/2014/main" id="{50A8A69D-DE57-4FA3-A940-C67027D54816}"/>
              </a:ext>
            </a:extLst>
          </p:cNvPr>
          <p:cNvSpPr txBox="1">
            <a:spLocks/>
          </p:cNvSpPr>
          <p:nvPr/>
        </p:nvSpPr>
        <p:spPr bwMode="auto">
          <a:xfrm>
            <a:off x="2087549" y="1005567"/>
            <a:ext cx="8931302" cy="500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es-ES" sz="1800" b="1" dirty="0">
                <a:solidFill>
                  <a:schemeClr val="accent3">
                    <a:lumMod val="50000"/>
                  </a:schemeClr>
                </a:solidFill>
                <a:latin typeface="Century Gothic" panose="020B0502020202020204" pitchFamily="34" charset="0"/>
              </a:rPr>
              <a:t>Proceso de aprobación simplificada del GCF (SAP) </a:t>
            </a:r>
          </a:p>
        </p:txBody>
      </p:sp>
      <p:sp>
        <p:nvSpPr>
          <p:cNvPr id="5" name="Textfeld 5">
            <a:extLst>
              <a:ext uri="{FF2B5EF4-FFF2-40B4-BE49-F238E27FC236}">
                <a16:creationId xmlns:a16="http://schemas.microsoft.com/office/drawing/2014/main" id="{3B4F7A91-B7E4-4F16-9028-7DC11CE4E358}"/>
              </a:ext>
            </a:extLst>
          </p:cNvPr>
          <p:cNvSpPr txBox="1"/>
          <p:nvPr/>
        </p:nvSpPr>
        <p:spPr>
          <a:xfrm>
            <a:off x="381935" y="1575948"/>
            <a:ext cx="8654561" cy="320750"/>
          </a:xfrm>
          <a:prstGeom prst="rect">
            <a:avLst/>
          </a:prstGeom>
          <a:noFill/>
        </p:spPr>
        <p:txBody>
          <a:bodyPr wrap="square" lIns="104287" tIns="52144" rIns="104287" bIns="52144" rtlCol="0">
            <a:spAutoFit/>
          </a:bodyPr>
          <a:lstStyle/>
          <a:p>
            <a:r>
              <a:rPr lang="es-ES" sz="1400" dirty="0">
                <a:latin typeface="Century Gothic" panose="020B0502020202020204" pitchFamily="34" charset="0"/>
              </a:rPr>
              <a:t>... ofrecer un acceso más fácil a los recursos para actividades de menor escala</a:t>
            </a:r>
            <a:r>
              <a:rPr lang="de-DE" sz="1400" dirty="0">
                <a:latin typeface="Century Gothic" panose="020B0502020202020204" pitchFamily="34" charset="0"/>
              </a:rPr>
              <a:t>. </a:t>
            </a:r>
          </a:p>
        </p:txBody>
      </p:sp>
      <p:sp>
        <p:nvSpPr>
          <p:cNvPr id="6" name="Textfeld 4">
            <a:extLst>
              <a:ext uri="{FF2B5EF4-FFF2-40B4-BE49-F238E27FC236}">
                <a16:creationId xmlns:a16="http://schemas.microsoft.com/office/drawing/2014/main" id="{787626E3-37F4-4014-9123-ED090EDCA472}"/>
              </a:ext>
            </a:extLst>
          </p:cNvPr>
          <p:cNvSpPr txBox="1"/>
          <p:nvPr/>
        </p:nvSpPr>
        <p:spPr>
          <a:xfrm>
            <a:off x="336159" y="2153405"/>
            <a:ext cx="8412306" cy="523220"/>
          </a:xfrm>
          <a:prstGeom prst="rect">
            <a:avLst/>
          </a:prstGeom>
          <a:noFill/>
        </p:spPr>
        <p:txBody>
          <a:bodyPr wrap="square" rtlCol="0">
            <a:spAutoFit/>
          </a:bodyPr>
          <a:lstStyle/>
          <a:p>
            <a:r>
              <a:rPr lang="es-ES" sz="1400" dirty="0">
                <a:latin typeface="Century Gothic" panose="020B0502020202020204" pitchFamily="34" charset="0"/>
              </a:rPr>
              <a:t>Adoptado en octubre de 2017, específicamente (pero no sólo) dirigido a entidades de acceso directo</a:t>
            </a:r>
            <a:r>
              <a:rPr lang="de-DE" sz="1400" dirty="0">
                <a:latin typeface="Century Gothic" panose="020B0502020202020204" pitchFamily="34" charset="0"/>
              </a:rPr>
              <a:t>.</a:t>
            </a:r>
            <a:endParaRPr lang="es-ES" sz="1400" dirty="0">
              <a:latin typeface="Century Gothic" panose="020B0502020202020204" pitchFamily="34" charset="0"/>
            </a:endParaRPr>
          </a:p>
        </p:txBody>
      </p:sp>
      <p:pic>
        <p:nvPicPr>
          <p:cNvPr id="7" name="Picture 2" descr="H:\2017-11-29 16_52_37-Form_01_-_Simplified_Approval_Process_Concept_Note (1) (Geschützte Ansicht) - Mi.png">
            <a:extLst>
              <a:ext uri="{FF2B5EF4-FFF2-40B4-BE49-F238E27FC236}">
                <a16:creationId xmlns:a16="http://schemas.microsoft.com/office/drawing/2014/main" id="{A3C42704-405E-4372-8DBC-AD34D9A2CAD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477"/>
          <a:stretch/>
        </p:blipFill>
        <p:spPr bwMode="auto">
          <a:xfrm>
            <a:off x="5517973" y="2560789"/>
            <a:ext cx="3142993" cy="3995752"/>
          </a:xfrm>
          <a:prstGeom prst="rect">
            <a:avLst/>
          </a:prstGeom>
          <a:noFill/>
          <a:extLst>
            <a:ext uri="{909E8E84-426E-40DD-AFC4-6F175D3DCCD1}">
              <a14:hiddenFill xmlns:a14="http://schemas.microsoft.com/office/drawing/2010/main">
                <a:solidFill>
                  <a:srgbClr val="FFFFFF"/>
                </a:solidFill>
              </a14:hiddenFill>
            </a:ext>
          </a:extLst>
        </p:spPr>
      </p:pic>
      <p:sp>
        <p:nvSpPr>
          <p:cNvPr id="8" name="Rechteck 7">
            <a:extLst>
              <a:ext uri="{FF2B5EF4-FFF2-40B4-BE49-F238E27FC236}">
                <a16:creationId xmlns:a16="http://schemas.microsoft.com/office/drawing/2014/main" id="{57B9AC61-5E6E-45C0-8A64-B3314FD6CBFB}"/>
              </a:ext>
            </a:extLst>
          </p:cNvPr>
          <p:cNvSpPr/>
          <p:nvPr/>
        </p:nvSpPr>
        <p:spPr>
          <a:xfrm>
            <a:off x="179512" y="2830222"/>
            <a:ext cx="5223529" cy="3323987"/>
          </a:xfrm>
          <a:prstGeom prst="rect">
            <a:avLst/>
          </a:prstGeom>
        </p:spPr>
        <p:txBody>
          <a:bodyPr wrap="square">
            <a:spAutoFit/>
          </a:bodyPr>
          <a:lstStyle/>
          <a:p>
            <a:r>
              <a:rPr lang="de-DE" sz="1400" b="1" dirty="0" err="1">
                <a:latin typeface="Century Gothic" panose="020B0502020202020204" pitchFamily="34" charset="0"/>
              </a:rPr>
              <a:t>Simplificación</a:t>
            </a:r>
            <a:r>
              <a:rPr lang="de-DE" sz="1400" dirty="0">
                <a:latin typeface="Century Gothic" panose="020B0502020202020204" pitchFamily="34" charset="0"/>
              </a:rPr>
              <a:t>: </a:t>
            </a:r>
          </a:p>
          <a:p>
            <a:pPr marL="285750" indent="-285750">
              <a:buFont typeface="Arial" panose="020B0604020202020204" pitchFamily="34" charset="0"/>
              <a:buChar char="•"/>
            </a:pPr>
            <a:r>
              <a:rPr lang="de-DE" sz="1400" dirty="0">
                <a:latin typeface="Century Gothic" panose="020B0502020202020204" pitchFamily="34" charset="0"/>
              </a:rPr>
              <a:t>La </a:t>
            </a:r>
            <a:r>
              <a:rPr lang="de-DE" sz="1400" dirty="0" err="1">
                <a:latin typeface="Century Gothic" panose="020B0502020202020204" pitchFamily="34" charset="0"/>
              </a:rPr>
              <a:t>documentación</a:t>
            </a:r>
            <a:r>
              <a:rPr lang="de-DE" sz="1400" dirty="0">
                <a:latin typeface="Century Gothic" panose="020B0502020202020204" pitchFamily="34" charset="0"/>
              </a:rPr>
              <a:t> </a:t>
            </a:r>
            <a:r>
              <a:rPr lang="de-DE" sz="1400" dirty="0" err="1">
                <a:latin typeface="Century Gothic" panose="020B0502020202020204" pitchFamily="34" charset="0"/>
              </a:rPr>
              <a:t>que</a:t>
            </a:r>
            <a:r>
              <a:rPr lang="de-DE" sz="1400" dirty="0">
                <a:latin typeface="Century Gothic" panose="020B0502020202020204" pitchFamily="34" charset="0"/>
              </a:rPr>
              <a:t> se </a:t>
            </a:r>
            <a:r>
              <a:rPr lang="de-DE" sz="1400" dirty="0" err="1">
                <a:latin typeface="Century Gothic" panose="020B0502020202020204" pitchFamily="34" charset="0"/>
              </a:rPr>
              <a:t>debe</a:t>
            </a:r>
            <a:r>
              <a:rPr lang="de-DE" sz="1400" dirty="0">
                <a:latin typeface="Century Gothic" panose="020B0502020202020204" pitchFamily="34" charset="0"/>
              </a:rPr>
              <a:t> </a:t>
            </a:r>
            <a:r>
              <a:rPr lang="de-DE" sz="1400" dirty="0" err="1">
                <a:latin typeface="Century Gothic" panose="020B0502020202020204" pitchFamily="34" charset="0"/>
              </a:rPr>
              <a:t>proporcionar</a:t>
            </a:r>
            <a:r>
              <a:rPr lang="de-DE" sz="1400" dirty="0">
                <a:latin typeface="Century Gothic" panose="020B0502020202020204" pitchFamily="34" charset="0"/>
              </a:rPr>
              <a:t> </a:t>
            </a:r>
            <a:r>
              <a:rPr lang="de-DE" sz="1400" dirty="0" err="1">
                <a:latin typeface="Century Gothic" panose="020B0502020202020204" pitchFamily="34" charset="0"/>
              </a:rPr>
              <a:t>con</a:t>
            </a:r>
            <a:r>
              <a:rPr lang="de-DE" sz="1400" dirty="0">
                <a:latin typeface="Century Gothic" panose="020B0502020202020204" pitchFamily="34" charset="0"/>
              </a:rPr>
              <a:t> la </a:t>
            </a:r>
            <a:r>
              <a:rPr lang="de-DE" sz="1400" dirty="0" err="1">
                <a:latin typeface="Century Gothic" panose="020B0502020202020204" pitchFamily="34" charset="0"/>
              </a:rPr>
              <a:t>propuesta</a:t>
            </a:r>
            <a:r>
              <a:rPr lang="de-DE" sz="1400" dirty="0">
                <a:latin typeface="Century Gothic" panose="020B0502020202020204" pitchFamily="34" charset="0"/>
              </a:rPr>
              <a:t> de </a:t>
            </a:r>
            <a:r>
              <a:rPr lang="de-DE" sz="1400" dirty="0" err="1">
                <a:latin typeface="Century Gothic" panose="020B0502020202020204" pitchFamily="34" charset="0"/>
              </a:rPr>
              <a:t>financiación</a:t>
            </a:r>
            <a:r>
              <a:rPr lang="de-DE" sz="1400" dirty="0">
                <a:latin typeface="Century Gothic" panose="020B0502020202020204" pitchFamily="34" charset="0"/>
              </a:rPr>
              <a:t> se </a:t>
            </a:r>
            <a:r>
              <a:rPr lang="de-DE" sz="1400" dirty="0" err="1">
                <a:latin typeface="Century Gothic" panose="020B0502020202020204" pitchFamily="34" charset="0"/>
              </a:rPr>
              <a:t>reduce</a:t>
            </a:r>
            <a:endParaRPr lang="de-DE" sz="1400" dirty="0">
              <a:latin typeface="Century Gothic" panose="020B0502020202020204" pitchFamily="34" charset="0"/>
            </a:endParaRPr>
          </a:p>
          <a:p>
            <a:pPr marL="285750" indent="-285750">
              <a:buFont typeface="Arial" panose="020B0604020202020204" pitchFamily="34" charset="0"/>
              <a:buChar char="•"/>
            </a:pPr>
            <a:r>
              <a:rPr lang="de-DE" sz="1400" dirty="0">
                <a:latin typeface="Century Gothic" panose="020B0502020202020204" pitchFamily="34" charset="0"/>
              </a:rPr>
              <a:t>Los </a:t>
            </a:r>
            <a:r>
              <a:rPr lang="de-DE" sz="1400" dirty="0" err="1">
                <a:latin typeface="Century Gothic" panose="020B0502020202020204" pitchFamily="34" charset="0"/>
              </a:rPr>
              <a:t>procesos</a:t>
            </a:r>
            <a:r>
              <a:rPr lang="de-DE" sz="1400" dirty="0">
                <a:latin typeface="Century Gothic" panose="020B0502020202020204" pitchFamily="34" charset="0"/>
              </a:rPr>
              <a:t> de </a:t>
            </a:r>
            <a:r>
              <a:rPr lang="de-DE" sz="1400" dirty="0" err="1">
                <a:latin typeface="Century Gothic" panose="020B0502020202020204" pitchFamily="34" charset="0"/>
              </a:rPr>
              <a:t>revisión</a:t>
            </a:r>
            <a:r>
              <a:rPr lang="de-DE" sz="1400" dirty="0">
                <a:latin typeface="Century Gothic" panose="020B0502020202020204" pitchFamily="34" charset="0"/>
              </a:rPr>
              <a:t> y </a:t>
            </a:r>
            <a:r>
              <a:rPr lang="de-DE" sz="1400" dirty="0" err="1">
                <a:latin typeface="Century Gothic" panose="020B0502020202020204" pitchFamily="34" charset="0"/>
              </a:rPr>
              <a:t>aprobación</a:t>
            </a:r>
            <a:r>
              <a:rPr lang="de-DE" sz="1400" dirty="0">
                <a:latin typeface="Century Gothic" panose="020B0502020202020204" pitchFamily="34" charset="0"/>
              </a:rPr>
              <a:t> se </a:t>
            </a:r>
            <a:r>
              <a:rPr lang="de-DE" sz="1400" dirty="0" err="1">
                <a:latin typeface="Century Gothic" panose="020B0502020202020204" pitchFamily="34" charset="0"/>
              </a:rPr>
              <a:t>racionalizan</a:t>
            </a:r>
            <a:r>
              <a:rPr lang="de-DE" sz="1400" dirty="0">
                <a:latin typeface="Century Gothic" panose="020B0502020202020204" pitchFamily="34" charset="0"/>
              </a:rPr>
              <a:t>.</a:t>
            </a:r>
          </a:p>
          <a:p>
            <a:endParaRPr lang="de-DE" sz="1400" dirty="0">
              <a:latin typeface="Century Gothic" panose="020B0502020202020204" pitchFamily="34" charset="0"/>
            </a:endParaRPr>
          </a:p>
          <a:p>
            <a:r>
              <a:rPr lang="de-DE" sz="1400" b="1" dirty="0" err="1">
                <a:latin typeface="Century Gothic" panose="020B0502020202020204" pitchFamily="34" charset="0"/>
              </a:rPr>
              <a:t>Requisitos</a:t>
            </a:r>
            <a:r>
              <a:rPr lang="de-DE" sz="1400" dirty="0">
                <a:latin typeface="Century Gothic" panose="020B0502020202020204" pitchFamily="34" charset="0"/>
              </a:rPr>
              <a:t>: </a:t>
            </a:r>
          </a:p>
          <a:p>
            <a:pPr marL="285750" indent="-285750">
              <a:buFont typeface="Arial" panose="020B0604020202020204" pitchFamily="34" charset="0"/>
              <a:buChar char="•"/>
            </a:pPr>
            <a:r>
              <a:rPr lang="de-DE" sz="1400" dirty="0" err="1">
                <a:latin typeface="Century Gothic" panose="020B0502020202020204" pitchFamily="34" charset="0"/>
              </a:rPr>
              <a:t>Proyecto</a:t>
            </a:r>
            <a:r>
              <a:rPr lang="de-DE" sz="1400" dirty="0">
                <a:latin typeface="Century Gothic" panose="020B0502020202020204" pitchFamily="34" charset="0"/>
              </a:rPr>
              <a:t> </a:t>
            </a:r>
            <a:r>
              <a:rPr lang="de-DE" sz="1400" dirty="0" err="1">
                <a:latin typeface="Century Gothic" panose="020B0502020202020204" pitchFamily="34" charset="0"/>
              </a:rPr>
              <a:t>que</a:t>
            </a:r>
            <a:r>
              <a:rPr lang="de-DE" sz="1400" dirty="0">
                <a:latin typeface="Century Gothic" panose="020B0502020202020204" pitchFamily="34" charset="0"/>
              </a:rPr>
              <a:t> </a:t>
            </a:r>
            <a:r>
              <a:rPr lang="de-DE" sz="1400" dirty="0" err="1">
                <a:latin typeface="Century Gothic" panose="020B0502020202020204" pitchFamily="34" charset="0"/>
              </a:rPr>
              <a:t>está</a:t>
            </a:r>
            <a:r>
              <a:rPr lang="de-DE" sz="1400" dirty="0">
                <a:latin typeface="Century Gothic" panose="020B0502020202020204" pitchFamily="34" charset="0"/>
              </a:rPr>
              <a:t> </a:t>
            </a:r>
            <a:r>
              <a:rPr lang="de-DE" sz="1400" dirty="0" err="1">
                <a:latin typeface="Century Gothic" panose="020B0502020202020204" pitchFamily="34" charset="0"/>
              </a:rPr>
              <a:t>listo</a:t>
            </a:r>
            <a:r>
              <a:rPr lang="de-DE" sz="1400" dirty="0">
                <a:latin typeface="Century Gothic" panose="020B0502020202020204" pitchFamily="34" charset="0"/>
              </a:rPr>
              <a:t> </a:t>
            </a:r>
            <a:r>
              <a:rPr lang="de-DE" sz="1400" dirty="0" err="1">
                <a:latin typeface="Century Gothic" panose="020B0502020202020204" pitchFamily="34" charset="0"/>
              </a:rPr>
              <a:t>para</a:t>
            </a:r>
            <a:r>
              <a:rPr lang="de-DE" sz="1400" dirty="0">
                <a:latin typeface="Century Gothic" panose="020B0502020202020204" pitchFamily="34" charset="0"/>
              </a:rPr>
              <a:t> </a:t>
            </a:r>
            <a:r>
              <a:rPr lang="de-DE" sz="1400" dirty="0" err="1">
                <a:latin typeface="Century Gothic" panose="020B0502020202020204" pitchFamily="34" charset="0"/>
              </a:rPr>
              <a:t>escalar</a:t>
            </a:r>
            <a:r>
              <a:rPr lang="de-DE" sz="1400" dirty="0">
                <a:latin typeface="Century Gothic" panose="020B0502020202020204" pitchFamily="34" charset="0"/>
              </a:rPr>
              <a:t>, y </a:t>
            </a:r>
            <a:r>
              <a:rPr lang="de-DE" sz="1400" dirty="0" err="1">
                <a:latin typeface="Century Gothic" panose="020B0502020202020204" pitchFamily="34" charset="0"/>
              </a:rPr>
              <a:t>tiene</a:t>
            </a:r>
            <a:r>
              <a:rPr lang="de-DE" sz="1400" dirty="0">
                <a:latin typeface="Century Gothic" panose="020B0502020202020204" pitchFamily="34" charset="0"/>
              </a:rPr>
              <a:t> </a:t>
            </a:r>
            <a:r>
              <a:rPr lang="de-DE" sz="1400" dirty="0" err="1">
                <a:latin typeface="Century Gothic" panose="020B0502020202020204" pitchFamily="34" charset="0"/>
              </a:rPr>
              <a:t>el</a:t>
            </a:r>
            <a:r>
              <a:rPr lang="de-DE" sz="1400" dirty="0">
                <a:latin typeface="Century Gothic" panose="020B0502020202020204" pitchFamily="34" charset="0"/>
              </a:rPr>
              <a:t> </a:t>
            </a:r>
            <a:r>
              <a:rPr lang="de-DE" sz="1400" dirty="0" err="1">
                <a:latin typeface="Century Gothic" panose="020B0502020202020204" pitchFamily="34" charset="0"/>
              </a:rPr>
              <a:t>potencial</a:t>
            </a:r>
            <a:r>
              <a:rPr lang="de-DE" sz="1400" dirty="0">
                <a:latin typeface="Century Gothic" panose="020B0502020202020204" pitchFamily="34" charset="0"/>
              </a:rPr>
              <a:t> de </a:t>
            </a:r>
            <a:r>
              <a:rPr lang="de-DE" sz="1400" dirty="0" err="1">
                <a:latin typeface="Century Gothic" panose="020B0502020202020204" pitchFamily="34" charset="0"/>
              </a:rPr>
              <a:t>transformación</a:t>
            </a:r>
            <a:endParaRPr lang="de-DE" sz="1400" dirty="0">
              <a:latin typeface="Century Gothic" panose="020B0502020202020204" pitchFamily="34" charset="0"/>
            </a:endParaRPr>
          </a:p>
          <a:p>
            <a:pPr marL="285750" indent="-285750">
              <a:buFont typeface="Arial" panose="020B0604020202020204" pitchFamily="34" charset="0"/>
              <a:buChar char="•"/>
            </a:pPr>
            <a:r>
              <a:rPr lang="de-DE" sz="1400" dirty="0" err="1">
                <a:latin typeface="Century Gothic" panose="020B0502020202020204" pitchFamily="34" charset="0"/>
              </a:rPr>
              <a:t>Requiriendo</a:t>
            </a:r>
            <a:r>
              <a:rPr lang="de-DE" sz="1400" dirty="0">
                <a:latin typeface="Century Gothic" panose="020B0502020202020204" pitchFamily="34" charset="0"/>
              </a:rPr>
              <a:t> </a:t>
            </a:r>
            <a:r>
              <a:rPr lang="de-DE" sz="1400" dirty="0" err="1">
                <a:latin typeface="Century Gothic" panose="020B0502020202020204" pitchFamily="34" charset="0"/>
              </a:rPr>
              <a:t>una</a:t>
            </a:r>
            <a:r>
              <a:rPr lang="de-DE" sz="1400" dirty="0">
                <a:latin typeface="Century Gothic" panose="020B0502020202020204" pitchFamily="34" charset="0"/>
              </a:rPr>
              <a:t> </a:t>
            </a:r>
            <a:r>
              <a:rPr lang="de-DE" sz="1400" dirty="0" err="1">
                <a:latin typeface="Century Gothic" panose="020B0502020202020204" pitchFamily="34" charset="0"/>
              </a:rPr>
              <a:t>contribución</a:t>
            </a:r>
            <a:r>
              <a:rPr lang="de-DE" sz="1400" dirty="0">
                <a:latin typeface="Century Gothic" panose="020B0502020202020204" pitchFamily="34" charset="0"/>
              </a:rPr>
              <a:t> del GCF de </a:t>
            </a:r>
            <a:r>
              <a:rPr lang="de-DE" sz="1400" dirty="0" err="1">
                <a:latin typeface="Century Gothic" panose="020B0502020202020204" pitchFamily="34" charset="0"/>
              </a:rPr>
              <a:t>hasta</a:t>
            </a:r>
            <a:r>
              <a:rPr lang="de-DE" sz="1400" dirty="0">
                <a:latin typeface="Century Gothic" panose="020B0502020202020204" pitchFamily="34" charset="0"/>
              </a:rPr>
              <a:t> USD 10 </a:t>
            </a:r>
            <a:r>
              <a:rPr lang="de-DE" sz="1400" dirty="0" err="1">
                <a:latin typeface="Century Gothic" panose="020B0502020202020204" pitchFamily="34" charset="0"/>
              </a:rPr>
              <a:t>millones</a:t>
            </a:r>
            <a:r>
              <a:rPr lang="de-DE" sz="1400" dirty="0">
                <a:latin typeface="Century Gothic" panose="020B0502020202020204" pitchFamily="34" charset="0"/>
              </a:rPr>
              <a:t>.</a:t>
            </a:r>
          </a:p>
          <a:p>
            <a:pPr marL="285750" indent="-285750">
              <a:buFont typeface="Arial" panose="020B0604020202020204" pitchFamily="34" charset="0"/>
              <a:buChar char="•"/>
            </a:pPr>
            <a:r>
              <a:rPr lang="de-DE" sz="1400" dirty="0" err="1">
                <a:latin typeface="Century Gothic" panose="020B0502020202020204" pitchFamily="34" charset="0"/>
              </a:rPr>
              <a:t>Con</a:t>
            </a:r>
            <a:r>
              <a:rPr lang="de-DE" sz="1400" dirty="0">
                <a:latin typeface="Century Gothic" panose="020B0502020202020204" pitchFamily="34" charset="0"/>
              </a:rPr>
              <a:t> </a:t>
            </a:r>
            <a:r>
              <a:rPr lang="de-DE" sz="1400" dirty="0" err="1">
                <a:latin typeface="Century Gothic" panose="020B0502020202020204" pitchFamily="34" charset="0"/>
              </a:rPr>
              <a:t>mínimos</a:t>
            </a:r>
            <a:r>
              <a:rPr lang="de-DE" sz="1400" dirty="0">
                <a:latin typeface="Century Gothic" panose="020B0502020202020204" pitchFamily="34" charset="0"/>
              </a:rPr>
              <a:t> </a:t>
            </a:r>
            <a:r>
              <a:rPr lang="de-DE" sz="1400" dirty="0" err="1">
                <a:latin typeface="Century Gothic" panose="020B0502020202020204" pitchFamily="34" charset="0"/>
              </a:rPr>
              <a:t>riesgos</a:t>
            </a:r>
            <a:r>
              <a:rPr lang="de-DE" sz="1400" dirty="0">
                <a:latin typeface="Century Gothic" panose="020B0502020202020204" pitchFamily="34" charset="0"/>
              </a:rPr>
              <a:t> e </a:t>
            </a:r>
            <a:r>
              <a:rPr lang="de-DE" sz="1400" dirty="0" err="1">
                <a:latin typeface="Century Gothic" panose="020B0502020202020204" pitchFamily="34" charset="0"/>
              </a:rPr>
              <a:t>impactos</a:t>
            </a:r>
            <a:r>
              <a:rPr lang="de-DE" sz="1400" dirty="0">
                <a:latin typeface="Century Gothic" panose="020B0502020202020204" pitchFamily="34" charset="0"/>
              </a:rPr>
              <a:t> </a:t>
            </a:r>
            <a:r>
              <a:rPr lang="de-DE" sz="1400" dirty="0" err="1">
                <a:latin typeface="Century Gothic" panose="020B0502020202020204" pitchFamily="34" charset="0"/>
              </a:rPr>
              <a:t>ambientales</a:t>
            </a:r>
            <a:r>
              <a:rPr lang="de-DE" sz="1400" dirty="0">
                <a:latin typeface="Century Gothic" panose="020B0502020202020204" pitchFamily="34" charset="0"/>
              </a:rPr>
              <a:t> y </a:t>
            </a:r>
            <a:r>
              <a:rPr lang="de-DE" sz="1400" dirty="0" err="1">
                <a:latin typeface="Century Gothic" panose="020B0502020202020204" pitchFamily="34" charset="0"/>
              </a:rPr>
              <a:t>sociales</a:t>
            </a:r>
            <a:r>
              <a:rPr lang="de-DE" sz="1400" dirty="0">
                <a:latin typeface="Century Gothic" panose="020B0502020202020204" pitchFamily="34" charset="0"/>
              </a:rPr>
              <a:t>. </a:t>
            </a:r>
          </a:p>
          <a:p>
            <a:pPr marL="285750" indent="-285750">
              <a:buFont typeface="Arial" panose="020B0604020202020204" pitchFamily="34" charset="0"/>
              <a:buChar char="•"/>
            </a:pPr>
            <a:r>
              <a:rPr lang="de-DE" sz="1400" dirty="0">
                <a:latin typeface="Century Gothic" panose="020B0502020202020204" pitchFamily="34" charset="0"/>
              </a:rPr>
              <a:t>La </a:t>
            </a:r>
            <a:r>
              <a:rPr lang="de-DE" sz="1400" dirty="0" err="1">
                <a:latin typeface="Century Gothic" panose="020B0502020202020204" pitchFamily="34" charset="0"/>
              </a:rPr>
              <a:t>Secretaría</a:t>
            </a:r>
            <a:r>
              <a:rPr lang="de-DE" sz="1400" dirty="0">
                <a:latin typeface="Century Gothic" panose="020B0502020202020204" pitchFamily="34" charset="0"/>
              </a:rPr>
              <a:t> del GCF </a:t>
            </a:r>
            <a:r>
              <a:rPr lang="de-DE" sz="1400" dirty="0" err="1">
                <a:latin typeface="Century Gothic" panose="020B0502020202020204" pitchFamily="34" charset="0"/>
              </a:rPr>
              <a:t>evaluará</a:t>
            </a:r>
            <a:r>
              <a:rPr lang="de-DE" sz="1400" dirty="0">
                <a:latin typeface="Century Gothic" panose="020B0502020202020204" pitchFamily="34" charset="0"/>
              </a:rPr>
              <a:t> la </a:t>
            </a:r>
            <a:r>
              <a:rPr lang="de-DE" sz="1400" dirty="0" err="1">
                <a:latin typeface="Century Gothic" panose="020B0502020202020204" pitchFamily="34" charset="0"/>
              </a:rPr>
              <a:t>nota</a:t>
            </a:r>
            <a:r>
              <a:rPr lang="de-DE" sz="1400" dirty="0">
                <a:latin typeface="Century Gothic" panose="020B0502020202020204" pitchFamily="34" charset="0"/>
              </a:rPr>
              <a:t> </a:t>
            </a:r>
            <a:r>
              <a:rPr lang="de-DE" sz="1400" dirty="0" err="1">
                <a:latin typeface="Century Gothic" panose="020B0502020202020204" pitchFamily="34" charset="0"/>
              </a:rPr>
              <a:t>conceptual</a:t>
            </a:r>
            <a:r>
              <a:rPr lang="de-DE" sz="1400" dirty="0">
                <a:latin typeface="Century Gothic" panose="020B0502020202020204" pitchFamily="34" charset="0"/>
              </a:rPr>
              <a:t> o la </a:t>
            </a:r>
            <a:r>
              <a:rPr lang="de-DE" sz="1400" dirty="0" err="1">
                <a:latin typeface="Century Gothic" panose="020B0502020202020204" pitchFamily="34" charset="0"/>
              </a:rPr>
              <a:t>propuesta</a:t>
            </a:r>
            <a:r>
              <a:rPr lang="de-DE" sz="1400" dirty="0">
                <a:latin typeface="Century Gothic" panose="020B0502020202020204" pitchFamily="34" charset="0"/>
              </a:rPr>
              <a:t> de </a:t>
            </a:r>
            <a:r>
              <a:rPr lang="de-DE" sz="1400" dirty="0" err="1">
                <a:latin typeface="Century Gothic" panose="020B0502020202020204" pitchFamily="34" charset="0"/>
              </a:rPr>
              <a:t>financiación</a:t>
            </a:r>
            <a:r>
              <a:rPr lang="de-DE" sz="1400" dirty="0">
                <a:latin typeface="Century Gothic" panose="020B0502020202020204" pitchFamily="34" charset="0"/>
              </a:rPr>
              <a:t> </a:t>
            </a:r>
            <a:r>
              <a:rPr lang="de-DE" sz="1400" dirty="0" err="1">
                <a:latin typeface="Century Gothic" panose="020B0502020202020204" pitchFamily="34" charset="0"/>
              </a:rPr>
              <a:t>para</a:t>
            </a:r>
            <a:r>
              <a:rPr lang="de-DE" sz="1400" dirty="0">
                <a:latin typeface="Century Gothic" panose="020B0502020202020204" pitchFamily="34" charset="0"/>
              </a:rPr>
              <a:t> </a:t>
            </a:r>
            <a:r>
              <a:rPr lang="de-DE" sz="1400" dirty="0" err="1">
                <a:latin typeface="Century Gothic" panose="020B0502020202020204" pitchFamily="34" charset="0"/>
              </a:rPr>
              <a:t>determinar</a:t>
            </a:r>
            <a:r>
              <a:rPr lang="de-DE" sz="1400" dirty="0">
                <a:latin typeface="Century Gothic" panose="020B0502020202020204" pitchFamily="34" charset="0"/>
              </a:rPr>
              <a:t> si es </a:t>
            </a:r>
            <a:r>
              <a:rPr lang="de-DE" sz="1400" dirty="0" err="1">
                <a:latin typeface="Century Gothic" panose="020B0502020202020204" pitchFamily="34" charset="0"/>
              </a:rPr>
              <a:t>elegible</a:t>
            </a:r>
            <a:r>
              <a:rPr lang="de-DE" sz="1400" dirty="0">
                <a:latin typeface="Century Gothic" panose="020B0502020202020204" pitchFamily="34" charset="0"/>
              </a:rPr>
              <a:t> </a:t>
            </a:r>
            <a:r>
              <a:rPr lang="de-DE" sz="1400" dirty="0" err="1">
                <a:latin typeface="Century Gothic" panose="020B0502020202020204" pitchFamily="34" charset="0"/>
              </a:rPr>
              <a:t>bajo</a:t>
            </a:r>
            <a:r>
              <a:rPr lang="de-DE" sz="1400" dirty="0">
                <a:latin typeface="Century Gothic" panose="020B0502020202020204" pitchFamily="34" charset="0"/>
              </a:rPr>
              <a:t> SAP</a:t>
            </a:r>
          </a:p>
        </p:txBody>
      </p:sp>
    </p:spTree>
    <p:extLst>
      <p:ext uri="{BB962C8B-B14F-4D97-AF65-F5344CB8AC3E}">
        <p14:creationId xmlns:p14="http://schemas.microsoft.com/office/powerpoint/2010/main" val="37172969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8FEC717F-BDF2-4845-8EC8-6E7C7BE4342D}"/>
              </a:ext>
            </a:extLst>
          </p:cNvPr>
          <p:cNvSpPr>
            <a:spLocks noGrp="1"/>
          </p:cNvSpPr>
          <p:nvPr>
            <p:ph type="sldNum" sz="quarter" idx="12"/>
          </p:nvPr>
        </p:nvSpPr>
        <p:spPr/>
        <p:txBody>
          <a:bodyPr/>
          <a:lstStyle/>
          <a:p>
            <a:fld id="{36ED4B00-B4CE-433F-BD9E-86EA8518113C}" type="slidenum">
              <a:rPr lang="es-ES" smtClean="0"/>
              <a:pPr/>
              <a:t>47</a:t>
            </a:fld>
            <a:endParaRPr lang="es-ES"/>
          </a:p>
        </p:txBody>
      </p:sp>
      <p:graphicFrame>
        <p:nvGraphicFramePr>
          <p:cNvPr id="3" name="Diagramm 2">
            <a:extLst>
              <a:ext uri="{FF2B5EF4-FFF2-40B4-BE49-F238E27FC236}">
                <a16:creationId xmlns:a16="http://schemas.microsoft.com/office/drawing/2014/main" id="{070BF53F-A270-4E97-985F-E6A8A3F67ECA}"/>
              </a:ext>
            </a:extLst>
          </p:cNvPr>
          <p:cNvGraphicFramePr/>
          <p:nvPr>
            <p:extLst>
              <p:ext uri="{D42A27DB-BD31-4B8C-83A1-F6EECF244321}">
                <p14:modId xmlns:p14="http://schemas.microsoft.com/office/powerpoint/2010/main" val="2315618277"/>
              </p:ext>
            </p:extLst>
          </p:nvPr>
        </p:nvGraphicFramePr>
        <p:xfrm>
          <a:off x="260067" y="1854412"/>
          <a:ext cx="4248472" cy="50851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feld 4">
            <a:extLst>
              <a:ext uri="{FF2B5EF4-FFF2-40B4-BE49-F238E27FC236}">
                <a16:creationId xmlns:a16="http://schemas.microsoft.com/office/drawing/2014/main" id="{F7752A08-FD11-4B95-87B8-36F6DA14C21B}"/>
              </a:ext>
            </a:extLst>
          </p:cNvPr>
          <p:cNvSpPr txBox="1"/>
          <p:nvPr/>
        </p:nvSpPr>
        <p:spPr>
          <a:xfrm>
            <a:off x="4635141" y="2104439"/>
            <a:ext cx="4413673" cy="461665"/>
          </a:xfrm>
          <a:prstGeom prst="rect">
            <a:avLst/>
          </a:prstGeom>
          <a:noFill/>
        </p:spPr>
        <p:txBody>
          <a:bodyPr wrap="square" rtlCol="0">
            <a:spAutoFit/>
          </a:bodyPr>
          <a:lstStyle/>
          <a:p>
            <a:r>
              <a:rPr lang="es-ES" sz="1200" dirty="0">
                <a:latin typeface="Century Gothic" panose="020B0502020202020204" pitchFamily="34" charset="0"/>
              </a:rPr>
              <a:t>Potencial del programa/proyecto para contribuir al logro de los objetivos y áreas de resultados del fondo</a:t>
            </a:r>
          </a:p>
        </p:txBody>
      </p:sp>
      <p:sp>
        <p:nvSpPr>
          <p:cNvPr id="6" name="Textfeld 5">
            <a:extLst>
              <a:ext uri="{FF2B5EF4-FFF2-40B4-BE49-F238E27FC236}">
                <a16:creationId xmlns:a16="http://schemas.microsoft.com/office/drawing/2014/main" id="{35171D75-7514-47A9-A53A-04464181CEF7}"/>
              </a:ext>
            </a:extLst>
          </p:cNvPr>
          <p:cNvSpPr txBox="1"/>
          <p:nvPr/>
        </p:nvSpPr>
        <p:spPr>
          <a:xfrm>
            <a:off x="4635462" y="5985490"/>
            <a:ext cx="4617058" cy="954107"/>
          </a:xfrm>
          <a:prstGeom prst="rect">
            <a:avLst/>
          </a:prstGeom>
          <a:noFill/>
        </p:spPr>
        <p:txBody>
          <a:bodyPr wrap="square" rtlCol="0">
            <a:spAutoFit/>
          </a:bodyPr>
          <a:lstStyle>
            <a:defPPr>
              <a:defRPr lang="es-ES"/>
            </a:defPPr>
            <a:lvl1pPr>
              <a:defRPr sz="1200">
                <a:latin typeface="Century Gothic" panose="020B0502020202020204" pitchFamily="34" charset="0"/>
              </a:defRPr>
            </a:lvl1pPr>
          </a:lstStyle>
          <a:p>
            <a:r>
              <a:rPr lang="es-ES" dirty="0"/>
              <a:t>Solidez económica y, si procede, financiera del programa/proyecto, y para los programas/proyectos específicos para la mitigación, la rentabilidad y la cofinanciación</a:t>
            </a:r>
          </a:p>
        </p:txBody>
      </p:sp>
      <p:sp>
        <p:nvSpPr>
          <p:cNvPr id="7" name="Textfeld 6">
            <a:extLst>
              <a:ext uri="{FF2B5EF4-FFF2-40B4-BE49-F238E27FC236}">
                <a16:creationId xmlns:a16="http://schemas.microsoft.com/office/drawing/2014/main" id="{69D8D166-E48C-4F19-ABB6-72E8FEEA2F91}"/>
              </a:ext>
            </a:extLst>
          </p:cNvPr>
          <p:cNvSpPr txBox="1"/>
          <p:nvPr/>
        </p:nvSpPr>
        <p:spPr>
          <a:xfrm>
            <a:off x="4635462" y="5207095"/>
            <a:ext cx="4508538" cy="738664"/>
          </a:xfrm>
          <a:prstGeom prst="rect">
            <a:avLst/>
          </a:prstGeom>
          <a:noFill/>
        </p:spPr>
        <p:txBody>
          <a:bodyPr wrap="square" rtlCol="0">
            <a:spAutoFit/>
          </a:bodyPr>
          <a:lstStyle>
            <a:defPPr>
              <a:defRPr lang="es-ES"/>
            </a:defPPr>
            <a:lvl1pPr>
              <a:defRPr sz="1200">
                <a:latin typeface="Century Gothic" panose="020B0502020202020204" pitchFamily="34" charset="0"/>
              </a:defRPr>
            </a:lvl1pPr>
          </a:lstStyle>
          <a:p>
            <a:r>
              <a:rPr lang="es-ES" dirty="0"/>
              <a:t>Propiedad y capacidad del país beneficiario para implementar un proyecto o programa financiado (políticas, estrategias climáticas e instituciones)</a:t>
            </a:r>
          </a:p>
        </p:txBody>
      </p:sp>
      <p:sp>
        <p:nvSpPr>
          <p:cNvPr id="8" name="Textfeld 7">
            <a:extLst>
              <a:ext uri="{FF2B5EF4-FFF2-40B4-BE49-F238E27FC236}">
                <a16:creationId xmlns:a16="http://schemas.microsoft.com/office/drawing/2014/main" id="{0515EE2E-A16E-4CFA-9E8D-416D6968A8BA}"/>
              </a:ext>
            </a:extLst>
          </p:cNvPr>
          <p:cNvSpPr txBox="1"/>
          <p:nvPr/>
        </p:nvSpPr>
        <p:spPr>
          <a:xfrm>
            <a:off x="4635462" y="4482640"/>
            <a:ext cx="4404320" cy="461665"/>
          </a:xfrm>
          <a:prstGeom prst="rect">
            <a:avLst/>
          </a:prstGeom>
          <a:noFill/>
        </p:spPr>
        <p:txBody>
          <a:bodyPr wrap="square" rtlCol="0">
            <a:spAutoFit/>
          </a:bodyPr>
          <a:lstStyle/>
          <a:p>
            <a:r>
              <a:rPr lang="es-ES" sz="1200" dirty="0">
                <a:latin typeface="Century Gothic" panose="020B0502020202020204" pitchFamily="34" charset="0"/>
              </a:rPr>
              <a:t>Necesidades de vulnerabilidad y financiación del país beneficiario y de la población en el grupo destinatario</a:t>
            </a:r>
          </a:p>
        </p:txBody>
      </p:sp>
      <p:sp>
        <p:nvSpPr>
          <p:cNvPr id="9" name="Textfeld 8">
            <a:extLst>
              <a:ext uri="{FF2B5EF4-FFF2-40B4-BE49-F238E27FC236}">
                <a16:creationId xmlns:a16="http://schemas.microsoft.com/office/drawing/2014/main" id="{4F7DF184-C23A-4D69-812B-E36B74E94B81}"/>
              </a:ext>
            </a:extLst>
          </p:cNvPr>
          <p:cNvSpPr txBox="1"/>
          <p:nvPr/>
        </p:nvSpPr>
        <p:spPr>
          <a:xfrm>
            <a:off x="4635141" y="3658340"/>
            <a:ext cx="4617058" cy="646331"/>
          </a:xfrm>
          <a:prstGeom prst="rect">
            <a:avLst/>
          </a:prstGeom>
          <a:noFill/>
        </p:spPr>
        <p:txBody>
          <a:bodyPr wrap="square" rtlCol="0">
            <a:spAutoFit/>
          </a:bodyPr>
          <a:lstStyle/>
          <a:p>
            <a:r>
              <a:rPr lang="es-ES" sz="1200" dirty="0">
                <a:latin typeface="Century Gothic" panose="020B0502020202020204" pitchFamily="34" charset="0"/>
              </a:rPr>
              <a:t>Beneficios y prioridades más amplios, incluidos los beneficios medioambientales, sociales y económicos, así como el impacto en el desarrollo sensible al género</a:t>
            </a:r>
          </a:p>
        </p:txBody>
      </p:sp>
      <p:sp>
        <p:nvSpPr>
          <p:cNvPr id="10" name="Textfeld 9">
            <a:extLst>
              <a:ext uri="{FF2B5EF4-FFF2-40B4-BE49-F238E27FC236}">
                <a16:creationId xmlns:a16="http://schemas.microsoft.com/office/drawing/2014/main" id="{3272C6BF-B81D-4028-9FCA-B1EB75A8280F}"/>
              </a:ext>
            </a:extLst>
          </p:cNvPr>
          <p:cNvSpPr txBox="1"/>
          <p:nvPr/>
        </p:nvSpPr>
        <p:spPr>
          <a:xfrm>
            <a:off x="4635462" y="2849280"/>
            <a:ext cx="4508538" cy="646331"/>
          </a:xfrm>
          <a:prstGeom prst="rect">
            <a:avLst/>
          </a:prstGeom>
          <a:noFill/>
        </p:spPr>
        <p:txBody>
          <a:bodyPr wrap="square" rtlCol="0">
            <a:spAutoFit/>
          </a:bodyPr>
          <a:lstStyle/>
          <a:p>
            <a:r>
              <a:rPr lang="es-ES" sz="1200" dirty="0">
                <a:latin typeface="Century Gothic" panose="020B0502020202020204" pitchFamily="34" charset="0"/>
              </a:rPr>
              <a:t>Grado en que la actividad propuesta puede catalizar el impacto más allá de un proyecto único o una inversión de programas</a:t>
            </a:r>
          </a:p>
        </p:txBody>
      </p:sp>
      <p:sp>
        <p:nvSpPr>
          <p:cNvPr id="11" name="Titel 1">
            <a:extLst>
              <a:ext uri="{FF2B5EF4-FFF2-40B4-BE49-F238E27FC236}">
                <a16:creationId xmlns:a16="http://schemas.microsoft.com/office/drawing/2014/main" id="{E722840A-EB1B-4965-A174-0E96F4F5D147}"/>
              </a:ext>
            </a:extLst>
          </p:cNvPr>
          <p:cNvSpPr txBox="1">
            <a:spLocks/>
          </p:cNvSpPr>
          <p:nvPr/>
        </p:nvSpPr>
        <p:spPr bwMode="auto">
          <a:xfrm>
            <a:off x="2087549" y="1005567"/>
            <a:ext cx="6084851" cy="58605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pPr algn="ctr"/>
            <a:r>
              <a:rPr lang="es-ES" sz="1800" b="1" dirty="0">
                <a:solidFill>
                  <a:schemeClr val="accent3">
                    <a:lumMod val="50000"/>
                  </a:schemeClr>
                </a:solidFill>
                <a:latin typeface="Century Gothic" panose="020B0502020202020204" pitchFamily="34" charset="0"/>
              </a:rPr>
              <a:t>Criterios sara Proyectos</a:t>
            </a:r>
          </a:p>
        </p:txBody>
      </p:sp>
    </p:spTree>
    <p:extLst>
      <p:ext uri="{BB962C8B-B14F-4D97-AF65-F5344CB8AC3E}">
        <p14:creationId xmlns:p14="http://schemas.microsoft.com/office/powerpoint/2010/main" val="2213874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461964" y="1400616"/>
            <a:ext cx="7452722" cy="315920"/>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de-DE" sz="2053" b="1" dirty="0">
                <a:latin typeface="+mj-lt"/>
              </a:rPr>
              <a:t>1. </a:t>
            </a:r>
            <a:r>
              <a:rPr lang="en-US" sz="2053" b="1" dirty="0" err="1">
                <a:latin typeface="+mj-lt"/>
              </a:rPr>
              <a:t>Potencial</a:t>
            </a:r>
            <a:r>
              <a:rPr lang="en-US" sz="2053" b="1" dirty="0">
                <a:latin typeface="+mj-lt"/>
              </a:rPr>
              <a:t> de </a:t>
            </a:r>
            <a:r>
              <a:rPr lang="en-US" sz="2053" b="1" dirty="0" err="1">
                <a:latin typeface="+mj-lt"/>
              </a:rPr>
              <a:t>impacto</a:t>
            </a:r>
            <a:r>
              <a:rPr lang="en-US" sz="2053" b="1" dirty="0">
                <a:latin typeface="+mj-lt"/>
              </a:rPr>
              <a:t> </a:t>
            </a:r>
            <a:endParaRPr lang="ru-RU" sz="2053" b="1" dirty="0">
              <a:latin typeface="+mj-lt"/>
            </a:endParaRPr>
          </a:p>
        </p:txBody>
      </p:sp>
      <p:sp>
        <p:nvSpPr>
          <p:cNvPr id="18" name="TextBox 17"/>
          <p:cNvSpPr txBox="1"/>
          <p:nvPr/>
        </p:nvSpPr>
        <p:spPr>
          <a:xfrm>
            <a:off x="1488534" y="2432685"/>
            <a:ext cx="7222236" cy="563930"/>
          </a:xfrm>
          <a:prstGeom prst="rect">
            <a:avLst/>
          </a:prstGeom>
          <a:noFill/>
        </p:spPr>
        <p:txBody>
          <a:bodyPr wrap="square" lIns="89085" tIns="44542" rIns="89085" bIns="44542" rtlCol="0">
            <a:spAutoFit/>
          </a:bodyPr>
          <a:lstStyle/>
          <a:p>
            <a:pPr defTabSz="445425">
              <a:spcBef>
                <a:spcPts val="513"/>
              </a:spcBef>
              <a:spcAft>
                <a:spcPts val="513"/>
              </a:spcAft>
              <a:buClr>
                <a:srgbClr val="C00000"/>
              </a:buClr>
            </a:pPr>
            <a:r>
              <a:rPr lang="es-ES" sz="1540" dirty="0">
                <a:solidFill>
                  <a:srgbClr val="4B4B4B"/>
                </a:solidFill>
              </a:rPr>
              <a:t>Potencial del programa/proyecto para contribuir al logro de los objetivos y áreas de resultados del fondo</a:t>
            </a:r>
          </a:p>
        </p:txBody>
      </p:sp>
      <p:sp>
        <p:nvSpPr>
          <p:cNvPr id="12" name="Block Arc 11"/>
          <p:cNvSpPr/>
          <p:nvPr/>
        </p:nvSpPr>
        <p:spPr>
          <a:xfrm>
            <a:off x="-4575903" y="831906"/>
            <a:ext cx="5982952" cy="6233021"/>
          </a:xfrm>
          <a:prstGeom prst="blockArc">
            <a:avLst>
              <a:gd name="adj1" fmla="val 18900000"/>
              <a:gd name="adj2" fmla="val 2700000"/>
              <a:gd name="adj3" fmla="val 296"/>
            </a:avLst>
          </a:prstGeom>
          <a:noFill/>
          <a:ln w="25400" cap="flat" cmpd="sng" algn="ctr">
            <a:solidFill>
              <a:srgbClr val="24634F"/>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grpSp>
        <p:nvGrpSpPr>
          <p:cNvPr id="14" name="Group 13"/>
          <p:cNvGrpSpPr/>
          <p:nvPr/>
        </p:nvGrpSpPr>
        <p:grpSpPr>
          <a:xfrm>
            <a:off x="832986" y="1876877"/>
            <a:ext cx="7796298" cy="487529"/>
            <a:chOff x="348120" y="285050"/>
            <a:chExt cx="4841292" cy="569884"/>
          </a:xfrm>
        </p:grpSpPr>
        <p:sp>
          <p:nvSpPr>
            <p:cNvPr id="44" name="Rectangle 43"/>
            <p:cNvSpPr/>
            <p:nvPr/>
          </p:nvSpPr>
          <p:spPr>
            <a:xfrm>
              <a:off x="348120" y="285050"/>
              <a:ext cx="4841292" cy="569884"/>
            </a:xfrm>
            <a:prstGeom prst="rect">
              <a:avLst/>
            </a:prstGeom>
            <a:solidFill>
              <a:srgbClr val="257281">
                <a:lumMod val="7500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45" name="Rectangle 44"/>
            <p:cNvSpPr/>
            <p:nvPr/>
          </p:nvSpPr>
          <p:spPr>
            <a:xfrm>
              <a:off x="348120" y="285050"/>
              <a:ext cx="4841292" cy="569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6977" tIns="34767" rIns="34767" bIns="34767" numCol="1" spcCol="1270" anchor="ctr" anchorCtr="0">
              <a:noAutofit/>
            </a:bodyPr>
            <a:lstStyle/>
            <a:p>
              <a:pPr defTabSz="608432">
                <a:lnSpc>
                  <a:spcPct val="90000"/>
                </a:lnSpc>
                <a:spcBef>
                  <a:spcPct val="0"/>
                </a:spcBef>
                <a:spcAft>
                  <a:spcPct val="35000"/>
                </a:spcAft>
              </a:pPr>
              <a:r>
                <a:rPr lang="en-GB" sz="1711" b="1" dirty="0" err="1">
                  <a:solidFill>
                    <a:sysClr val="window" lastClr="FFFFFF"/>
                  </a:solidFill>
                  <a:latin typeface="Corbel"/>
                </a:rPr>
                <a:t>Potencial</a:t>
              </a:r>
              <a:r>
                <a:rPr lang="en-GB" sz="1711" b="1" dirty="0">
                  <a:solidFill>
                    <a:sysClr val="window" lastClr="FFFFFF"/>
                  </a:solidFill>
                  <a:latin typeface="Corbel"/>
                </a:rPr>
                <a:t> de </a:t>
              </a:r>
              <a:r>
                <a:rPr lang="en-GB" sz="1711" b="1" dirty="0" err="1">
                  <a:solidFill>
                    <a:sysClr val="window" lastClr="FFFFFF"/>
                  </a:solidFill>
                  <a:latin typeface="Corbel"/>
                </a:rPr>
                <a:t>impacto</a:t>
              </a:r>
              <a:endParaRPr lang="en-GB" sz="1711" b="1" dirty="0">
                <a:solidFill>
                  <a:sysClr val="window" lastClr="FFFFFF"/>
                </a:solidFill>
                <a:latin typeface="Corbel"/>
              </a:endParaRPr>
            </a:p>
          </p:txBody>
        </p:sp>
      </p:grpSp>
      <p:sp>
        <p:nvSpPr>
          <p:cNvPr id="17" name="Oval 16"/>
          <p:cNvSpPr/>
          <p:nvPr/>
        </p:nvSpPr>
        <p:spPr>
          <a:xfrm>
            <a:off x="535174" y="1815936"/>
            <a:ext cx="609412" cy="609412"/>
          </a:xfrm>
          <a:prstGeom prst="ellipse">
            <a:avLst/>
          </a:prstGeom>
          <a:solidFill>
            <a:sysClr val="window" lastClr="FFFFFF">
              <a:lumMod val="85000"/>
            </a:sysClr>
          </a:solidFill>
          <a:ln w="25400" cap="flat" cmpd="sng" algn="ctr">
            <a:solidFill>
              <a:srgbClr val="24634F"/>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48" name="TextBox 47"/>
          <p:cNvSpPr txBox="1"/>
          <p:nvPr/>
        </p:nvSpPr>
        <p:spPr>
          <a:xfrm>
            <a:off x="1488534" y="3147084"/>
            <a:ext cx="3506510" cy="2498819"/>
          </a:xfrm>
          <a:prstGeom prst="rect">
            <a:avLst/>
          </a:prstGeom>
          <a:noFill/>
        </p:spPr>
        <p:txBody>
          <a:bodyPr wrap="square" lIns="89085" tIns="44542" rIns="89085" bIns="44542" rtlCol="0">
            <a:spAutoFit/>
          </a:bodyPr>
          <a:lstStyle/>
          <a:p>
            <a:pPr defTabSz="445592">
              <a:spcBef>
                <a:spcPts val="513"/>
              </a:spcBef>
              <a:spcAft>
                <a:spcPts val="513"/>
              </a:spcAft>
              <a:buClr>
                <a:srgbClr val="C00000"/>
              </a:buClr>
            </a:pPr>
            <a:r>
              <a:rPr lang="en-US" sz="1540" b="1" dirty="0" err="1">
                <a:solidFill>
                  <a:schemeClr val="tx2">
                    <a:lumMod val="75000"/>
                  </a:schemeClr>
                </a:solidFill>
              </a:rPr>
              <a:t>Impacto</a:t>
            </a:r>
            <a:r>
              <a:rPr lang="en-US" sz="1540" b="1" dirty="0">
                <a:solidFill>
                  <a:schemeClr val="tx2">
                    <a:lumMod val="75000"/>
                  </a:schemeClr>
                </a:solidFill>
              </a:rPr>
              <a:t> de la </a:t>
            </a:r>
            <a:r>
              <a:rPr lang="en-US" sz="1540" b="1" dirty="0" err="1">
                <a:solidFill>
                  <a:schemeClr val="tx2">
                    <a:lumMod val="75000"/>
                  </a:schemeClr>
                </a:solidFill>
              </a:rPr>
              <a:t>mitigación</a:t>
            </a:r>
            <a:r>
              <a:rPr lang="en-US" sz="1540" b="1" dirty="0">
                <a:solidFill>
                  <a:schemeClr val="tx2">
                    <a:lumMod val="75000"/>
                  </a:schemeClr>
                </a:solidFill>
              </a:rPr>
              <a:t>: </a:t>
            </a:r>
          </a:p>
          <a:p>
            <a:pPr defTabSz="445592">
              <a:spcBef>
                <a:spcPts val="513"/>
              </a:spcBef>
              <a:spcAft>
                <a:spcPts val="513"/>
              </a:spcAft>
              <a:buClr>
                <a:srgbClr val="C00000"/>
              </a:buClr>
            </a:pPr>
            <a:r>
              <a:rPr lang="es-ES" sz="1540" dirty="0">
                <a:solidFill>
                  <a:srgbClr val="4B4B4B"/>
                </a:solidFill>
              </a:rPr>
              <a:t>Contribución al cambio a las vías de desarrollo sostenible de baja emisión</a:t>
            </a:r>
          </a:p>
          <a:p>
            <a:pPr defTabSz="445592">
              <a:spcBef>
                <a:spcPts val="513"/>
              </a:spcBef>
              <a:spcAft>
                <a:spcPts val="513"/>
              </a:spcAft>
              <a:buClr>
                <a:srgbClr val="C00000"/>
              </a:buClr>
            </a:pPr>
            <a:r>
              <a:rPr lang="es-ES" sz="1540" b="1" u="sng" dirty="0">
                <a:solidFill>
                  <a:srgbClr val="4B4B4B"/>
                </a:solidFill>
              </a:rPr>
              <a:t>Indicador de núcleo:</a:t>
            </a:r>
          </a:p>
          <a:p>
            <a:pPr defTabSz="445592">
              <a:spcBef>
                <a:spcPts val="513"/>
              </a:spcBef>
              <a:spcAft>
                <a:spcPts val="513"/>
              </a:spcAft>
              <a:buClr>
                <a:srgbClr val="C00000"/>
              </a:buClr>
            </a:pPr>
            <a:r>
              <a:rPr lang="es-ES" sz="1540" dirty="0">
                <a:solidFill>
                  <a:srgbClr val="4B4B4B"/>
                </a:solidFill>
              </a:rPr>
              <a:t>Toneladas previstas de dióxido de carbono equivalente (t CO2 EQ) a reducirse o evitarse (anual y vitalicia)</a:t>
            </a:r>
          </a:p>
          <a:p>
            <a:pPr defTabSz="445592">
              <a:spcBef>
                <a:spcPts val="513"/>
              </a:spcBef>
              <a:spcAft>
                <a:spcPts val="513"/>
              </a:spcAft>
              <a:buClr>
                <a:srgbClr val="C00000"/>
              </a:buClr>
            </a:pPr>
            <a:endParaRPr lang="es-ES" sz="1540" b="1" dirty="0">
              <a:solidFill>
                <a:srgbClr val="4B4B4B"/>
              </a:solidFill>
            </a:endParaRPr>
          </a:p>
        </p:txBody>
      </p:sp>
      <p:sp>
        <p:nvSpPr>
          <p:cNvPr id="49" name="TextBox 48"/>
          <p:cNvSpPr txBox="1"/>
          <p:nvPr/>
        </p:nvSpPr>
        <p:spPr>
          <a:xfrm>
            <a:off x="5050761" y="3147083"/>
            <a:ext cx="3506510" cy="3209782"/>
          </a:xfrm>
          <a:prstGeom prst="rect">
            <a:avLst/>
          </a:prstGeom>
          <a:noFill/>
        </p:spPr>
        <p:txBody>
          <a:bodyPr wrap="square" lIns="89085" tIns="44542" rIns="89085" bIns="44542" rtlCol="0">
            <a:spAutoFit/>
          </a:bodyPr>
          <a:lstStyle/>
          <a:p>
            <a:pPr defTabSz="445592">
              <a:spcBef>
                <a:spcPts val="513"/>
              </a:spcBef>
              <a:spcAft>
                <a:spcPts val="513"/>
              </a:spcAft>
              <a:buClr>
                <a:srgbClr val="C00000"/>
              </a:buClr>
            </a:pPr>
            <a:r>
              <a:rPr lang="en-US" sz="1540" b="1" dirty="0" err="1">
                <a:solidFill>
                  <a:schemeClr val="tx2">
                    <a:lumMod val="75000"/>
                  </a:schemeClr>
                </a:solidFill>
              </a:rPr>
              <a:t>Impacto</a:t>
            </a:r>
            <a:r>
              <a:rPr lang="en-US" sz="1540" b="1" dirty="0">
                <a:solidFill>
                  <a:schemeClr val="tx2">
                    <a:lumMod val="75000"/>
                  </a:schemeClr>
                </a:solidFill>
              </a:rPr>
              <a:t> de la </a:t>
            </a:r>
            <a:r>
              <a:rPr lang="en-US" sz="1540" b="1" dirty="0" err="1">
                <a:solidFill>
                  <a:schemeClr val="tx2">
                    <a:lumMod val="75000"/>
                  </a:schemeClr>
                </a:solidFill>
              </a:rPr>
              <a:t>adaptación</a:t>
            </a:r>
            <a:r>
              <a:rPr lang="en-US" sz="1540" b="1" dirty="0">
                <a:solidFill>
                  <a:schemeClr val="tx2">
                    <a:lumMod val="75000"/>
                  </a:schemeClr>
                </a:solidFill>
              </a:rPr>
              <a:t>: </a:t>
            </a:r>
          </a:p>
          <a:p>
            <a:pPr defTabSz="445592">
              <a:spcBef>
                <a:spcPts val="513"/>
              </a:spcBef>
              <a:spcAft>
                <a:spcPts val="513"/>
              </a:spcAft>
              <a:buClr>
                <a:srgbClr val="C00000"/>
              </a:buClr>
            </a:pPr>
            <a:r>
              <a:rPr lang="es-ES" sz="1540" dirty="0">
                <a:solidFill>
                  <a:srgbClr val="4B4B4B"/>
                </a:solidFill>
              </a:rPr>
              <a:t>Contribución al aumento del desarrollo sostenible resistente al clima</a:t>
            </a:r>
          </a:p>
          <a:p>
            <a:pPr defTabSz="445592">
              <a:spcBef>
                <a:spcPts val="513"/>
              </a:spcBef>
              <a:spcAft>
                <a:spcPts val="513"/>
              </a:spcAft>
              <a:buClr>
                <a:srgbClr val="C00000"/>
              </a:buClr>
            </a:pPr>
            <a:r>
              <a:rPr lang="es-ES" sz="1540" b="1" u="sng" dirty="0">
                <a:solidFill>
                  <a:srgbClr val="4B4B4B"/>
                </a:solidFill>
              </a:rPr>
              <a:t>Indicador de núcleo:</a:t>
            </a:r>
            <a:r>
              <a:rPr lang="en-US" sz="1540" b="1" u="sng" dirty="0">
                <a:solidFill>
                  <a:srgbClr val="4B4B4B"/>
                </a:solidFill>
              </a:rPr>
              <a:t> </a:t>
            </a:r>
          </a:p>
          <a:p>
            <a:pPr marL="244459" indent="-244459" defTabSz="445592">
              <a:spcBef>
                <a:spcPts val="513"/>
              </a:spcBef>
              <a:spcAft>
                <a:spcPts val="513"/>
              </a:spcAft>
              <a:buClr>
                <a:srgbClr val="C00000"/>
              </a:buClr>
              <a:buFont typeface="Arial" panose="020B0604020202020204" pitchFamily="34" charset="0"/>
              <a:buChar char="•"/>
            </a:pPr>
            <a:r>
              <a:rPr lang="es-ES" sz="1540" dirty="0">
                <a:solidFill>
                  <a:srgbClr val="4B4B4B"/>
                </a:solidFill>
              </a:rPr>
              <a:t>Número total esperado de beneficiarios directos e indirectos, desglosados por sexo (menor vulnerabilidad o mayor resiliencia); </a:t>
            </a:r>
          </a:p>
          <a:p>
            <a:pPr marL="244459" indent="-244459" defTabSz="445592">
              <a:spcBef>
                <a:spcPts val="513"/>
              </a:spcBef>
              <a:spcAft>
                <a:spcPts val="513"/>
              </a:spcAft>
              <a:buClr>
                <a:srgbClr val="C00000"/>
              </a:buClr>
              <a:buFont typeface="Arial" panose="020B0604020202020204" pitchFamily="34" charset="0"/>
              <a:buChar char="•"/>
            </a:pPr>
            <a:r>
              <a:rPr lang="es-ES" sz="1540" dirty="0">
                <a:solidFill>
                  <a:srgbClr val="4B4B4B"/>
                </a:solidFill>
              </a:rPr>
              <a:t>Número de beneficiarios en relación con la población total, desglosada por sexo </a:t>
            </a:r>
          </a:p>
        </p:txBody>
      </p:sp>
      <p:cxnSp>
        <p:nvCxnSpPr>
          <p:cNvPr id="3" name="Straight Connector 2"/>
          <p:cNvCxnSpPr/>
          <p:nvPr/>
        </p:nvCxnSpPr>
        <p:spPr>
          <a:xfrm>
            <a:off x="4978747" y="3147083"/>
            <a:ext cx="0" cy="3224505"/>
          </a:xfrm>
          <a:prstGeom prst="line">
            <a:avLst/>
          </a:prstGeom>
          <a:ln w="19050" cap="rnd">
            <a:solidFill>
              <a:srgbClr val="007434"/>
            </a:solidFill>
            <a:prstDash val="sysDot"/>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feld 14"/>
          <p:cNvSpPr txBox="1"/>
          <p:nvPr/>
        </p:nvSpPr>
        <p:spPr>
          <a:xfrm>
            <a:off x="8169941" y="6184713"/>
            <a:ext cx="1571625" cy="208478"/>
          </a:xfrm>
          <a:prstGeom prst="rect">
            <a:avLst/>
          </a:prstGeom>
          <a:noFill/>
        </p:spPr>
        <p:txBody>
          <a:bodyPr wrap="square" lIns="89118" tIns="44557" rIns="89118" bIns="44557" rtlCol="0">
            <a:spAutoFit/>
          </a:bodyPr>
          <a:lstStyle/>
          <a:p>
            <a:r>
              <a:rPr lang="de-DE" sz="770" dirty="0">
                <a:solidFill>
                  <a:schemeClr val="bg1">
                    <a:lumMod val="50000"/>
                  </a:schemeClr>
                </a:solidFill>
                <a:latin typeface="Calibri" panose="020F0502020204030204" pitchFamily="34" charset="0"/>
                <a:cs typeface="Calibri" panose="020F0502020204030204" pitchFamily="34" charset="0"/>
              </a:rPr>
              <a:t>Source: GCF 2017a</a:t>
            </a:r>
          </a:p>
        </p:txBody>
      </p:sp>
    </p:spTree>
    <p:extLst>
      <p:ext uri="{BB962C8B-B14F-4D97-AF65-F5344CB8AC3E}">
        <p14:creationId xmlns:p14="http://schemas.microsoft.com/office/powerpoint/2010/main" val="40804720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461964" y="1401301"/>
            <a:ext cx="7452722" cy="315920"/>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de-DE" sz="2053" b="1" dirty="0">
                <a:latin typeface="+mj-lt"/>
              </a:rPr>
              <a:t>2. </a:t>
            </a:r>
            <a:r>
              <a:rPr lang="en-US" sz="2053" b="1" dirty="0" err="1">
                <a:latin typeface="+mj-lt"/>
              </a:rPr>
              <a:t>Potencial</a:t>
            </a:r>
            <a:r>
              <a:rPr lang="en-US" sz="2053" b="1" dirty="0">
                <a:latin typeface="+mj-lt"/>
              </a:rPr>
              <a:t> de </a:t>
            </a:r>
            <a:r>
              <a:rPr lang="en-US" sz="2053" b="1" dirty="0" err="1">
                <a:latin typeface="+mj-lt"/>
              </a:rPr>
              <a:t>cambio</a:t>
            </a:r>
            <a:r>
              <a:rPr lang="en-US" sz="2053" b="1" dirty="0">
                <a:latin typeface="+mj-lt"/>
              </a:rPr>
              <a:t> de </a:t>
            </a:r>
            <a:r>
              <a:rPr lang="en-US" sz="2053" b="1" dirty="0" err="1">
                <a:latin typeface="+mj-lt"/>
              </a:rPr>
              <a:t>paradigma</a:t>
            </a:r>
            <a:r>
              <a:rPr lang="en-US" sz="2053" b="1" dirty="0">
                <a:latin typeface="+mj-lt"/>
              </a:rPr>
              <a:t> </a:t>
            </a:r>
            <a:endParaRPr lang="ru-RU" sz="2053" b="1" dirty="0">
              <a:latin typeface="+mj-lt"/>
            </a:endParaRPr>
          </a:p>
        </p:txBody>
      </p:sp>
      <p:sp>
        <p:nvSpPr>
          <p:cNvPr id="18" name="TextBox 17"/>
          <p:cNvSpPr txBox="1"/>
          <p:nvPr/>
        </p:nvSpPr>
        <p:spPr>
          <a:xfrm>
            <a:off x="1504831" y="2563629"/>
            <a:ext cx="7108157" cy="3235687"/>
          </a:xfrm>
          <a:prstGeom prst="rect">
            <a:avLst/>
          </a:prstGeom>
          <a:noFill/>
        </p:spPr>
        <p:txBody>
          <a:bodyPr wrap="square" lIns="89085" tIns="44542" rIns="89085" bIns="44542" rtlCol="0">
            <a:spAutoFit/>
          </a:bodyPr>
          <a:lstStyle/>
          <a:p>
            <a:pPr defTabSz="445425">
              <a:spcBef>
                <a:spcPts val="513"/>
              </a:spcBef>
              <a:spcAft>
                <a:spcPts val="513"/>
              </a:spcAft>
            </a:pPr>
            <a:r>
              <a:rPr lang="es-ES" sz="1711" dirty="0">
                <a:solidFill>
                  <a:prstClr val="black"/>
                </a:solidFill>
              </a:rPr>
              <a:t>Grado en que la actividad propuesta puede catalizar el impacto más allá de un proyecto único o una inversión de programa. Las plantillas de la nota conceptual y la propuesta de financiación del marco de cooperación incluyen cuatro categorías para describir el cambio de paradigma:</a:t>
            </a:r>
          </a:p>
          <a:p>
            <a:pPr marL="285750" indent="-285750" defTabSz="445425">
              <a:spcBef>
                <a:spcPts val="513"/>
              </a:spcBef>
              <a:spcAft>
                <a:spcPts val="513"/>
              </a:spcAft>
              <a:buFont typeface="Arial" panose="020B0604020202020204" pitchFamily="34" charset="0"/>
              <a:buChar char="•"/>
            </a:pPr>
            <a:r>
              <a:rPr lang="es-ES" sz="1711" dirty="0">
                <a:solidFill>
                  <a:prstClr val="black"/>
                </a:solidFill>
              </a:rPr>
              <a:t>Potencial de ampliación y replicación y contribución global a las vías de desarrollo de bajo carbono, consistente con un aumento de la temperatura de &lt; 2 grados</a:t>
            </a:r>
          </a:p>
          <a:p>
            <a:pPr marL="285750" indent="-285750" defTabSz="445425">
              <a:spcBef>
                <a:spcPts val="513"/>
              </a:spcBef>
              <a:spcAft>
                <a:spcPts val="513"/>
              </a:spcAft>
              <a:buFont typeface="Arial" panose="020B0604020202020204" pitchFamily="34" charset="0"/>
              <a:buChar char="•"/>
            </a:pPr>
            <a:r>
              <a:rPr lang="es-ES" sz="1711" dirty="0">
                <a:solidFill>
                  <a:prstClr val="black"/>
                </a:solidFill>
              </a:rPr>
              <a:t>Potencial para el conocimiento y el aprendizaje</a:t>
            </a:r>
          </a:p>
          <a:p>
            <a:pPr marL="285750" indent="-285750" defTabSz="445425">
              <a:spcBef>
                <a:spcPts val="513"/>
              </a:spcBef>
              <a:spcAft>
                <a:spcPts val="513"/>
              </a:spcAft>
              <a:buFont typeface="Arial" panose="020B0604020202020204" pitchFamily="34" charset="0"/>
              <a:buChar char="•"/>
            </a:pPr>
            <a:r>
              <a:rPr lang="es-ES" sz="1711" dirty="0">
                <a:solidFill>
                  <a:prstClr val="black"/>
                </a:solidFill>
              </a:rPr>
              <a:t>Contribución a la creación de un entorno propicio</a:t>
            </a:r>
          </a:p>
          <a:p>
            <a:pPr marL="285750" indent="-285750" defTabSz="445425">
              <a:spcBef>
                <a:spcPts val="513"/>
              </a:spcBef>
              <a:spcAft>
                <a:spcPts val="513"/>
              </a:spcAft>
              <a:buFont typeface="Arial" panose="020B0604020202020204" pitchFamily="34" charset="0"/>
              <a:buChar char="•"/>
            </a:pPr>
            <a:r>
              <a:rPr lang="es-ES" sz="1711" dirty="0">
                <a:solidFill>
                  <a:prstClr val="black"/>
                </a:solidFill>
              </a:rPr>
              <a:t>Contribución al marco reglamentario y a las políticas</a:t>
            </a:r>
          </a:p>
        </p:txBody>
      </p:sp>
      <p:sp>
        <p:nvSpPr>
          <p:cNvPr id="12" name="Block Arc 11"/>
          <p:cNvSpPr/>
          <p:nvPr/>
        </p:nvSpPr>
        <p:spPr>
          <a:xfrm>
            <a:off x="-4575903" y="1044372"/>
            <a:ext cx="5982952" cy="6233021"/>
          </a:xfrm>
          <a:prstGeom prst="blockArc">
            <a:avLst>
              <a:gd name="adj1" fmla="val 18900000"/>
              <a:gd name="adj2" fmla="val 2700000"/>
              <a:gd name="adj3" fmla="val 296"/>
            </a:avLst>
          </a:prstGeom>
          <a:noFill/>
          <a:ln w="25400" cap="flat" cmpd="sng" algn="ctr">
            <a:solidFill>
              <a:srgbClr val="24634F"/>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grpSp>
        <p:nvGrpSpPr>
          <p:cNvPr id="24" name="Group 23"/>
          <p:cNvGrpSpPr/>
          <p:nvPr/>
        </p:nvGrpSpPr>
        <p:grpSpPr>
          <a:xfrm>
            <a:off x="839880" y="2031398"/>
            <a:ext cx="7773108" cy="487529"/>
            <a:chOff x="816936" y="1139769"/>
            <a:chExt cx="4372523" cy="569884"/>
          </a:xfrm>
        </p:grpSpPr>
        <p:sp>
          <p:nvSpPr>
            <p:cNvPr id="42" name="Rectangle 41"/>
            <p:cNvSpPr/>
            <p:nvPr/>
          </p:nvSpPr>
          <p:spPr>
            <a:xfrm>
              <a:off x="816936" y="1139769"/>
              <a:ext cx="4372523" cy="569884"/>
            </a:xfrm>
            <a:prstGeom prst="rect">
              <a:avLst/>
            </a:prstGeom>
            <a:solidFill>
              <a:srgbClr val="24634F"/>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43" name="Rectangle 42"/>
            <p:cNvSpPr/>
            <p:nvPr/>
          </p:nvSpPr>
          <p:spPr>
            <a:xfrm>
              <a:off x="816936" y="1139769"/>
              <a:ext cx="4372523" cy="569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6977" tIns="34767" rIns="34767" bIns="34767" numCol="1" spcCol="1270" anchor="ctr" anchorCtr="0">
              <a:noAutofit/>
            </a:bodyPr>
            <a:lstStyle/>
            <a:p>
              <a:pPr defTabSz="608432">
                <a:lnSpc>
                  <a:spcPct val="90000"/>
                </a:lnSpc>
                <a:spcBef>
                  <a:spcPct val="0"/>
                </a:spcBef>
                <a:spcAft>
                  <a:spcPct val="35000"/>
                </a:spcAft>
              </a:pPr>
              <a:r>
                <a:rPr lang="en-US" sz="1711" b="1" dirty="0" err="1">
                  <a:solidFill>
                    <a:sysClr val="window" lastClr="FFFFFF"/>
                  </a:solidFill>
                  <a:latin typeface="Corbel"/>
                </a:rPr>
                <a:t>Potencial</a:t>
              </a:r>
              <a:r>
                <a:rPr lang="en-US" sz="1711" b="1" dirty="0">
                  <a:solidFill>
                    <a:sysClr val="window" lastClr="FFFFFF"/>
                  </a:solidFill>
                  <a:latin typeface="Corbel"/>
                </a:rPr>
                <a:t> de </a:t>
              </a:r>
              <a:r>
                <a:rPr lang="en-US" sz="1711" b="1" dirty="0" err="1">
                  <a:solidFill>
                    <a:sysClr val="window" lastClr="FFFFFF"/>
                  </a:solidFill>
                  <a:latin typeface="Corbel"/>
                </a:rPr>
                <a:t>cambio</a:t>
              </a:r>
              <a:r>
                <a:rPr lang="en-US" sz="1711" b="1" dirty="0">
                  <a:solidFill>
                    <a:sysClr val="window" lastClr="FFFFFF"/>
                  </a:solidFill>
                  <a:latin typeface="Corbel"/>
                </a:rPr>
                <a:t> de </a:t>
              </a:r>
              <a:r>
                <a:rPr lang="en-US" sz="1711" b="1" dirty="0" err="1">
                  <a:solidFill>
                    <a:sysClr val="window" lastClr="FFFFFF"/>
                  </a:solidFill>
                  <a:latin typeface="Corbel"/>
                </a:rPr>
                <a:t>paradigma</a:t>
              </a:r>
              <a:endParaRPr lang="en-US" sz="1711" b="1" dirty="0">
                <a:solidFill>
                  <a:sysClr val="window" lastClr="FFFFFF"/>
                </a:solidFill>
                <a:latin typeface="Corbel"/>
              </a:endParaRPr>
            </a:p>
          </p:txBody>
        </p:sp>
      </p:grpSp>
      <p:sp>
        <p:nvSpPr>
          <p:cNvPr id="17" name="Oval 16"/>
          <p:cNvSpPr/>
          <p:nvPr/>
        </p:nvSpPr>
        <p:spPr>
          <a:xfrm>
            <a:off x="535174" y="1970457"/>
            <a:ext cx="609412" cy="609412"/>
          </a:xfrm>
          <a:prstGeom prst="ellipse">
            <a:avLst/>
          </a:prstGeom>
          <a:solidFill>
            <a:sysClr val="window" lastClr="FFFFFF">
              <a:lumMod val="85000"/>
            </a:sysClr>
          </a:solidFill>
          <a:ln w="25400" cap="flat" cmpd="sng" algn="ctr">
            <a:solidFill>
              <a:srgbClr val="24634F"/>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10" name="Textfeld 14"/>
          <p:cNvSpPr txBox="1"/>
          <p:nvPr/>
        </p:nvSpPr>
        <p:spPr>
          <a:xfrm>
            <a:off x="8169941" y="6184713"/>
            <a:ext cx="1571625" cy="208478"/>
          </a:xfrm>
          <a:prstGeom prst="rect">
            <a:avLst/>
          </a:prstGeom>
          <a:noFill/>
        </p:spPr>
        <p:txBody>
          <a:bodyPr wrap="square" lIns="89118" tIns="44557" rIns="89118" bIns="44557" rtlCol="0">
            <a:spAutoFit/>
          </a:bodyPr>
          <a:lstStyle/>
          <a:p>
            <a:r>
              <a:rPr lang="de-DE" sz="770" dirty="0">
                <a:solidFill>
                  <a:schemeClr val="bg1">
                    <a:lumMod val="50000"/>
                  </a:schemeClr>
                </a:solidFill>
                <a:latin typeface="Calibri" panose="020F0502020204030204" pitchFamily="34" charset="0"/>
                <a:cs typeface="Calibri" panose="020F0502020204030204" pitchFamily="34" charset="0"/>
              </a:rPr>
              <a:t>Source: GCF 2017a</a:t>
            </a:r>
          </a:p>
        </p:txBody>
      </p:sp>
    </p:spTree>
    <p:extLst>
      <p:ext uri="{BB962C8B-B14F-4D97-AF65-F5344CB8AC3E}">
        <p14:creationId xmlns:p14="http://schemas.microsoft.com/office/powerpoint/2010/main" val="242699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07781449-0226-4771-B0D8-99656BDFB2B8" descr="B402E359-99EA-47B0-A75C-87E1B70B003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066800"/>
            <a:ext cx="5768975"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724400" y="4876800"/>
            <a:ext cx="1143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Rectangle 26"/>
          <p:cNvSpPr/>
          <p:nvPr/>
        </p:nvSpPr>
        <p:spPr>
          <a:xfrm>
            <a:off x="6168618" y="5071617"/>
            <a:ext cx="2370570" cy="768922"/>
          </a:xfrm>
          <a:prstGeom prst="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da-DK" sz="1600" b="1" dirty="0">
                <a:solidFill>
                  <a:schemeClr val="tx1"/>
                </a:solidFill>
              </a:rPr>
              <a:t>2°C </a:t>
            </a:r>
            <a:r>
              <a:rPr lang="da-DK" sz="1600" b="1" dirty="0" err="1">
                <a:solidFill>
                  <a:schemeClr val="tx1"/>
                </a:solidFill>
              </a:rPr>
              <a:t>pathways</a:t>
            </a:r>
            <a:endParaRPr lang="da-DK" sz="1600" b="1" dirty="0">
              <a:solidFill>
                <a:schemeClr val="tx1"/>
              </a:solidFill>
            </a:endParaRPr>
          </a:p>
          <a:p>
            <a:pPr algn="ctr"/>
            <a:r>
              <a:rPr lang="en-US" sz="1600" dirty="0">
                <a:solidFill>
                  <a:schemeClr val="tx1"/>
                </a:solidFill>
              </a:rPr>
              <a:t>Global total emissions: </a:t>
            </a:r>
          </a:p>
          <a:p>
            <a:pPr algn="ctr"/>
            <a:r>
              <a:rPr lang="en-US" sz="1600" b="1" dirty="0">
                <a:solidFill>
                  <a:schemeClr val="tx1"/>
                </a:solidFill>
              </a:rPr>
              <a:t>42</a:t>
            </a:r>
            <a:r>
              <a:rPr lang="en-US" sz="1600" dirty="0">
                <a:solidFill>
                  <a:schemeClr val="tx1"/>
                </a:solidFill>
              </a:rPr>
              <a:t> </a:t>
            </a:r>
            <a:r>
              <a:rPr lang="en-US" sz="1600" b="1" dirty="0"/>
              <a:t>GtCO</a:t>
            </a:r>
            <a:r>
              <a:rPr lang="en-US" sz="1600" b="1" baseline="-25000" dirty="0"/>
              <a:t>2</a:t>
            </a:r>
            <a:r>
              <a:rPr lang="en-US" sz="1600" b="1" dirty="0"/>
              <a:t>e </a:t>
            </a:r>
            <a:r>
              <a:rPr lang="en-US" sz="1600" dirty="0">
                <a:solidFill>
                  <a:schemeClr val="tx1"/>
                </a:solidFill>
              </a:rPr>
              <a:t>(range: 31-44)</a:t>
            </a:r>
            <a:endParaRPr lang="da-DK" sz="1600" dirty="0">
              <a:solidFill>
                <a:schemeClr val="tx1"/>
              </a:solidFill>
            </a:endParaRPr>
          </a:p>
        </p:txBody>
      </p:sp>
      <p:pic>
        <p:nvPicPr>
          <p:cNvPr id="28" name="3D181F05-2B45-4F08-9A4C-424F6219B2C6" descr="48D97B26-EAA2-4220-818A-92D61984D61F"/>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066799"/>
            <a:ext cx="5768975"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p:cNvSpPr/>
          <p:nvPr/>
        </p:nvSpPr>
        <p:spPr>
          <a:xfrm>
            <a:off x="6168618" y="1342256"/>
            <a:ext cx="2370570" cy="768922"/>
          </a:xfrm>
          <a:prstGeom prst="rect">
            <a:avLst/>
          </a:prstGeom>
          <a:ln>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da-DK" sz="1600" b="1" dirty="0">
                <a:solidFill>
                  <a:schemeClr val="tx1"/>
                </a:solidFill>
              </a:rPr>
              <a:t>Baseline</a:t>
            </a:r>
          </a:p>
          <a:p>
            <a:pPr algn="ctr"/>
            <a:r>
              <a:rPr lang="en-US" sz="1600" dirty="0">
                <a:solidFill>
                  <a:schemeClr val="tx1"/>
                </a:solidFill>
              </a:rPr>
              <a:t>Global total emissions: </a:t>
            </a:r>
          </a:p>
          <a:p>
            <a:pPr algn="ctr"/>
            <a:r>
              <a:rPr lang="en-US" sz="1600" b="1" dirty="0">
                <a:solidFill>
                  <a:schemeClr val="tx1"/>
                </a:solidFill>
              </a:rPr>
              <a:t>65 </a:t>
            </a:r>
            <a:r>
              <a:rPr lang="en-US" sz="1600" b="1" dirty="0"/>
              <a:t>GtCO</a:t>
            </a:r>
            <a:r>
              <a:rPr lang="en-US" sz="1600" b="1" baseline="-25000" dirty="0"/>
              <a:t>2</a:t>
            </a:r>
            <a:r>
              <a:rPr lang="en-US" sz="1600" b="1" dirty="0"/>
              <a:t>e</a:t>
            </a:r>
            <a:r>
              <a:rPr lang="en-US" sz="1600" dirty="0">
                <a:solidFill>
                  <a:schemeClr val="tx1"/>
                </a:solidFill>
              </a:rPr>
              <a:t> (range: 60-70)</a:t>
            </a:r>
            <a:endParaRPr lang="da-DK" sz="1600" dirty="0">
              <a:solidFill>
                <a:schemeClr val="tx1"/>
              </a:solidFill>
            </a:endParaRPr>
          </a:p>
        </p:txBody>
      </p:sp>
      <p:sp>
        <p:nvSpPr>
          <p:cNvPr id="30" name="Rectangle 29"/>
          <p:cNvSpPr/>
          <p:nvPr/>
        </p:nvSpPr>
        <p:spPr>
          <a:xfrm>
            <a:off x="6154763" y="2377287"/>
            <a:ext cx="2384425" cy="768922"/>
          </a:xfrm>
          <a:prstGeom prst="rect">
            <a:avLst/>
          </a:prstGeom>
          <a:ln>
            <a:solidFill>
              <a:srgbClr val="F5D767"/>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da-DK" sz="1600" b="1" dirty="0" err="1">
                <a:solidFill>
                  <a:schemeClr val="tx1"/>
                </a:solidFill>
              </a:rPr>
              <a:t>Current</a:t>
            </a:r>
            <a:r>
              <a:rPr lang="da-DK" sz="1600" b="1" dirty="0">
                <a:solidFill>
                  <a:schemeClr val="tx1"/>
                </a:solidFill>
              </a:rPr>
              <a:t> policy </a:t>
            </a:r>
            <a:r>
              <a:rPr lang="da-DK" sz="1600" b="1" dirty="0" err="1">
                <a:solidFill>
                  <a:schemeClr val="tx1"/>
                </a:solidFill>
              </a:rPr>
              <a:t>trajectory</a:t>
            </a:r>
            <a:endParaRPr lang="da-DK" sz="1600" b="1" dirty="0">
              <a:solidFill>
                <a:schemeClr val="tx1"/>
              </a:solidFill>
            </a:endParaRPr>
          </a:p>
          <a:p>
            <a:pPr algn="ctr"/>
            <a:r>
              <a:rPr lang="en-US" sz="1600" dirty="0">
                <a:solidFill>
                  <a:schemeClr val="tx1"/>
                </a:solidFill>
              </a:rPr>
              <a:t>Global total emissions: </a:t>
            </a:r>
          </a:p>
          <a:p>
            <a:pPr algn="ctr"/>
            <a:r>
              <a:rPr lang="en-US" sz="1600" b="1" dirty="0">
                <a:solidFill>
                  <a:schemeClr val="tx1"/>
                </a:solidFill>
              </a:rPr>
              <a:t>60</a:t>
            </a:r>
            <a:r>
              <a:rPr lang="en-US" sz="1600" dirty="0">
                <a:solidFill>
                  <a:schemeClr val="tx1"/>
                </a:solidFill>
              </a:rPr>
              <a:t> </a:t>
            </a:r>
            <a:r>
              <a:rPr lang="en-US" sz="1600" b="1" dirty="0"/>
              <a:t>GtCO</a:t>
            </a:r>
            <a:r>
              <a:rPr lang="en-US" sz="1600" b="1" baseline="-25000" dirty="0"/>
              <a:t>2</a:t>
            </a:r>
            <a:r>
              <a:rPr lang="en-US" sz="1600" b="1" dirty="0"/>
              <a:t>e </a:t>
            </a:r>
            <a:r>
              <a:rPr lang="en-US" sz="1600" dirty="0">
                <a:solidFill>
                  <a:schemeClr val="tx1"/>
                </a:solidFill>
              </a:rPr>
              <a:t>(range: 58-62)</a:t>
            </a:r>
            <a:endParaRPr lang="da-DK" sz="1600" dirty="0">
              <a:solidFill>
                <a:schemeClr val="tx1"/>
              </a:solidFill>
            </a:endParaRPr>
          </a:p>
        </p:txBody>
      </p:sp>
      <p:pic>
        <p:nvPicPr>
          <p:cNvPr id="31" name="06B44F1E-C876-440E-932F-A32FF3718465" descr="81FEDBA1-B664-42DD-8E1F-A358814451F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599" y="1066798"/>
            <a:ext cx="5768975"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6154762" y="3249744"/>
            <a:ext cx="2384425" cy="768922"/>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da-DK" sz="1600" b="1" dirty="0" err="1">
                <a:solidFill>
                  <a:schemeClr val="tx1"/>
                </a:solidFill>
              </a:rPr>
              <a:t>Unconditional</a:t>
            </a:r>
            <a:r>
              <a:rPr lang="da-DK" sz="1600" b="1" dirty="0">
                <a:solidFill>
                  <a:schemeClr val="tx1"/>
                </a:solidFill>
              </a:rPr>
              <a:t> INDC case</a:t>
            </a:r>
          </a:p>
          <a:p>
            <a:pPr algn="ctr"/>
            <a:r>
              <a:rPr lang="en-US" sz="1600" dirty="0">
                <a:solidFill>
                  <a:schemeClr val="tx1"/>
                </a:solidFill>
              </a:rPr>
              <a:t>Global total emissions: </a:t>
            </a:r>
          </a:p>
          <a:p>
            <a:pPr algn="ctr"/>
            <a:r>
              <a:rPr lang="en-US" sz="1600" b="1" dirty="0">
                <a:solidFill>
                  <a:schemeClr val="tx1"/>
                </a:solidFill>
              </a:rPr>
              <a:t>56</a:t>
            </a:r>
            <a:r>
              <a:rPr lang="en-US" sz="1600" dirty="0">
                <a:solidFill>
                  <a:schemeClr val="tx1"/>
                </a:solidFill>
              </a:rPr>
              <a:t> </a:t>
            </a:r>
            <a:r>
              <a:rPr lang="en-US" sz="1600" b="1" dirty="0"/>
              <a:t>GtCO</a:t>
            </a:r>
            <a:r>
              <a:rPr lang="en-US" sz="1600" b="1" baseline="-25000" dirty="0"/>
              <a:t>2</a:t>
            </a:r>
            <a:r>
              <a:rPr lang="en-US" sz="1600" b="1" dirty="0"/>
              <a:t>e </a:t>
            </a:r>
            <a:r>
              <a:rPr lang="en-US" sz="1600" dirty="0">
                <a:solidFill>
                  <a:schemeClr val="tx1"/>
                </a:solidFill>
              </a:rPr>
              <a:t>(range: 54-59)</a:t>
            </a:r>
            <a:endParaRPr lang="da-DK" sz="1600" dirty="0">
              <a:solidFill>
                <a:schemeClr val="tx1"/>
              </a:solidFill>
            </a:endParaRPr>
          </a:p>
        </p:txBody>
      </p:sp>
      <p:pic>
        <p:nvPicPr>
          <p:cNvPr id="35" name="DC06D377-36D0-4C5D-B612-DA2ABEF0FED8" descr="607EA118-5B58-4DF0-B283-9005C649938E"/>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600" y="1066800"/>
            <a:ext cx="5768975" cy="5578475"/>
          </a:xfrm>
          <a:prstGeom prst="rect">
            <a:avLst/>
          </a:prstGeom>
          <a:solidFill>
            <a:srgbClr val="A6D983"/>
          </a:solidFill>
          <a:ln>
            <a:noFill/>
          </a:ln>
          <a:extLst/>
        </p:spPr>
      </p:pic>
      <p:sp>
        <p:nvSpPr>
          <p:cNvPr id="36" name="Rectangle 35"/>
          <p:cNvSpPr/>
          <p:nvPr/>
        </p:nvSpPr>
        <p:spPr>
          <a:xfrm>
            <a:off x="6140910" y="4130518"/>
            <a:ext cx="2384425" cy="768922"/>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da-DK" sz="1600" b="1" dirty="0" err="1">
                <a:solidFill>
                  <a:schemeClr val="tx1"/>
                </a:solidFill>
              </a:rPr>
              <a:t>Conditional</a:t>
            </a:r>
            <a:r>
              <a:rPr lang="da-DK" sz="1600" b="1" dirty="0">
                <a:solidFill>
                  <a:schemeClr val="tx1"/>
                </a:solidFill>
              </a:rPr>
              <a:t> INDC case</a:t>
            </a:r>
          </a:p>
          <a:p>
            <a:pPr algn="ctr"/>
            <a:r>
              <a:rPr lang="en-US" sz="1600" dirty="0">
                <a:solidFill>
                  <a:schemeClr val="tx1"/>
                </a:solidFill>
              </a:rPr>
              <a:t>Global total emissions: </a:t>
            </a:r>
          </a:p>
          <a:p>
            <a:pPr algn="ctr"/>
            <a:r>
              <a:rPr lang="en-US" sz="1600" b="1" dirty="0">
                <a:solidFill>
                  <a:schemeClr val="tx1"/>
                </a:solidFill>
              </a:rPr>
              <a:t>54</a:t>
            </a:r>
            <a:r>
              <a:rPr lang="en-US" sz="1600" dirty="0">
                <a:solidFill>
                  <a:schemeClr val="tx1"/>
                </a:solidFill>
              </a:rPr>
              <a:t> </a:t>
            </a:r>
            <a:r>
              <a:rPr lang="en-US" sz="1600" b="1" dirty="0"/>
              <a:t>GtCO</a:t>
            </a:r>
            <a:r>
              <a:rPr lang="en-US" sz="1600" b="1" baseline="-25000" dirty="0"/>
              <a:t>2</a:t>
            </a:r>
            <a:r>
              <a:rPr lang="en-US" sz="1600" b="1" dirty="0"/>
              <a:t>e </a:t>
            </a:r>
            <a:r>
              <a:rPr lang="en-US" sz="1600" dirty="0">
                <a:solidFill>
                  <a:schemeClr val="tx1"/>
                </a:solidFill>
              </a:rPr>
              <a:t>(range: 52-57)</a:t>
            </a:r>
            <a:endParaRPr lang="da-DK" sz="1600" dirty="0">
              <a:solidFill>
                <a:schemeClr val="tx1"/>
              </a:solidFill>
            </a:endParaRPr>
          </a:p>
        </p:txBody>
      </p:sp>
      <p:sp>
        <p:nvSpPr>
          <p:cNvPr id="8" name="Rectangle 7"/>
          <p:cNvSpPr/>
          <p:nvPr/>
        </p:nvSpPr>
        <p:spPr>
          <a:xfrm>
            <a:off x="4629653" y="4813898"/>
            <a:ext cx="1143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4" name="Flowchart: Extract 53"/>
          <p:cNvSpPr/>
          <p:nvPr/>
        </p:nvSpPr>
        <p:spPr>
          <a:xfrm>
            <a:off x="5349980" y="3100752"/>
            <a:ext cx="152400" cy="76200"/>
          </a:xfrm>
          <a:prstGeom prst="flowChartExtract">
            <a:avLst/>
          </a:prstGeom>
          <a:solidFill>
            <a:srgbClr val="D69D10"/>
          </a:solidFill>
          <a:ln>
            <a:solidFill>
              <a:srgbClr val="D69D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5" name="Rectangle 54"/>
          <p:cNvSpPr/>
          <p:nvPr/>
        </p:nvSpPr>
        <p:spPr>
          <a:xfrm>
            <a:off x="5349982" y="3186796"/>
            <a:ext cx="152400" cy="1493204"/>
          </a:xfrm>
          <a:prstGeom prst="rect">
            <a:avLst/>
          </a:prstGeom>
          <a:solidFill>
            <a:srgbClr val="D69D10"/>
          </a:solidFill>
          <a:ln>
            <a:solidFill>
              <a:srgbClr val="D69D1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da-DK" sz="1400" dirty="0" err="1">
                <a:solidFill>
                  <a:schemeClr val="tx1"/>
                </a:solidFill>
              </a:rPr>
              <a:t>Uncond</a:t>
            </a:r>
            <a:r>
              <a:rPr lang="da-DK" sz="1400" dirty="0">
                <a:solidFill>
                  <a:schemeClr val="tx1"/>
                </a:solidFill>
              </a:rPr>
              <a:t>. INDC case</a:t>
            </a:r>
          </a:p>
        </p:txBody>
      </p:sp>
      <p:sp>
        <p:nvSpPr>
          <p:cNvPr id="56" name="Flowchart: Extract 55"/>
          <p:cNvSpPr/>
          <p:nvPr/>
        </p:nvSpPr>
        <p:spPr>
          <a:xfrm rot="10800000">
            <a:off x="5349981" y="4680317"/>
            <a:ext cx="152400" cy="76200"/>
          </a:xfrm>
          <a:prstGeom prst="flowChartExtract">
            <a:avLst/>
          </a:prstGeom>
          <a:solidFill>
            <a:srgbClr val="D69D10"/>
          </a:solidFill>
          <a:ln>
            <a:solidFill>
              <a:srgbClr val="D69D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9" name="Flowchart: Extract 58"/>
          <p:cNvSpPr/>
          <p:nvPr/>
        </p:nvSpPr>
        <p:spPr>
          <a:xfrm rot="10800000">
            <a:off x="5008495" y="4685604"/>
            <a:ext cx="152400" cy="76200"/>
          </a:xfrm>
          <a:prstGeom prst="flowChartExtract">
            <a:avLst/>
          </a:prstGeom>
          <a:solidFill>
            <a:srgbClr val="A6D983"/>
          </a:solidFill>
          <a:ln>
            <a:solidFill>
              <a:srgbClr val="A6D9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61" name="Rectangle 60"/>
          <p:cNvSpPr/>
          <p:nvPr/>
        </p:nvSpPr>
        <p:spPr>
          <a:xfrm>
            <a:off x="4754101" y="4794086"/>
            <a:ext cx="73255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200000"/>
              </a:lnSpc>
            </a:pPr>
            <a:r>
              <a:rPr lang="da-DK" sz="2000" b="1" dirty="0">
                <a:solidFill>
                  <a:schemeClr val="tx1"/>
                </a:solidFill>
              </a:rPr>
              <a:t>12</a:t>
            </a:r>
          </a:p>
          <a:p>
            <a:pPr algn="ctr"/>
            <a:r>
              <a:rPr lang="da-DK" sz="2000" b="1" dirty="0">
                <a:solidFill>
                  <a:schemeClr val="tx1"/>
                </a:solidFill>
              </a:rPr>
              <a:t>14</a:t>
            </a:r>
          </a:p>
        </p:txBody>
      </p:sp>
      <p:sp>
        <p:nvSpPr>
          <p:cNvPr id="69" name="Rectangle 68"/>
          <p:cNvSpPr/>
          <p:nvPr/>
        </p:nvSpPr>
        <p:spPr>
          <a:xfrm>
            <a:off x="4724400" y="3319385"/>
            <a:ext cx="415790" cy="3048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8" name="Rectangle 57"/>
          <p:cNvSpPr/>
          <p:nvPr/>
        </p:nvSpPr>
        <p:spPr>
          <a:xfrm>
            <a:off x="5008495" y="3359723"/>
            <a:ext cx="152400" cy="1325880"/>
          </a:xfrm>
          <a:prstGeom prst="rect">
            <a:avLst/>
          </a:prstGeom>
          <a:solidFill>
            <a:srgbClr val="A6D983"/>
          </a:solidFill>
          <a:ln>
            <a:solidFill>
              <a:srgbClr val="A6D983"/>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da-DK" sz="1400" dirty="0" err="1">
                <a:solidFill>
                  <a:schemeClr val="tx1"/>
                </a:solidFill>
              </a:rPr>
              <a:t>Cond</a:t>
            </a:r>
            <a:r>
              <a:rPr lang="da-DK" sz="1400" dirty="0">
                <a:solidFill>
                  <a:schemeClr val="tx1"/>
                </a:solidFill>
              </a:rPr>
              <a:t>. INDC case</a:t>
            </a:r>
          </a:p>
        </p:txBody>
      </p:sp>
      <p:sp>
        <p:nvSpPr>
          <p:cNvPr id="16" name="Rectangle 15"/>
          <p:cNvSpPr/>
          <p:nvPr/>
        </p:nvSpPr>
        <p:spPr>
          <a:xfrm>
            <a:off x="6127055" y="1266056"/>
            <a:ext cx="2460626" cy="4755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t>3.4 cm</a:t>
            </a:r>
          </a:p>
        </p:txBody>
      </p:sp>
      <p:sp>
        <p:nvSpPr>
          <p:cNvPr id="65" name="Rectangle 64"/>
          <p:cNvSpPr/>
          <p:nvPr/>
        </p:nvSpPr>
        <p:spPr>
          <a:xfrm>
            <a:off x="6301680" y="2030544"/>
            <a:ext cx="2590800" cy="744540"/>
          </a:xfrm>
          <a:prstGeom prst="rect">
            <a:avLst/>
          </a:prstGeom>
          <a:solidFill>
            <a:schemeClr val="accent1">
              <a:lumMod val="40000"/>
              <a:lumOff val="60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b="1" dirty="0" err="1">
                <a:solidFill>
                  <a:schemeClr val="tx1"/>
                </a:solidFill>
              </a:rPr>
              <a:t>Unconditional</a:t>
            </a:r>
            <a:r>
              <a:rPr lang="da-DK" b="1" dirty="0">
                <a:solidFill>
                  <a:schemeClr val="tx1"/>
                </a:solidFill>
              </a:rPr>
              <a:t> INDC case</a:t>
            </a:r>
          </a:p>
          <a:p>
            <a:pPr algn="ctr"/>
            <a:r>
              <a:rPr lang="da-DK" dirty="0">
                <a:solidFill>
                  <a:schemeClr val="tx1"/>
                </a:solidFill>
              </a:rPr>
              <a:t>Gap= 14 </a:t>
            </a:r>
            <a:r>
              <a:rPr lang="en-US" dirty="0">
                <a:solidFill>
                  <a:schemeClr val="tx1"/>
                </a:solidFill>
              </a:rPr>
              <a:t>GtCO</a:t>
            </a:r>
            <a:r>
              <a:rPr lang="en-US" baseline="-25000" dirty="0">
                <a:solidFill>
                  <a:schemeClr val="tx1"/>
                </a:solidFill>
              </a:rPr>
              <a:t>2</a:t>
            </a:r>
            <a:r>
              <a:rPr lang="en-US" dirty="0">
                <a:solidFill>
                  <a:schemeClr val="tx1"/>
                </a:solidFill>
              </a:rPr>
              <a:t>e</a:t>
            </a:r>
            <a:endParaRPr lang="da-DK" dirty="0">
              <a:solidFill>
                <a:schemeClr val="tx1"/>
              </a:solidFill>
            </a:endParaRPr>
          </a:p>
        </p:txBody>
      </p:sp>
      <p:sp>
        <p:nvSpPr>
          <p:cNvPr id="26" name="Rectangle 25"/>
          <p:cNvSpPr/>
          <p:nvPr/>
        </p:nvSpPr>
        <p:spPr>
          <a:xfrm>
            <a:off x="4724400" y="1828799"/>
            <a:ext cx="1143000" cy="122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7" name="Flowchart: Extract 56"/>
          <p:cNvSpPr/>
          <p:nvPr/>
        </p:nvSpPr>
        <p:spPr>
          <a:xfrm>
            <a:off x="5008495" y="3283523"/>
            <a:ext cx="152400" cy="76200"/>
          </a:xfrm>
          <a:prstGeom prst="flowChartExtract">
            <a:avLst/>
          </a:prstGeom>
          <a:solidFill>
            <a:srgbClr val="A6D983"/>
          </a:solidFill>
          <a:ln>
            <a:solidFill>
              <a:srgbClr val="A6D9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Rectangle 13"/>
          <p:cNvSpPr/>
          <p:nvPr/>
        </p:nvSpPr>
        <p:spPr>
          <a:xfrm>
            <a:off x="4724400" y="2743200"/>
            <a:ext cx="1260608" cy="264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400" dirty="0">
                <a:solidFill>
                  <a:schemeClr val="tx2"/>
                </a:solidFill>
              </a:rPr>
              <a:t>The Gap</a:t>
            </a:r>
          </a:p>
        </p:txBody>
      </p:sp>
      <p:sp>
        <p:nvSpPr>
          <p:cNvPr id="70" name="Rectangle 69"/>
          <p:cNvSpPr/>
          <p:nvPr/>
        </p:nvSpPr>
        <p:spPr>
          <a:xfrm>
            <a:off x="6301680" y="2788104"/>
            <a:ext cx="2590800" cy="744540"/>
          </a:xfrm>
          <a:prstGeom prst="rect">
            <a:avLst/>
          </a:prstGeom>
          <a:solidFill>
            <a:schemeClr val="accent1">
              <a:lumMod val="40000"/>
              <a:lumOff val="60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b="1" dirty="0" err="1">
                <a:solidFill>
                  <a:schemeClr val="tx1"/>
                </a:solidFill>
              </a:rPr>
              <a:t>Conditional</a:t>
            </a:r>
            <a:r>
              <a:rPr lang="da-DK" b="1" dirty="0">
                <a:solidFill>
                  <a:schemeClr val="tx1"/>
                </a:solidFill>
              </a:rPr>
              <a:t> INDC case</a:t>
            </a:r>
          </a:p>
          <a:p>
            <a:pPr algn="ctr"/>
            <a:r>
              <a:rPr lang="da-DK" dirty="0">
                <a:solidFill>
                  <a:schemeClr val="tx1"/>
                </a:solidFill>
              </a:rPr>
              <a:t>Gap= 12 </a:t>
            </a:r>
            <a:r>
              <a:rPr lang="en-US" dirty="0">
                <a:solidFill>
                  <a:schemeClr val="tx1"/>
                </a:solidFill>
              </a:rPr>
              <a:t>GtCO</a:t>
            </a:r>
            <a:r>
              <a:rPr lang="en-US" baseline="-25000" dirty="0">
                <a:solidFill>
                  <a:schemeClr val="tx1"/>
                </a:solidFill>
              </a:rPr>
              <a:t>2</a:t>
            </a:r>
            <a:r>
              <a:rPr lang="en-US" dirty="0">
                <a:solidFill>
                  <a:schemeClr val="tx1"/>
                </a:solidFill>
              </a:rPr>
              <a:t>e</a:t>
            </a:r>
            <a:endParaRPr lang="da-DK" dirty="0">
              <a:solidFill>
                <a:schemeClr val="tx1"/>
              </a:solidFill>
            </a:endParaRPr>
          </a:p>
        </p:txBody>
      </p:sp>
      <p:sp>
        <p:nvSpPr>
          <p:cNvPr id="34" name="6 Rectángulo redondeado"/>
          <p:cNvSpPr/>
          <p:nvPr/>
        </p:nvSpPr>
        <p:spPr>
          <a:xfrm>
            <a:off x="5004048" y="1196752"/>
            <a:ext cx="4392488" cy="576064"/>
          </a:xfrm>
          <a:prstGeom prst="roundRect">
            <a:avLst/>
          </a:prstGeom>
          <a:solidFill>
            <a:schemeClr val="tx1">
              <a:lumMod val="65000"/>
              <a:lumOff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err="1">
                <a:latin typeface="Century Gothic" pitchFamily="34" charset="0"/>
              </a:rPr>
              <a:t>NDCs</a:t>
            </a:r>
            <a:r>
              <a:rPr lang="es-ES" sz="1600" dirty="0">
                <a:latin typeface="Century Gothic" pitchFamily="34" charset="0"/>
              </a:rPr>
              <a:t> y compromiso global</a:t>
            </a:r>
          </a:p>
        </p:txBody>
      </p:sp>
    </p:spTree>
    <p:extLst>
      <p:ext uri="{BB962C8B-B14F-4D97-AF65-F5344CB8AC3E}">
        <p14:creationId xmlns:p14="http://schemas.microsoft.com/office/powerpoint/2010/main" val="92571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0" grpId="0" animBg="1"/>
      <p:bldP spid="32" grpId="0" animBg="1"/>
      <p:bldP spid="36" grpId="0" animBg="1"/>
      <p:bldP spid="54" grpId="0" animBg="1"/>
      <p:bldP spid="55" grpId="0" animBg="1"/>
      <p:bldP spid="56" grpId="0" animBg="1"/>
      <p:bldP spid="59" grpId="0" animBg="1"/>
      <p:bldP spid="61" grpId="0"/>
      <p:bldP spid="69" grpId="0" animBg="1"/>
      <p:bldP spid="58" grpId="0" animBg="1"/>
      <p:bldP spid="16" grpId="0" animBg="1"/>
      <p:bldP spid="65" grpId="0" animBg="1"/>
      <p:bldP spid="26" grpId="0" animBg="1"/>
      <p:bldP spid="57" grpId="0" animBg="1"/>
      <p:bldP spid="14" grpId="0"/>
      <p:bldP spid="7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5020245" y="5129623"/>
            <a:ext cx="3326137" cy="140194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84785" tIns="200184" rIns="184785" bIns="200184" rtlCol="0" anchor="ctr"/>
          <a:lstStyle/>
          <a:p>
            <a:pPr algn="ctr"/>
            <a:endParaRPr lang="en-US" sz="1882">
              <a:latin typeface="DINOT-Bold"/>
              <a:cs typeface="DINOT-Bold"/>
            </a:endParaRPr>
          </a:p>
        </p:txBody>
      </p:sp>
      <p:sp>
        <p:nvSpPr>
          <p:cNvPr id="51" name="Rectangle 50"/>
          <p:cNvSpPr/>
          <p:nvPr/>
        </p:nvSpPr>
        <p:spPr>
          <a:xfrm>
            <a:off x="1662298" y="5145673"/>
            <a:ext cx="3326137" cy="138589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84785" tIns="200184" rIns="184785" bIns="200184" rtlCol="0" anchor="ctr"/>
          <a:lstStyle/>
          <a:p>
            <a:pPr algn="ctr"/>
            <a:endParaRPr lang="en-US" sz="1882">
              <a:latin typeface="DINOT-Bold"/>
              <a:cs typeface="DINOT-Bold"/>
            </a:endParaRPr>
          </a:p>
        </p:txBody>
      </p:sp>
      <p:sp>
        <p:nvSpPr>
          <p:cNvPr id="49" name="Rectangle 48"/>
          <p:cNvSpPr/>
          <p:nvPr/>
        </p:nvSpPr>
        <p:spPr>
          <a:xfrm>
            <a:off x="5020319" y="3351952"/>
            <a:ext cx="3326137" cy="175124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84785" tIns="200184" rIns="184785" bIns="200184" rtlCol="0" anchor="ctr"/>
          <a:lstStyle/>
          <a:p>
            <a:pPr algn="ctr"/>
            <a:endParaRPr lang="en-US" sz="1882">
              <a:latin typeface="DINOT-Bold"/>
              <a:cs typeface="DINOT-Bold"/>
            </a:endParaRPr>
          </a:p>
        </p:txBody>
      </p:sp>
      <p:sp>
        <p:nvSpPr>
          <p:cNvPr id="4" name="Rectangle 3"/>
          <p:cNvSpPr/>
          <p:nvPr/>
        </p:nvSpPr>
        <p:spPr>
          <a:xfrm>
            <a:off x="1662298" y="3351952"/>
            <a:ext cx="3326137" cy="175124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84785" tIns="200184" rIns="184785" bIns="200184" rtlCol="0" anchor="ctr"/>
          <a:lstStyle/>
          <a:p>
            <a:pPr algn="ctr"/>
            <a:endParaRPr lang="en-US" sz="1882">
              <a:latin typeface="DINOT-Bold"/>
              <a:cs typeface="DINOT-Bold"/>
            </a:endParaRPr>
          </a:p>
        </p:txBody>
      </p:sp>
      <p:sp>
        <p:nvSpPr>
          <p:cNvPr id="16" name="Titel 1"/>
          <p:cNvSpPr txBox="1">
            <a:spLocks/>
          </p:cNvSpPr>
          <p:nvPr/>
        </p:nvSpPr>
        <p:spPr>
          <a:xfrm>
            <a:off x="461963" y="1401301"/>
            <a:ext cx="7453654" cy="631840"/>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en-US" sz="2053" b="1" dirty="0">
                <a:latin typeface="+mj-lt"/>
              </a:rPr>
              <a:t>3. </a:t>
            </a:r>
            <a:r>
              <a:rPr lang="en-US" sz="2053" b="1" dirty="0" err="1">
                <a:latin typeface="+mj-lt"/>
              </a:rPr>
              <a:t>Potencial</a:t>
            </a:r>
            <a:r>
              <a:rPr lang="en-US" sz="2053" b="1" dirty="0">
                <a:latin typeface="+mj-lt"/>
              </a:rPr>
              <a:t> de </a:t>
            </a:r>
            <a:r>
              <a:rPr lang="en-US" sz="2053" b="1" dirty="0" err="1">
                <a:latin typeface="+mj-lt"/>
              </a:rPr>
              <a:t>desarrollo</a:t>
            </a:r>
            <a:r>
              <a:rPr lang="en-US" sz="2053" b="1" dirty="0">
                <a:latin typeface="+mj-lt"/>
              </a:rPr>
              <a:t> </a:t>
            </a:r>
            <a:r>
              <a:rPr lang="en-US" sz="2053" b="1" dirty="0" err="1">
                <a:latin typeface="+mj-lt"/>
              </a:rPr>
              <a:t>sostenible</a:t>
            </a:r>
            <a:r>
              <a:rPr lang="en-US" sz="2053" b="1" dirty="0">
                <a:latin typeface="+mj-lt"/>
              </a:rPr>
              <a:t> </a:t>
            </a:r>
          </a:p>
          <a:p>
            <a:endParaRPr lang="ru-RU" sz="2053" b="1" dirty="0">
              <a:latin typeface="+mj-lt"/>
            </a:endParaRPr>
          </a:p>
        </p:txBody>
      </p:sp>
      <p:sp>
        <p:nvSpPr>
          <p:cNvPr id="22" name="Rectangle 21"/>
          <p:cNvSpPr/>
          <p:nvPr/>
        </p:nvSpPr>
        <p:spPr>
          <a:xfrm>
            <a:off x="1507476" y="2510348"/>
            <a:ext cx="7113659" cy="563930"/>
          </a:xfrm>
          <a:prstGeom prst="rect">
            <a:avLst/>
          </a:prstGeom>
        </p:spPr>
        <p:txBody>
          <a:bodyPr wrap="square" lIns="89085" tIns="44542" rIns="89085" bIns="44542">
            <a:spAutoFit/>
          </a:bodyPr>
          <a:lstStyle/>
          <a:p>
            <a:pPr defTabSz="445425">
              <a:spcAft>
                <a:spcPts val="513"/>
              </a:spcAft>
            </a:pPr>
            <a:r>
              <a:rPr lang="es-ES" sz="1540" dirty="0">
                <a:solidFill>
                  <a:prstClr val="black"/>
                </a:solidFill>
              </a:rPr>
              <a:t>Beneficios y prioridades más amplios, incluidos los beneficios medioambientales, sociales y económicos y el impacto en el desarrollo sensible al género:</a:t>
            </a:r>
          </a:p>
        </p:txBody>
      </p:sp>
      <p:sp>
        <p:nvSpPr>
          <p:cNvPr id="12" name="Block Arc 11"/>
          <p:cNvSpPr/>
          <p:nvPr/>
        </p:nvSpPr>
        <p:spPr>
          <a:xfrm>
            <a:off x="-4575903" y="986423"/>
            <a:ext cx="5982952" cy="6233021"/>
          </a:xfrm>
          <a:prstGeom prst="blockArc">
            <a:avLst>
              <a:gd name="adj1" fmla="val 18900000"/>
              <a:gd name="adj2" fmla="val 2700000"/>
              <a:gd name="adj3" fmla="val 296"/>
            </a:avLst>
          </a:prstGeom>
          <a:noFill/>
          <a:ln w="25400" cap="flat" cmpd="sng" algn="ctr">
            <a:solidFill>
              <a:srgbClr val="24634F"/>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grpSp>
        <p:nvGrpSpPr>
          <p:cNvPr id="26" name="Group 25"/>
          <p:cNvGrpSpPr/>
          <p:nvPr/>
        </p:nvGrpSpPr>
        <p:grpSpPr>
          <a:xfrm>
            <a:off x="838964" y="2027064"/>
            <a:ext cx="7782172" cy="487529"/>
            <a:chOff x="1031381" y="1994488"/>
            <a:chExt cx="9096765" cy="569884"/>
          </a:xfrm>
        </p:grpSpPr>
        <p:sp>
          <p:nvSpPr>
            <p:cNvPr id="40" name="Rectangle 39"/>
            <p:cNvSpPr/>
            <p:nvPr/>
          </p:nvSpPr>
          <p:spPr>
            <a:xfrm>
              <a:off x="1031381" y="1994488"/>
              <a:ext cx="9096765" cy="569884"/>
            </a:xfrm>
            <a:prstGeom prst="rect">
              <a:avLst/>
            </a:prstGeom>
            <a:solidFill>
              <a:srgbClr val="346B4C"/>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41" name="Rectangle 40"/>
            <p:cNvSpPr/>
            <p:nvPr/>
          </p:nvSpPr>
          <p:spPr>
            <a:xfrm>
              <a:off x="1031382" y="1994488"/>
              <a:ext cx="9096764" cy="569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6977" tIns="34767" rIns="34767" bIns="34767" numCol="1" spcCol="1270" anchor="ctr" anchorCtr="0">
              <a:noAutofit/>
            </a:bodyPr>
            <a:lstStyle/>
            <a:p>
              <a:pPr defTabSz="608432">
                <a:lnSpc>
                  <a:spcPct val="90000"/>
                </a:lnSpc>
                <a:spcBef>
                  <a:spcPct val="0"/>
                </a:spcBef>
                <a:spcAft>
                  <a:spcPct val="35000"/>
                </a:spcAft>
              </a:pPr>
              <a:r>
                <a:rPr lang="en-US" sz="1711" b="1" dirty="0" err="1">
                  <a:solidFill>
                    <a:sysClr val="window" lastClr="FFFFFF"/>
                  </a:solidFill>
                  <a:latin typeface="Corbel"/>
                </a:rPr>
                <a:t>Potencial</a:t>
              </a:r>
              <a:r>
                <a:rPr lang="en-US" sz="1711" b="1" dirty="0">
                  <a:solidFill>
                    <a:sysClr val="window" lastClr="FFFFFF"/>
                  </a:solidFill>
                  <a:latin typeface="Corbel"/>
                </a:rPr>
                <a:t> de </a:t>
              </a:r>
              <a:r>
                <a:rPr lang="en-US" sz="1711" b="1" dirty="0" err="1">
                  <a:solidFill>
                    <a:sysClr val="window" lastClr="FFFFFF"/>
                  </a:solidFill>
                  <a:latin typeface="Corbel"/>
                </a:rPr>
                <a:t>desarrollo</a:t>
              </a:r>
              <a:r>
                <a:rPr lang="en-US" sz="1711" b="1" dirty="0">
                  <a:solidFill>
                    <a:sysClr val="window" lastClr="FFFFFF"/>
                  </a:solidFill>
                  <a:latin typeface="Corbel"/>
                </a:rPr>
                <a:t> </a:t>
              </a:r>
              <a:r>
                <a:rPr lang="en-US" sz="1711" b="1" dirty="0" err="1">
                  <a:solidFill>
                    <a:sysClr val="window" lastClr="FFFFFF"/>
                  </a:solidFill>
                  <a:latin typeface="Corbel"/>
                </a:rPr>
                <a:t>sostenible</a:t>
              </a:r>
              <a:endParaRPr lang="en-US" sz="1711" b="1" dirty="0">
                <a:solidFill>
                  <a:sysClr val="window" lastClr="FFFFFF"/>
                </a:solidFill>
                <a:latin typeface="Corbel"/>
              </a:endParaRPr>
            </a:p>
          </p:txBody>
        </p:sp>
      </p:grpSp>
      <p:sp>
        <p:nvSpPr>
          <p:cNvPr id="27" name="Oval 26"/>
          <p:cNvSpPr/>
          <p:nvPr/>
        </p:nvSpPr>
        <p:spPr>
          <a:xfrm>
            <a:off x="534243" y="1966123"/>
            <a:ext cx="609412" cy="609412"/>
          </a:xfrm>
          <a:prstGeom prst="ellipse">
            <a:avLst/>
          </a:prstGeom>
          <a:solidFill>
            <a:sysClr val="window" lastClr="FFFFFF">
              <a:lumMod val="85000"/>
            </a:sysClr>
          </a:solidFill>
          <a:ln w="25400" cap="flat" cmpd="sng" algn="ctr">
            <a:solidFill>
              <a:srgbClr val="24634F"/>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3" name="Rectangle 2"/>
          <p:cNvSpPr/>
          <p:nvPr/>
        </p:nvSpPr>
        <p:spPr>
          <a:xfrm>
            <a:off x="1703041" y="3392694"/>
            <a:ext cx="3233744" cy="1751249"/>
          </a:xfrm>
          <a:prstGeom prst="rect">
            <a:avLst/>
          </a:prstGeom>
        </p:spPr>
        <p:txBody>
          <a:bodyPr>
            <a:spAutoFit/>
          </a:bodyPr>
          <a:lstStyle/>
          <a:p>
            <a:pPr defTabSz="445425"/>
            <a:r>
              <a:rPr lang="en-US" sz="1540" b="1" dirty="0">
                <a:solidFill>
                  <a:schemeClr val="tx2">
                    <a:lumMod val="75000"/>
                  </a:schemeClr>
                </a:solidFill>
              </a:rPr>
              <a:t>Co-</a:t>
            </a:r>
            <a:r>
              <a:rPr lang="en-US" sz="1540" b="1" dirty="0" err="1">
                <a:solidFill>
                  <a:schemeClr val="tx2">
                    <a:lumMod val="75000"/>
                  </a:schemeClr>
                </a:solidFill>
              </a:rPr>
              <a:t>beneficios</a:t>
            </a:r>
            <a:r>
              <a:rPr lang="en-US" sz="1540" b="1" dirty="0">
                <a:solidFill>
                  <a:schemeClr val="tx2">
                    <a:lumMod val="75000"/>
                  </a:schemeClr>
                </a:solidFill>
              </a:rPr>
              <a:t> </a:t>
            </a:r>
            <a:r>
              <a:rPr lang="en-US" sz="1540" b="1" dirty="0" err="1">
                <a:solidFill>
                  <a:schemeClr val="tx2">
                    <a:lumMod val="75000"/>
                  </a:schemeClr>
                </a:solidFill>
              </a:rPr>
              <a:t>económicos</a:t>
            </a:r>
            <a:endParaRPr lang="en-US" sz="1540" b="1" dirty="0">
              <a:solidFill>
                <a:schemeClr val="tx2">
                  <a:lumMod val="75000"/>
                </a:schemeClr>
              </a:solidFill>
            </a:endParaRP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Número total de trabajos creados</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Cantidad de ahorros en moneda extranjera</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Cantidad de déficits presupuestarios del gobierno reducidos</a:t>
            </a:r>
          </a:p>
        </p:txBody>
      </p:sp>
      <p:sp>
        <p:nvSpPr>
          <p:cNvPr id="46" name="Rectangle 45"/>
          <p:cNvSpPr/>
          <p:nvPr/>
        </p:nvSpPr>
        <p:spPr>
          <a:xfrm>
            <a:off x="5101494" y="3392694"/>
            <a:ext cx="3233744" cy="1514261"/>
          </a:xfrm>
          <a:prstGeom prst="rect">
            <a:avLst/>
          </a:prstGeom>
        </p:spPr>
        <p:txBody>
          <a:bodyPr>
            <a:spAutoFit/>
          </a:bodyPr>
          <a:lstStyle/>
          <a:p>
            <a:pPr defTabSz="445425"/>
            <a:r>
              <a:rPr lang="en-US" sz="1540" b="1" dirty="0">
                <a:solidFill>
                  <a:schemeClr val="tx2">
                    <a:lumMod val="75000"/>
                  </a:schemeClr>
                </a:solidFill>
              </a:rPr>
              <a:t>Co-</a:t>
            </a:r>
            <a:r>
              <a:rPr lang="en-US" sz="1540" b="1" dirty="0" err="1">
                <a:solidFill>
                  <a:schemeClr val="tx2">
                    <a:lumMod val="75000"/>
                  </a:schemeClr>
                </a:solidFill>
              </a:rPr>
              <a:t>beneficios</a:t>
            </a:r>
            <a:r>
              <a:rPr lang="en-US" sz="1540" b="1" dirty="0">
                <a:solidFill>
                  <a:schemeClr val="tx2">
                    <a:lumMod val="75000"/>
                  </a:schemeClr>
                </a:solidFill>
              </a:rPr>
              <a:t> </a:t>
            </a:r>
            <a:r>
              <a:rPr lang="en-US" sz="1540" b="1" dirty="0" err="1">
                <a:solidFill>
                  <a:schemeClr val="tx2">
                    <a:lumMod val="75000"/>
                  </a:schemeClr>
                </a:solidFill>
              </a:rPr>
              <a:t>sociales</a:t>
            </a:r>
            <a:endParaRPr lang="en-US" sz="1540" b="1" dirty="0">
              <a:solidFill>
                <a:schemeClr val="tx2">
                  <a:lumMod val="75000"/>
                </a:schemeClr>
              </a:solidFill>
            </a:endParaRP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Mejor acceso a la educación</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Mejora de la regulación o preservación cultural</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Mejor salud y seguridad</a:t>
            </a:r>
          </a:p>
          <a:p>
            <a:pPr defTabSz="445425">
              <a:buClr>
                <a:srgbClr val="C00000"/>
              </a:buClr>
            </a:pPr>
            <a:endParaRPr lang="es-ES" sz="1540" dirty="0">
              <a:solidFill>
                <a:prstClr val="black"/>
              </a:solidFill>
            </a:endParaRPr>
          </a:p>
        </p:txBody>
      </p:sp>
      <p:sp>
        <p:nvSpPr>
          <p:cNvPr id="47" name="Rectangle 46"/>
          <p:cNvSpPr/>
          <p:nvPr/>
        </p:nvSpPr>
        <p:spPr>
          <a:xfrm>
            <a:off x="1703041" y="5248667"/>
            <a:ext cx="3233744" cy="1040285"/>
          </a:xfrm>
          <a:prstGeom prst="rect">
            <a:avLst/>
          </a:prstGeom>
        </p:spPr>
        <p:txBody>
          <a:bodyPr>
            <a:spAutoFit/>
          </a:bodyPr>
          <a:lstStyle/>
          <a:p>
            <a:pPr defTabSz="445425"/>
            <a:r>
              <a:rPr lang="en-US" sz="1540" b="1" dirty="0">
                <a:solidFill>
                  <a:schemeClr val="tx2">
                    <a:lumMod val="75000"/>
                  </a:schemeClr>
                </a:solidFill>
              </a:rPr>
              <a:t>Co-</a:t>
            </a:r>
            <a:r>
              <a:rPr lang="en-US" sz="1540" b="1" dirty="0" err="1">
                <a:solidFill>
                  <a:schemeClr val="tx2">
                    <a:lumMod val="75000"/>
                  </a:schemeClr>
                </a:solidFill>
              </a:rPr>
              <a:t>beneficios</a:t>
            </a:r>
            <a:r>
              <a:rPr lang="en-US" sz="1540" b="1" dirty="0">
                <a:solidFill>
                  <a:schemeClr val="tx2">
                    <a:lumMod val="75000"/>
                  </a:schemeClr>
                </a:solidFill>
              </a:rPr>
              <a:t> </a:t>
            </a:r>
            <a:r>
              <a:rPr lang="en-US" sz="1540" b="1" dirty="0" err="1">
                <a:solidFill>
                  <a:schemeClr val="tx2">
                    <a:lumMod val="75000"/>
                  </a:schemeClr>
                </a:solidFill>
              </a:rPr>
              <a:t>medioambientales</a:t>
            </a:r>
            <a:endParaRPr lang="en-US" sz="1540" b="1" dirty="0">
              <a:solidFill>
                <a:schemeClr val="tx2">
                  <a:lumMod val="75000"/>
                </a:schemeClr>
              </a:solidFill>
            </a:endParaRP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Calidad del aire mejorada</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Mejora de la calidad del suelo</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Biodiversidad mejorada</a:t>
            </a:r>
          </a:p>
        </p:txBody>
      </p:sp>
      <p:sp>
        <p:nvSpPr>
          <p:cNvPr id="48" name="Rectangle 47"/>
          <p:cNvSpPr/>
          <p:nvPr/>
        </p:nvSpPr>
        <p:spPr>
          <a:xfrm>
            <a:off x="5133569" y="5248667"/>
            <a:ext cx="3233744" cy="1040285"/>
          </a:xfrm>
          <a:prstGeom prst="rect">
            <a:avLst/>
          </a:prstGeom>
        </p:spPr>
        <p:txBody>
          <a:bodyPr>
            <a:spAutoFit/>
          </a:bodyPr>
          <a:lstStyle/>
          <a:p>
            <a:pPr defTabSz="445425"/>
            <a:r>
              <a:rPr lang="es-ES" sz="1540" b="1" dirty="0">
                <a:solidFill>
                  <a:schemeClr val="tx2">
                    <a:lumMod val="75000"/>
                  </a:schemeClr>
                </a:solidFill>
              </a:rPr>
              <a:t>Impacto en el desarrollo sensible al género</a:t>
            </a:r>
          </a:p>
          <a:p>
            <a:pPr marL="342900" indent="-342900" defTabSz="445425">
              <a:buClr>
                <a:schemeClr val="tx2">
                  <a:lumMod val="75000"/>
                </a:schemeClr>
              </a:buClr>
              <a:buFont typeface="Arial" panose="020B0604020202020204" pitchFamily="34" charset="0"/>
              <a:buChar char="•"/>
            </a:pPr>
            <a:r>
              <a:rPr lang="es-ES" sz="1540" dirty="0">
                <a:solidFill>
                  <a:prstClr val="black"/>
                </a:solidFill>
              </a:rPr>
              <a:t>Proporción de hombres y mujeres en empleos creados</a:t>
            </a:r>
          </a:p>
        </p:txBody>
      </p:sp>
      <p:sp>
        <p:nvSpPr>
          <p:cNvPr id="18" name="Textfeld 14"/>
          <p:cNvSpPr txBox="1"/>
          <p:nvPr/>
        </p:nvSpPr>
        <p:spPr>
          <a:xfrm>
            <a:off x="8169941" y="6184713"/>
            <a:ext cx="1571625" cy="208478"/>
          </a:xfrm>
          <a:prstGeom prst="rect">
            <a:avLst/>
          </a:prstGeom>
          <a:noFill/>
        </p:spPr>
        <p:txBody>
          <a:bodyPr wrap="square" lIns="89118" tIns="44557" rIns="89118" bIns="44557" rtlCol="0">
            <a:spAutoFit/>
          </a:bodyPr>
          <a:lstStyle/>
          <a:p>
            <a:r>
              <a:rPr lang="de-DE" sz="770" dirty="0">
                <a:solidFill>
                  <a:schemeClr val="bg1">
                    <a:lumMod val="50000"/>
                  </a:schemeClr>
                </a:solidFill>
                <a:latin typeface="Calibri" panose="020F0502020204030204" pitchFamily="34" charset="0"/>
                <a:cs typeface="Calibri" panose="020F0502020204030204" pitchFamily="34" charset="0"/>
              </a:rPr>
              <a:t>Source: GCF 2017a</a:t>
            </a:r>
          </a:p>
        </p:txBody>
      </p:sp>
    </p:spTree>
    <p:extLst>
      <p:ext uri="{BB962C8B-B14F-4D97-AF65-F5344CB8AC3E}">
        <p14:creationId xmlns:p14="http://schemas.microsoft.com/office/powerpoint/2010/main" val="40791690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461964" y="1401301"/>
            <a:ext cx="7450094" cy="315920"/>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en-US" sz="2053" b="1" dirty="0">
                <a:latin typeface="+mj-lt"/>
              </a:rPr>
              <a:t>4. </a:t>
            </a:r>
            <a:r>
              <a:rPr lang="en-US" sz="2053" b="1" dirty="0" err="1">
                <a:latin typeface="+mj-lt"/>
              </a:rPr>
              <a:t>Necesidades</a:t>
            </a:r>
            <a:r>
              <a:rPr lang="en-US" sz="2053" b="1" dirty="0">
                <a:latin typeface="+mj-lt"/>
              </a:rPr>
              <a:t> del </a:t>
            </a:r>
            <a:r>
              <a:rPr lang="en-US" sz="2053" b="1" dirty="0" err="1">
                <a:latin typeface="+mj-lt"/>
              </a:rPr>
              <a:t>destinatario</a:t>
            </a:r>
            <a:r>
              <a:rPr lang="en-US" sz="2053" b="1" dirty="0">
                <a:latin typeface="+mj-lt"/>
              </a:rPr>
              <a:t> </a:t>
            </a:r>
            <a:endParaRPr lang="ru-RU" sz="2053" b="1" dirty="0">
              <a:latin typeface="+mj-lt"/>
            </a:endParaRPr>
          </a:p>
        </p:txBody>
      </p:sp>
      <p:sp>
        <p:nvSpPr>
          <p:cNvPr id="21" name="Rectangle 20"/>
          <p:cNvSpPr/>
          <p:nvPr/>
        </p:nvSpPr>
        <p:spPr>
          <a:xfrm>
            <a:off x="1507477" y="2359559"/>
            <a:ext cx="7113660" cy="4177227"/>
          </a:xfrm>
          <a:prstGeom prst="rect">
            <a:avLst/>
          </a:prstGeom>
        </p:spPr>
        <p:txBody>
          <a:bodyPr wrap="square" lIns="89085" tIns="44542" rIns="89085" bIns="44542">
            <a:spAutoFit/>
          </a:bodyPr>
          <a:lstStyle/>
          <a:p>
            <a:pPr defTabSz="445425">
              <a:spcAft>
                <a:spcPts val="1027"/>
              </a:spcAft>
            </a:pPr>
            <a:r>
              <a:rPr lang="es-ES" sz="1540" dirty="0">
                <a:solidFill>
                  <a:prstClr val="black"/>
                </a:solidFill>
              </a:rPr>
              <a:t>Necesidades de vulnerabilidad y financiación del país y de la población beneficiarios:</a:t>
            </a:r>
          </a:p>
          <a:p>
            <a:pPr marL="285750" indent="-285750" defTabSz="445425">
              <a:spcAft>
                <a:spcPts val="1027"/>
              </a:spcAft>
              <a:buClr>
                <a:schemeClr val="tx2">
                  <a:lumMod val="75000"/>
                </a:schemeClr>
              </a:buClr>
              <a:buFont typeface="Arial" panose="020B0604020202020204" pitchFamily="34" charset="0"/>
              <a:buChar char="•"/>
            </a:pPr>
            <a:r>
              <a:rPr lang="es-ES" sz="1540" b="1" dirty="0">
                <a:solidFill>
                  <a:schemeClr val="tx2">
                    <a:lumMod val="75000"/>
                  </a:schemeClr>
                </a:solidFill>
              </a:rPr>
              <a:t>Vulnerabilidad del país </a:t>
            </a:r>
            <a:r>
              <a:rPr lang="es-ES" sz="1540" dirty="0"/>
              <a:t>(sólo adaptación): escala e intensidad de la exposición de las personas, y/o activos o capitales sociales o económicos, a los riesgos derivados del cambio climático</a:t>
            </a:r>
          </a:p>
          <a:p>
            <a:pPr marL="285750" indent="-285750" defTabSz="445425">
              <a:spcAft>
                <a:spcPts val="1027"/>
              </a:spcAft>
              <a:buClr>
                <a:schemeClr val="tx2">
                  <a:lumMod val="75000"/>
                </a:schemeClr>
              </a:buClr>
              <a:buFont typeface="Arial" panose="020B0604020202020204" pitchFamily="34" charset="0"/>
              <a:buChar char="•"/>
            </a:pPr>
            <a:r>
              <a:rPr lang="es-ES" sz="1540" b="1" dirty="0">
                <a:solidFill>
                  <a:schemeClr val="tx2">
                    <a:lumMod val="75000"/>
                  </a:schemeClr>
                </a:solidFill>
              </a:rPr>
              <a:t>Grupos vulnerables y aspectos de género </a:t>
            </a:r>
            <a:r>
              <a:rPr lang="es-ES" sz="1540" dirty="0"/>
              <a:t>(sólo adaptación): vulnerabilidad comparablemente alta de los grupos beneficiarios</a:t>
            </a:r>
          </a:p>
          <a:p>
            <a:pPr marL="285750" indent="-285750" defTabSz="445425">
              <a:spcAft>
                <a:spcPts val="1027"/>
              </a:spcAft>
              <a:buClr>
                <a:schemeClr val="tx2">
                  <a:lumMod val="75000"/>
                </a:schemeClr>
              </a:buClr>
              <a:buFont typeface="Arial" panose="020B0604020202020204" pitchFamily="34" charset="0"/>
              <a:buChar char="•"/>
            </a:pPr>
            <a:r>
              <a:rPr lang="es-ES" sz="1540" b="1" dirty="0">
                <a:solidFill>
                  <a:schemeClr val="tx2">
                    <a:lumMod val="75000"/>
                  </a:schemeClr>
                </a:solidFill>
              </a:rPr>
              <a:t>Nivel de desarrollo económico y social del país y de la población afectada: </a:t>
            </a:r>
            <a:r>
              <a:rPr lang="es-ES" sz="1540" dirty="0"/>
              <a:t>nivel de desarrollo social y económico del país y población destinataria</a:t>
            </a:r>
          </a:p>
          <a:p>
            <a:pPr marL="285750" indent="-285750" defTabSz="445425">
              <a:spcAft>
                <a:spcPts val="1027"/>
              </a:spcAft>
              <a:buClr>
                <a:schemeClr val="tx2">
                  <a:lumMod val="75000"/>
                </a:schemeClr>
              </a:buClr>
              <a:buFont typeface="Arial" panose="020B0604020202020204" pitchFamily="34" charset="0"/>
              <a:buChar char="•"/>
            </a:pPr>
            <a:r>
              <a:rPr lang="es-ES" sz="1540" b="1" dirty="0">
                <a:solidFill>
                  <a:schemeClr val="tx2">
                    <a:lumMod val="75000"/>
                  </a:schemeClr>
                </a:solidFill>
              </a:rPr>
              <a:t>Ausencia de fuentes alternativas de financiación: </a:t>
            </a:r>
            <a:r>
              <a:rPr lang="es-ES" sz="1540" dirty="0"/>
              <a:t>oportunidades para que el fondo supere las barreras específicas a la financiación</a:t>
            </a:r>
          </a:p>
          <a:p>
            <a:pPr marL="285750" indent="-285750" defTabSz="445425">
              <a:spcAft>
                <a:spcPts val="1027"/>
              </a:spcAft>
              <a:buClr>
                <a:schemeClr val="tx2">
                  <a:lumMod val="75000"/>
                </a:schemeClr>
              </a:buClr>
              <a:buFont typeface="Arial" panose="020B0604020202020204" pitchFamily="34" charset="0"/>
              <a:buChar char="•"/>
            </a:pPr>
            <a:r>
              <a:rPr lang="es-ES" sz="1540" b="1" dirty="0">
                <a:solidFill>
                  <a:schemeClr val="tx2">
                    <a:lumMod val="75000"/>
                  </a:schemeClr>
                </a:solidFill>
              </a:rPr>
              <a:t>Necesidad de fortalecer las instituciones y la capacidad de aplicación: </a:t>
            </a:r>
            <a:r>
              <a:rPr lang="es-ES" sz="1540" dirty="0"/>
              <a:t>oportunidades para fortalecer la capacidad institucional y de aplicación en las instituciones pertinentes en el contexto de la propuesta</a:t>
            </a:r>
          </a:p>
          <a:p>
            <a:pPr marL="244459" indent="-244459" defTabSz="445425">
              <a:spcAft>
                <a:spcPts val="1027"/>
              </a:spcAft>
              <a:buClr>
                <a:srgbClr val="C00000"/>
              </a:buClr>
              <a:buFont typeface="Arial" panose="020B0604020202020204" pitchFamily="34" charset="0"/>
              <a:buChar char="•"/>
            </a:pPr>
            <a:endParaRPr lang="es-ES" sz="1540" b="1" dirty="0">
              <a:solidFill>
                <a:srgbClr val="C00000"/>
              </a:solidFill>
            </a:endParaRPr>
          </a:p>
        </p:txBody>
      </p:sp>
      <p:sp>
        <p:nvSpPr>
          <p:cNvPr id="12" name="Block Arc 11"/>
          <p:cNvSpPr/>
          <p:nvPr/>
        </p:nvSpPr>
        <p:spPr>
          <a:xfrm>
            <a:off x="-4575903" y="793275"/>
            <a:ext cx="5982952" cy="6233021"/>
          </a:xfrm>
          <a:prstGeom prst="blockArc">
            <a:avLst>
              <a:gd name="adj1" fmla="val 18900000"/>
              <a:gd name="adj2" fmla="val 2700000"/>
              <a:gd name="adj3" fmla="val 296"/>
            </a:avLst>
          </a:prstGeom>
          <a:noFill/>
          <a:ln w="25400" cap="flat" cmpd="sng" algn="ctr">
            <a:solidFill>
              <a:srgbClr val="24634F"/>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grpSp>
        <p:nvGrpSpPr>
          <p:cNvPr id="28" name="Group 27"/>
          <p:cNvGrpSpPr/>
          <p:nvPr/>
        </p:nvGrpSpPr>
        <p:grpSpPr>
          <a:xfrm>
            <a:off x="842523" y="1831287"/>
            <a:ext cx="7778613" cy="487529"/>
            <a:chOff x="1031382" y="2848666"/>
            <a:chExt cx="4158166" cy="569884"/>
          </a:xfrm>
        </p:grpSpPr>
        <p:sp>
          <p:nvSpPr>
            <p:cNvPr id="38" name="Rectangle 37"/>
            <p:cNvSpPr/>
            <p:nvPr/>
          </p:nvSpPr>
          <p:spPr>
            <a:xfrm>
              <a:off x="1031382" y="2848666"/>
              <a:ext cx="4158166" cy="569884"/>
            </a:xfrm>
            <a:prstGeom prst="rect">
              <a:avLst/>
            </a:prstGeom>
            <a:solidFill>
              <a:srgbClr val="427B3D"/>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39" name="Rectangle 38"/>
            <p:cNvSpPr/>
            <p:nvPr/>
          </p:nvSpPr>
          <p:spPr>
            <a:xfrm>
              <a:off x="1031382" y="2848666"/>
              <a:ext cx="4158166" cy="569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6977" tIns="34767" rIns="34767" bIns="34767" numCol="1" spcCol="1270" anchor="ctr" anchorCtr="0">
              <a:noAutofit/>
            </a:bodyPr>
            <a:lstStyle/>
            <a:p>
              <a:pPr defTabSz="608432">
                <a:lnSpc>
                  <a:spcPct val="90000"/>
                </a:lnSpc>
                <a:spcBef>
                  <a:spcPct val="0"/>
                </a:spcBef>
                <a:spcAft>
                  <a:spcPct val="35000"/>
                </a:spcAft>
              </a:pPr>
              <a:r>
                <a:rPr lang="en-US" sz="1711" b="1" dirty="0" err="1">
                  <a:solidFill>
                    <a:sysClr val="window" lastClr="FFFFFF"/>
                  </a:solidFill>
                  <a:latin typeface="Corbel"/>
                </a:rPr>
                <a:t>Necesidades</a:t>
              </a:r>
              <a:r>
                <a:rPr lang="en-US" sz="1711" b="1" dirty="0">
                  <a:solidFill>
                    <a:sysClr val="window" lastClr="FFFFFF"/>
                  </a:solidFill>
                  <a:latin typeface="Corbel"/>
                </a:rPr>
                <a:t> del </a:t>
              </a:r>
              <a:r>
                <a:rPr lang="en-US" sz="1711" b="1" dirty="0" err="1">
                  <a:solidFill>
                    <a:sysClr val="window" lastClr="FFFFFF"/>
                  </a:solidFill>
                  <a:latin typeface="Corbel"/>
                </a:rPr>
                <a:t>destinatario</a:t>
              </a:r>
              <a:endParaRPr lang="en-US" sz="1711" b="1" dirty="0">
                <a:solidFill>
                  <a:sysClr val="window" lastClr="FFFFFF"/>
                </a:solidFill>
                <a:latin typeface="Corbel"/>
              </a:endParaRPr>
            </a:p>
          </p:txBody>
        </p:sp>
      </p:grpSp>
      <p:sp>
        <p:nvSpPr>
          <p:cNvPr id="29" name="Oval 28"/>
          <p:cNvSpPr/>
          <p:nvPr/>
        </p:nvSpPr>
        <p:spPr>
          <a:xfrm>
            <a:off x="537802" y="1770346"/>
            <a:ext cx="609412" cy="609412"/>
          </a:xfrm>
          <a:prstGeom prst="ellipse">
            <a:avLst/>
          </a:prstGeom>
          <a:solidFill>
            <a:sysClr val="window" lastClr="FFFFFF">
              <a:lumMod val="85000"/>
            </a:sysClr>
          </a:solidFill>
          <a:ln w="25400" cap="flat" cmpd="sng" algn="ctr">
            <a:solidFill>
              <a:srgbClr val="24634F"/>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10" name="Textfeld 14"/>
          <p:cNvSpPr txBox="1"/>
          <p:nvPr/>
        </p:nvSpPr>
        <p:spPr>
          <a:xfrm>
            <a:off x="8169941" y="6184713"/>
            <a:ext cx="1571625" cy="208478"/>
          </a:xfrm>
          <a:prstGeom prst="rect">
            <a:avLst/>
          </a:prstGeom>
          <a:noFill/>
        </p:spPr>
        <p:txBody>
          <a:bodyPr wrap="square" lIns="89118" tIns="44557" rIns="89118" bIns="44557" rtlCol="0">
            <a:spAutoFit/>
          </a:bodyPr>
          <a:lstStyle/>
          <a:p>
            <a:r>
              <a:rPr lang="de-DE" sz="770" dirty="0">
                <a:solidFill>
                  <a:schemeClr val="bg1">
                    <a:lumMod val="50000"/>
                  </a:schemeClr>
                </a:solidFill>
                <a:latin typeface="Calibri" panose="020F0502020204030204" pitchFamily="34" charset="0"/>
                <a:cs typeface="Calibri" panose="020F0502020204030204" pitchFamily="34" charset="0"/>
              </a:rPr>
              <a:t>Source: GCF 2017a</a:t>
            </a:r>
          </a:p>
        </p:txBody>
      </p:sp>
    </p:spTree>
    <p:extLst>
      <p:ext uri="{BB962C8B-B14F-4D97-AF65-F5344CB8AC3E}">
        <p14:creationId xmlns:p14="http://schemas.microsoft.com/office/powerpoint/2010/main" val="925009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461964" y="1401301"/>
            <a:ext cx="7450094" cy="631840"/>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en-US" sz="2053" b="1" dirty="0">
                <a:latin typeface="+mj-lt"/>
              </a:rPr>
              <a:t>5. </a:t>
            </a:r>
            <a:r>
              <a:rPr lang="en-US" sz="2053" b="1" dirty="0" err="1">
                <a:latin typeface="+mj-lt"/>
              </a:rPr>
              <a:t>Propiedad</a:t>
            </a:r>
            <a:r>
              <a:rPr lang="en-US" sz="2053" b="1" dirty="0">
                <a:latin typeface="+mj-lt"/>
              </a:rPr>
              <a:t> del </a:t>
            </a:r>
            <a:r>
              <a:rPr lang="en-US" sz="2053" b="1" dirty="0" err="1">
                <a:latin typeface="+mj-lt"/>
              </a:rPr>
              <a:t>país</a:t>
            </a:r>
            <a:endParaRPr lang="en-US" sz="2053" b="1" dirty="0">
              <a:latin typeface="+mj-lt"/>
            </a:endParaRPr>
          </a:p>
          <a:p>
            <a:endParaRPr lang="en-US" sz="2053" b="1" dirty="0">
              <a:latin typeface="+mj-lt"/>
            </a:endParaRPr>
          </a:p>
        </p:txBody>
      </p:sp>
      <p:sp>
        <p:nvSpPr>
          <p:cNvPr id="20" name="Rectangle 19"/>
          <p:cNvSpPr/>
          <p:nvPr/>
        </p:nvSpPr>
        <p:spPr>
          <a:xfrm>
            <a:off x="1507477" y="2610538"/>
            <a:ext cx="7113660" cy="3683758"/>
          </a:xfrm>
          <a:prstGeom prst="rect">
            <a:avLst/>
          </a:prstGeom>
        </p:spPr>
        <p:txBody>
          <a:bodyPr wrap="square" lIns="89085" tIns="44542" rIns="89085" bIns="44542">
            <a:spAutoFit/>
          </a:bodyPr>
          <a:lstStyle/>
          <a:p>
            <a:pPr defTabSz="445425">
              <a:spcAft>
                <a:spcPts val="1027"/>
              </a:spcAft>
            </a:pPr>
            <a:r>
              <a:rPr lang="es-ES" sz="1540" dirty="0">
                <a:solidFill>
                  <a:prstClr val="black"/>
                </a:solidFill>
              </a:rPr>
              <a:t>Propiedad del país beneficiario, y capacidad de ejecución, de un proyecto o programa financiado (políticas, estrategias climáticas e instituciones):</a:t>
            </a:r>
          </a:p>
          <a:p>
            <a:pPr marL="244459" indent="-244459" defTabSz="445425">
              <a:spcAft>
                <a:spcPts val="1027"/>
              </a:spcAft>
              <a:buClr>
                <a:schemeClr val="tx2">
                  <a:lumMod val="75000"/>
                </a:schemeClr>
              </a:buClr>
              <a:buFont typeface="Wingdings" panose="05000000000000000000" pitchFamily="2" charset="2"/>
              <a:buChar char="§"/>
            </a:pPr>
            <a:r>
              <a:rPr lang="es-ES" sz="1540" b="1" dirty="0">
                <a:solidFill>
                  <a:schemeClr val="tx2">
                    <a:lumMod val="75000"/>
                  </a:schemeClr>
                </a:solidFill>
              </a:rPr>
              <a:t>Coherencia y alineación con la estrategia y las prioridades climáticas nacionales: </a:t>
            </a:r>
            <a:r>
              <a:rPr lang="es-ES" sz="1540" dirty="0"/>
              <a:t>El proyecto está en consonancia con las prioridades de la estrategia y las políticas climáticas nacionales del país; la actividad propuesta está diseñada en conocimiento de otras políticas de país.</a:t>
            </a:r>
          </a:p>
          <a:p>
            <a:pPr marL="244459" indent="-244459" defTabSz="445425">
              <a:spcAft>
                <a:spcPts val="1027"/>
              </a:spcAft>
              <a:buClr>
                <a:schemeClr val="tx2">
                  <a:lumMod val="75000"/>
                </a:schemeClr>
              </a:buClr>
              <a:buFont typeface="Wingdings" panose="05000000000000000000" pitchFamily="2" charset="2"/>
              <a:buChar char="§"/>
            </a:pPr>
            <a:r>
              <a:rPr lang="es-ES" sz="1540" b="1" dirty="0">
                <a:solidFill>
                  <a:schemeClr val="tx2">
                    <a:lumMod val="75000"/>
                  </a:schemeClr>
                </a:solidFill>
              </a:rPr>
              <a:t>Capacidad de las entidades acreditadas o entidades ejecutoras para entregar: </a:t>
            </a:r>
            <a:r>
              <a:rPr lang="es-ES" sz="1540" dirty="0"/>
              <a:t>Experiencia y trayectoria de la entidad acreditada o entidades ejecutoras en elementos clave de la actividad propuesta.</a:t>
            </a:r>
          </a:p>
          <a:p>
            <a:pPr marL="244459" indent="-244459" defTabSz="445425">
              <a:spcAft>
                <a:spcPts val="1027"/>
              </a:spcAft>
              <a:buClr>
                <a:schemeClr val="tx2">
                  <a:lumMod val="75000"/>
                </a:schemeClr>
              </a:buClr>
              <a:buFont typeface="Wingdings" panose="05000000000000000000" pitchFamily="2" charset="2"/>
              <a:buChar char="§"/>
            </a:pPr>
            <a:r>
              <a:rPr lang="es-ES" sz="1540" b="1" dirty="0">
                <a:solidFill>
                  <a:schemeClr val="tx2">
                    <a:lumMod val="75000"/>
                  </a:schemeClr>
                </a:solidFill>
              </a:rPr>
              <a:t>Compromiso con las organizaciones de la sociedad civil y otras partes interesadas relevantes: </a:t>
            </a:r>
            <a:r>
              <a:rPr lang="es-ES" sz="1540" dirty="0"/>
              <a:t>El proceso consultivo debe enfatizarse en la descripción de la propiedad de los países, tanto con la autoridad designada nacional pertinente como con el grupo más amplio de partes interesadas.</a:t>
            </a:r>
          </a:p>
        </p:txBody>
      </p:sp>
      <p:sp>
        <p:nvSpPr>
          <p:cNvPr id="12" name="Block Arc 11"/>
          <p:cNvSpPr/>
          <p:nvPr/>
        </p:nvSpPr>
        <p:spPr>
          <a:xfrm>
            <a:off x="-4575903" y="1083001"/>
            <a:ext cx="5982952" cy="6233021"/>
          </a:xfrm>
          <a:prstGeom prst="blockArc">
            <a:avLst>
              <a:gd name="adj1" fmla="val 18900000"/>
              <a:gd name="adj2" fmla="val 2700000"/>
              <a:gd name="adj3" fmla="val 296"/>
            </a:avLst>
          </a:prstGeom>
          <a:noFill/>
          <a:ln w="25400" cap="flat" cmpd="sng" algn="ctr">
            <a:solidFill>
              <a:srgbClr val="24634F"/>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grpSp>
        <p:nvGrpSpPr>
          <p:cNvPr id="30" name="Group 29"/>
          <p:cNvGrpSpPr/>
          <p:nvPr/>
        </p:nvGrpSpPr>
        <p:grpSpPr>
          <a:xfrm>
            <a:off x="842448" y="2121283"/>
            <a:ext cx="7778689" cy="487529"/>
            <a:chOff x="816936" y="3703385"/>
            <a:chExt cx="4372523" cy="569884"/>
          </a:xfrm>
        </p:grpSpPr>
        <p:sp>
          <p:nvSpPr>
            <p:cNvPr id="36" name="Rectangle 35"/>
            <p:cNvSpPr/>
            <p:nvPr/>
          </p:nvSpPr>
          <p:spPr>
            <a:xfrm>
              <a:off x="816936" y="3703385"/>
              <a:ext cx="4372523" cy="569884"/>
            </a:xfrm>
            <a:prstGeom prst="rect">
              <a:avLst/>
            </a:prstGeom>
            <a:solidFill>
              <a:srgbClr val="6E9952"/>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37" name="Rectangle 36"/>
            <p:cNvSpPr/>
            <p:nvPr/>
          </p:nvSpPr>
          <p:spPr>
            <a:xfrm>
              <a:off x="816936" y="3703385"/>
              <a:ext cx="4372523" cy="569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6977" tIns="34767" rIns="34767" bIns="34767" numCol="1" spcCol="1270" anchor="ctr" anchorCtr="0">
              <a:noAutofit/>
            </a:bodyPr>
            <a:lstStyle/>
            <a:p>
              <a:pPr defTabSz="608432">
                <a:lnSpc>
                  <a:spcPct val="90000"/>
                </a:lnSpc>
                <a:spcBef>
                  <a:spcPct val="0"/>
                </a:spcBef>
                <a:spcAft>
                  <a:spcPct val="35000"/>
                </a:spcAft>
              </a:pPr>
              <a:r>
                <a:rPr lang="en-US" sz="1711" b="1" dirty="0" err="1">
                  <a:solidFill>
                    <a:sysClr val="window" lastClr="FFFFFF"/>
                  </a:solidFill>
                  <a:latin typeface="Corbel"/>
                </a:rPr>
                <a:t>Propiedad</a:t>
              </a:r>
              <a:r>
                <a:rPr lang="en-US" sz="1711" b="1" dirty="0">
                  <a:solidFill>
                    <a:sysClr val="window" lastClr="FFFFFF"/>
                  </a:solidFill>
                  <a:latin typeface="Corbel"/>
                </a:rPr>
                <a:t> del </a:t>
              </a:r>
              <a:r>
                <a:rPr lang="en-US" sz="1711" b="1" dirty="0" err="1">
                  <a:solidFill>
                    <a:sysClr val="window" lastClr="FFFFFF"/>
                  </a:solidFill>
                  <a:latin typeface="Corbel"/>
                </a:rPr>
                <a:t>país</a:t>
              </a:r>
              <a:endParaRPr lang="en-US" sz="1711" b="1" dirty="0">
                <a:solidFill>
                  <a:sysClr val="window" lastClr="FFFFFF"/>
                </a:solidFill>
                <a:latin typeface="Corbel"/>
              </a:endParaRPr>
            </a:p>
          </p:txBody>
        </p:sp>
      </p:grpSp>
      <p:sp>
        <p:nvSpPr>
          <p:cNvPr id="31" name="Oval 30"/>
          <p:cNvSpPr/>
          <p:nvPr/>
        </p:nvSpPr>
        <p:spPr>
          <a:xfrm>
            <a:off x="537802" y="2060342"/>
            <a:ext cx="609412" cy="609412"/>
          </a:xfrm>
          <a:prstGeom prst="ellipse">
            <a:avLst/>
          </a:prstGeom>
          <a:solidFill>
            <a:sysClr val="window" lastClr="FFFFFF">
              <a:lumMod val="85000"/>
            </a:sysClr>
          </a:solidFill>
          <a:ln w="25400" cap="flat" cmpd="sng" algn="ctr">
            <a:solidFill>
              <a:srgbClr val="24634F"/>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10" name="Textfeld 14"/>
          <p:cNvSpPr txBox="1"/>
          <p:nvPr/>
        </p:nvSpPr>
        <p:spPr>
          <a:xfrm>
            <a:off x="8169941" y="6184713"/>
            <a:ext cx="1571625" cy="208478"/>
          </a:xfrm>
          <a:prstGeom prst="rect">
            <a:avLst/>
          </a:prstGeom>
          <a:noFill/>
        </p:spPr>
        <p:txBody>
          <a:bodyPr wrap="square" lIns="89118" tIns="44557" rIns="89118" bIns="44557" rtlCol="0">
            <a:spAutoFit/>
          </a:bodyPr>
          <a:lstStyle/>
          <a:p>
            <a:r>
              <a:rPr lang="de-DE" sz="770" dirty="0">
                <a:solidFill>
                  <a:schemeClr val="bg1">
                    <a:lumMod val="50000"/>
                  </a:schemeClr>
                </a:solidFill>
                <a:latin typeface="Calibri" panose="020F0502020204030204" pitchFamily="34" charset="0"/>
                <a:cs typeface="Calibri" panose="020F0502020204030204" pitchFamily="34" charset="0"/>
              </a:rPr>
              <a:t>Source: GCF 2017a</a:t>
            </a:r>
          </a:p>
        </p:txBody>
      </p:sp>
    </p:spTree>
    <p:extLst>
      <p:ext uri="{BB962C8B-B14F-4D97-AF65-F5344CB8AC3E}">
        <p14:creationId xmlns:p14="http://schemas.microsoft.com/office/powerpoint/2010/main" val="30876203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461964" y="1401301"/>
            <a:ext cx="7445502" cy="631840"/>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en-US" sz="2053" b="1" dirty="0">
                <a:latin typeface="+mj-lt"/>
              </a:rPr>
              <a:t>6. </a:t>
            </a:r>
            <a:r>
              <a:rPr lang="de-DE" sz="2000" b="1" dirty="0" err="1"/>
              <a:t>Eficiencia</a:t>
            </a:r>
            <a:r>
              <a:rPr lang="de-DE" sz="2000" b="1" dirty="0"/>
              <a:t> y </a:t>
            </a:r>
            <a:r>
              <a:rPr lang="de-DE" sz="2000" b="1" dirty="0" err="1"/>
              <a:t>efectividad</a:t>
            </a:r>
            <a:endParaRPr lang="de-DE" sz="2000" b="1" dirty="0"/>
          </a:p>
          <a:p>
            <a:endParaRPr lang="ru-RU" sz="2053" b="1" dirty="0">
              <a:latin typeface="+mj-lt"/>
            </a:endParaRPr>
          </a:p>
        </p:txBody>
      </p:sp>
      <p:sp>
        <p:nvSpPr>
          <p:cNvPr id="19" name="Rectangle 18"/>
          <p:cNvSpPr/>
          <p:nvPr/>
        </p:nvSpPr>
        <p:spPr>
          <a:xfrm>
            <a:off x="1507477" y="2618711"/>
            <a:ext cx="7113660" cy="4666720"/>
          </a:xfrm>
          <a:prstGeom prst="rect">
            <a:avLst/>
          </a:prstGeom>
        </p:spPr>
        <p:txBody>
          <a:bodyPr wrap="square" lIns="89085" tIns="44542" rIns="89085" bIns="44542">
            <a:spAutoFit/>
          </a:bodyPr>
          <a:lstStyle/>
          <a:p>
            <a:pPr defTabSz="445425">
              <a:spcAft>
                <a:spcPts val="1027"/>
              </a:spcAft>
            </a:pPr>
            <a:r>
              <a:rPr lang="es-ES" sz="1711" dirty="0">
                <a:solidFill>
                  <a:prstClr val="black"/>
                </a:solidFill>
              </a:rPr>
              <a:t>Solidez económica y, si procede, financiera del programa/proyecto: rentabilidad y eficiencia:</a:t>
            </a:r>
          </a:p>
          <a:p>
            <a:pPr marL="285750" indent="-285750" defTabSz="445425">
              <a:spcAft>
                <a:spcPts val="1027"/>
              </a:spcAft>
              <a:buFont typeface="Arial" panose="020B0604020202020204" pitchFamily="34" charset="0"/>
              <a:buChar char="•"/>
            </a:pPr>
            <a:r>
              <a:rPr lang="es-ES" sz="1711" dirty="0">
                <a:solidFill>
                  <a:prstClr val="black"/>
                </a:solidFill>
              </a:rPr>
              <a:t>Cuantía de la cofinanciación:</a:t>
            </a:r>
          </a:p>
          <a:p>
            <a:pPr marL="285750" indent="-285750" defTabSz="445425">
              <a:spcAft>
                <a:spcPts val="1027"/>
              </a:spcAft>
              <a:buFont typeface="Arial" panose="020B0604020202020204" pitchFamily="34" charset="0"/>
              <a:buChar char="•"/>
            </a:pPr>
            <a:r>
              <a:rPr lang="es-ES" sz="1711" dirty="0">
                <a:solidFill>
                  <a:prstClr val="black"/>
                </a:solidFill>
              </a:rPr>
              <a:t>Viabilidad financiera del programa/proyecto y otros indicadores financieros</a:t>
            </a:r>
          </a:p>
          <a:p>
            <a:pPr marL="285750" indent="-285750" defTabSz="445425">
              <a:spcAft>
                <a:spcPts val="1027"/>
              </a:spcAft>
              <a:buFont typeface="Arial" panose="020B0604020202020204" pitchFamily="34" charset="0"/>
              <a:buChar char="•"/>
            </a:pPr>
            <a:r>
              <a:rPr lang="es-ES" sz="1711" dirty="0">
                <a:solidFill>
                  <a:prstClr val="black"/>
                </a:solidFill>
              </a:rPr>
              <a:t>Mejores prácticas de la industria</a:t>
            </a:r>
          </a:p>
          <a:p>
            <a:pPr defTabSz="445425">
              <a:spcAft>
                <a:spcPts val="1027"/>
              </a:spcAft>
            </a:pPr>
            <a:endParaRPr lang="es-ES" sz="1711" dirty="0">
              <a:solidFill>
                <a:prstClr val="black"/>
              </a:solidFill>
            </a:endParaRPr>
          </a:p>
          <a:p>
            <a:pPr>
              <a:spcAft>
                <a:spcPts val="1027"/>
              </a:spcAft>
            </a:pPr>
            <a:r>
              <a:rPr lang="es-ES" sz="1711" dirty="0">
                <a:solidFill>
                  <a:prstClr val="black"/>
                </a:solidFill>
              </a:rPr>
              <a:t>Dos indicadores básicos de mitigación (si aplica): </a:t>
            </a:r>
          </a:p>
          <a:p>
            <a:pPr marL="285750" indent="-285750">
              <a:spcAft>
                <a:spcPts val="1027"/>
              </a:spcAft>
              <a:buFont typeface="Wingdings" panose="05000000000000000000" pitchFamily="2" charset="2"/>
              <a:buChar char="Ø"/>
            </a:pPr>
            <a:r>
              <a:rPr lang="es-ES" sz="1711" dirty="0">
                <a:solidFill>
                  <a:prstClr val="black"/>
                </a:solidFill>
              </a:rPr>
              <a:t>Costo estimado por tCO2e. (costo total de la inversión/reducciones de emisiones esperadas de por vida)</a:t>
            </a:r>
          </a:p>
          <a:p>
            <a:pPr marL="285750" indent="-285750">
              <a:spcAft>
                <a:spcPts val="1027"/>
              </a:spcAft>
              <a:buFont typeface="Wingdings" panose="05000000000000000000" pitchFamily="2" charset="2"/>
              <a:buChar char="Ø"/>
            </a:pPr>
            <a:r>
              <a:rPr lang="es-ES" sz="1711" dirty="0">
                <a:solidFill>
                  <a:prstClr val="black"/>
                </a:solidFill>
              </a:rPr>
              <a:t>El volumen de financiación que atrae la financiación del fondo, desglosada por fuentes públicas y privadas </a:t>
            </a:r>
          </a:p>
          <a:p>
            <a:pPr>
              <a:spcAft>
                <a:spcPts val="1027"/>
              </a:spcAft>
            </a:pPr>
            <a:endParaRPr lang="es-ES" sz="1711" dirty="0">
              <a:solidFill>
                <a:prstClr val="black"/>
              </a:solidFill>
            </a:endParaRPr>
          </a:p>
          <a:p>
            <a:pPr>
              <a:spcAft>
                <a:spcPts val="1027"/>
              </a:spcAft>
            </a:pPr>
            <a:endParaRPr lang="es-ES" sz="1711" dirty="0">
              <a:solidFill>
                <a:prstClr val="black"/>
              </a:solidFill>
            </a:endParaRPr>
          </a:p>
        </p:txBody>
      </p:sp>
      <p:sp>
        <p:nvSpPr>
          <p:cNvPr id="12" name="Block Arc 11"/>
          <p:cNvSpPr/>
          <p:nvPr/>
        </p:nvSpPr>
        <p:spPr>
          <a:xfrm>
            <a:off x="-4575903" y="1083002"/>
            <a:ext cx="5982952" cy="6233021"/>
          </a:xfrm>
          <a:prstGeom prst="blockArc">
            <a:avLst>
              <a:gd name="adj1" fmla="val 18900000"/>
              <a:gd name="adj2" fmla="val 2700000"/>
              <a:gd name="adj3" fmla="val 296"/>
            </a:avLst>
          </a:prstGeom>
          <a:noFill/>
          <a:ln w="25400" cap="flat" cmpd="sng" algn="ctr">
            <a:solidFill>
              <a:srgbClr val="24634F"/>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grpSp>
        <p:nvGrpSpPr>
          <p:cNvPr id="32" name="Group 31"/>
          <p:cNvGrpSpPr/>
          <p:nvPr/>
        </p:nvGrpSpPr>
        <p:grpSpPr>
          <a:xfrm>
            <a:off x="840207" y="2131181"/>
            <a:ext cx="7780929" cy="487529"/>
            <a:chOff x="348120" y="4558104"/>
            <a:chExt cx="4841292" cy="569884"/>
          </a:xfrm>
        </p:grpSpPr>
        <p:sp>
          <p:nvSpPr>
            <p:cNvPr id="34" name="Rectangle 33"/>
            <p:cNvSpPr/>
            <p:nvPr/>
          </p:nvSpPr>
          <p:spPr>
            <a:xfrm>
              <a:off x="348120" y="4558104"/>
              <a:ext cx="4841292" cy="569884"/>
            </a:xfrm>
            <a:prstGeom prst="rect">
              <a:avLst/>
            </a:prstGeom>
            <a:solidFill>
              <a:srgbClr val="8BB85C"/>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35" name="Rectangle 34"/>
            <p:cNvSpPr/>
            <p:nvPr/>
          </p:nvSpPr>
          <p:spPr>
            <a:xfrm>
              <a:off x="348120" y="4558104"/>
              <a:ext cx="4841292" cy="569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6977" tIns="34767" rIns="34767" bIns="34767" numCol="1" spcCol="1270" anchor="ctr" anchorCtr="0">
              <a:noAutofit/>
            </a:bodyPr>
            <a:lstStyle/>
            <a:p>
              <a:pPr lvl="0"/>
              <a:r>
                <a:rPr lang="de-DE" sz="1710" b="1" dirty="0" err="1">
                  <a:latin typeface="Corbel" panose="020B0503020204020204" pitchFamily="34" charset="0"/>
                </a:rPr>
                <a:t>Eficiencia</a:t>
              </a:r>
              <a:r>
                <a:rPr lang="de-DE" sz="1710" b="1" dirty="0">
                  <a:latin typeface="Corbel" panose="020B0503020204020204" pitchFamily="34" charset="0"/>
                </a:rPr>
                <a:t> y </a:t>
              </a:r>
              <a:r>
                <a:rPr lang="de-DE" sz="1710" b="1" dirty="0" err="1">
                  <a:latin typeface="Corbel" panose="020B0503020204020204" pitchFamily="34" charset="0"/>
                </a:rPr>
                <a:t>efectividad</a:t>
              </a:r>
              <a:endParaRPr lang="de-DE" sz="1710" b="1" dirty="0">
                <a:latin typeface="Corbel" panose="020B0503020204020204" pitchFamily="34" charset="0"/>
              </a:endParaRPr>
            </a:p>
          </p:txBody>
        </p:sp>
      </p:grpSp>
      <p:sp>
        <p:nvSpPr>
          <p:cNvPr id="33" name="Oval 32"/>
          <p:cNvSpPr/>
          <p:nvPr/>
        </p:nvSpPr>
        <p:spPr>
          <a:xfrm>
            <a:off x="542394" y="2070240"/>
            <a:ext cx="609412" cy="609412"/>
          </a:xfrm>
          <a:prstGeom prst="ellipse">
            <a:avLst/>
          </a:prstGeom>
          <a:solidFill>
            <a:sysClr val="window" lastClr="FFFFFF">
              <a:lumMod val="85000"/>
            </a:sysClr>
          </a:solidFill>
          <a:ln w="25400" cap="flat" cmpd="sng" algn="ctr">
            <a:solidFill>
              <a:srgbClr val="24634F"/>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10" name="Textfeld 14"/>
          <p:cNvSpPr txBox="1"/>
          <p:nvPr/>
        </p:nvSpPr>
        <p:spPr>
          <a:xfrm>
            <a:off x="8169941" y="6184713"/>
            <a:ext cx="1571625" cy="208478"/>
          </a:xfrm>
          <a:prstGeom prst="rect">
            <a:avLst/>
          </a:prstGeom>
          <a:noFill/>
        </p:spPr>
        <p:txBody>
          <a:bodyPr wrap="square" lIns="89118" tIns="44557" rIns="89118" bIns="44557" rtlCol="0">
            <a:spAutoFit/>
          </a:bodyPr>
          <a:lstStyle/>
          <a:p>
            <a:r>
              <a:rPr lang="de-DE" sz="770" dirty="0">
                <a:solidFill>
                  <a:schemeClr val="bg1">
                    <a:lumMod val="50000"/>
                  </a:schemeClr>
                </a:solidFill>
                <a:latin typeface="Calibri" panose="020F0502020204030204" pitchFamily="34" charset="0"/>
                <a:cs typeface="Calibri" panose="020F0502020204030204" pitchFamily="34" charset="0"/>
              </a:rPr>
              <a:t>Source: GCF 2017a</a:t>
            </a:r>
          </a:p>
        </p:txBody>
      </p:sp>
    </p:spTree>
    <p:extLst>
      <p:ext uri="{BB962C8B-B14F-4D97-AF65-F5344CB8AC3E}">
        <p14:creationId xmlns:p14="http://schemas.microsoft.com/office/powerpoint/2010/main" val="4084752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
          <p:cNvSpPr txBox="1">
            <a:spLocks/>
          </p:cNvSpPr>
          <p:nvPr/>
        </p:nvSpPr>
        <p:spPr>
          <a:xfrm>
            <a:off x="1043608" y="1556792"/>
            <a:ext cx="7505767" cy="276999"/>
          </a:xfrm>
          <a:prstGeom prst="rect">
            <a:avLst/>
          </a:prstGeom>
        </p:spPr>
        <p:txBody>
          <a:bodyPr vert="horz" wrap="square" lIns="0" tIns="0" rIns="0" bIns="0" rtlCol="0" anchor="t" anchorCtr="0">
            <a:spAutoFit/>
          </a:bodyPr>
          <a:lstStyle>
            <a:lvl1pPr algn="l" defTabSz="520726" rtl="0" eaLnBrk="1" latinLnBrk="0" hangingPunct="1">
              <a:spcBef>
                <a:spcPct val="0"/>
              </a:spcBef>
              <a:buNone/>
              <a:defRPr sz="2400" kern="1200">
                <a:solidFill>
                  <a:srgbClr val="4B4B4B"/>
                </a:solidFill>
                <a:latin typeface="DINOT-Bold"/>
                <a:ea typeface="+mj-ea"/>
                <a:cs typeface="DINOT-Bold"/>
              </a:defRPr>
            </a:lvl1pPr>
          </a:lstStyle>
          <a:p>
            <a:r>
              <a:rPr lang="en-US" sz="1800" dirty="0" err="1">
                <a:solidFill>
                  <a:schemeClr val="tx1"/>
                </a:solidFill>
                <a:latin typeface="Century Gothic" panose="020B0502020202020204" pitchFamily="34" charset="0"/>
                <a:ea typeface="+mn-ea"/>
                <a:cs typeface="+mn-cs"/>
              </a:rPr>
              <a:t>Otros</a:t>
            </a:r>
            <a:r>
              <a:rPr lang="en-US" sz="1800" dirty="0">
                <a:solidFill>
                  <a:schemeClr val="tx1"/>
                </a:solidFill>
                <a:latin typeface="Century Gothic" panose="020B0502020202020204" pitchFamily="34" charset="0"/>
                <a:ea typeface="+mn-ea"/>
                <a:cs typeface="+mn-cs"/>
              </a:rPr>
              <a:t> </a:t>
            </a:r>
            <a:r>
              <a:rPr lang="en-US" sz="1800" dirty="0" err="1">
                <a:solidFill>
                  <a:schemeClr val="tx1"/>
                </a:solidFill>
                <a:latin typeface="Century Gothic" panose="020B0502020202020204" pitchFamily="34" charset="0"/>
                <a:ea typeface="+mn-ea"/>
                <a:cs typeface="+mn-cs"/>
              </a:rPr>
              <a:t>elementos</a:t>
            </a:r>
            <a:r>
              <a:rPr lang="en-US" sz="1800" dirty="0">
                <a:solidFill>
                  <a:schemeClr val="tx1"/>
                </a:solidFill>
                <a:latin typeface="Century Gothic" panose="020B0502020202020204" pitchFamily="34" charset="0"/>
                <a:ea typeface="+mn-ea"/>
                <a:cs typeface="+mn-cs"/>
              </a:rPr>
              <a:t> </a:t>
            </a:r>
          </a:p>
        </p:txBody>
      </p:sp>
      <p:sp>
        <p:nvSpPr>
          <p:cNvPr id="9" name="Textfeld 7"/>
          <p:cNvSpPr txBox="1"/>
          <p:nvPr/>
        </p:nvSpPr>
        <p:spPr>
          <a:xfrm>
            <a:off x="142622" y="2060848"/>
            <a:ext cx="8893874" cy="3724312"/>
          </a:xfrm>
          <a:prstGeom prst="rect">
            <a:avLst/>
          </a:prstGeom>
          <a:noFill/>
        </p:spPr>
        <p:txBody>
          <a:bodyPr wrap="square" lIns="89118" tIns="44557" rIns="89118" bIns="44557" rtlCol="0">
            <a:spAutoFit/>
          </a:bodyPr>
          <a:lstStyle/>
          <a:p>
            <a:pPr marL="285750" indent="-285750" defTabSz="445592">
              <a:spcAft>
                <a:spcPts val="513"/>
              </a:spcAft>
              <a:buClr>
                <a:schemeClr val="tx2">
                  <a:lumMod val="75000"/>
                </a:schemeClr>
              </a:buClr>
              <a:buFont typeface="Wingdings" panose="05000000000000000000" pitchFamily="2" charset="2"/>
              <a:buChar char="Ø"/>
            </a:pPr>
            <a:r>
              <a:rPr lang="es-ES" sz="1400" b="1" dirty="0">
                <a:solidFill>
                  <a:schemeClr val="tx2">
                    <a:lumMod val="75000"/>
                  </a:schemeClr>
                </a:solidFill>
                <a:latin typeface="Century Gothic" panose="020B0502020202020204" pitchFamily="34" charset="0"/>
              </a:rPr>
              <a:t>Salvaguardias ambientales y sociales </a:t>
            </a:r>
          </a:p>
          <a:p>
            <a:pPr marL="742950" lvl="1" indent="-285750" defTabSz="445592">
              <a:spcAft>
                <a:spcPts val="513"/>
              </a:spcAft>
              <a:buClr>
                <a:schemeClr val="tx2">
                  <a:lumMod val="75000"/>
                </a:schemeClr>
              </a:buClr>
              <a:buFont typeface="Wingdings" panose="05000000000000000000" pitchFamily="2" charset="2"/>
              <a:buChar char="Ø"/>
            </a:pPr>
            <a:r>
              <a:rPr lang="es-ES" sz="1400" dirty="0">
                <a:solidFill>
                  <a:schemeClr val="tx2">
                    <a:lumMod val="75000"/>
                  </a:schemeClr>
                </a:solidFill>
                <a:latin typeface="Century Gothic" panose="020B0502020202020204" pitchFamily="34" charset="0"/>
              </a:rPr>
              <a:t>Las entidades acreditadas deben presentar la evaluación del medio ambiente y el impacto social y el plan de gestión ambiental y social, y explicar cómo el proyecto evitará o mitigará los impactos negativos del medio ambiente y Estándar de salvaguardia social (ESS).</a:t>
            </a:r>
            <a:endParaRPr lang="es-ES" sz="1400" b="1" dirty="0">
              <a:solidFill>
                <a:schemeClr val="tx2">
                  <a:lumMod val="75000"/>
                </a:schemeClr>
              </a:solidFill>
              <a:latin typeface="Century Gothic" panose="020B0502020202020204" pitchFamily="34" charset="0"/>
            </a:endParaRPr>
          </a:p>
          <a:p>
            <a:pPr marL="285750" indent="-285750" defTabSz="445592">
              <a:spcBef>
                <a:spcPts val="1027"/>
              </a:spcBef>
              <a:spcAft>
                <a:spcPts val="513"/>
              </a:spcAft>
              <a:buClr>
                <a:schemeClr val="tx2">
                  <a:lumMod val="75000"/>
                </a:schemeClr>
              </a:buClr>
              <a:buFont typeface="Wingdings" panose="05000000000000000000" pitchFamily="2" charset="2"/>
              <a:buChar char="Ø"/>
            </a:pPr>
            <a:r>
              <a:rPr lang="es-ES" sz="1400" b="1" dirty="0">
                <a:solidFill>
                  <a:schemeClr val="tx2">
                    <a:lumMod val="75000"/>
                  </a:schemeClr>
                </a:solidFill>
                <a:latin typeface="Century Gothic" panose="020B0502020202020204" pitchFamily="34" charset="0"/>
              </a:rPr>
              <a:t>Política de género</a:t>
            </a:r>
          </a:p>
          <a:p>
            <a:pPr marL="742950" lvl="1" indent="-285750" defTabSz="445592">
              <a:spcBef>
                <a:spcPts val="1027"/>
              </a:spcBef>
              <a:spcAft>
                <a:spcPts val="513"/>
              </a:spcAft>
              <a:buClr>
                <a:schemeClr val="tx2">
                  <a:lumMod val="75000"/>
                </a:schemeClr>
              </a:buClr>
              <a:buFont typeface="Wingdings" panose="05000000000000000000" pitchFamily="2" charset="2"/>
              <a:buChar char="Ø"/>
            </a:pPr>
            <a:r>
              <a:rPr lang="es-ES" sz="1400" dirty="0">
                <a:solidFill>
                  <a:schemeClr val="tx2">
                    <a:lumMod val="75000"/>
                  </a:schemeClr>
                </a:solidFill>
                <a:latin typeface="Century Gothic" panose="020B0502020202020204" pitchFamily="34" charset="0"/>
              </a:rPr>
              <a:t>El GCF ha adoptado su propia política de género y aplica un enfoque sensible a las cuestiones de género en todas sus actividades de mitigación y adaptación climáticas, implementadas por todas las entidades acreditadas.</a:t>
            </a:r>
          </a:p>
          <a:p>
            <a:pPr marL="285750" indent="-285750" defTabSz="445592">
              <a:spcBef>
                <a:spcPts val="1027"/>
              </a:spcBef>
              <a:spcAft>
                <a:spcPts val="513"/>
              </a:spcAft>
              <a:buClr>
                <a:schemeClr val="tx2">
                  <a:lumMod val="75000"/>
                </a:schemeClr>
              </a:buClr>
              <a:buFont typeface="Wingdings" panose="05000000000000000000" pitchFamily="2" charset="2"/>
              <a:buChar char="Ø"/>
            </a:pPr>
            <a:r>
              <a:rPr lang="es-ES" sz="1400" b="1" dirty="0">
                <a:solidFill>
                  <a:schemeClr val="tx2">
                    <a:lumMod val="75000"/>
                  </a:schemeClr>
                </a:solidFill>
                <a:latin typeface="Century Gothic" panose="020B0502020202020204" pitchFamily="34" charset="0"/>
              </a:rPr>
              <a:t>Marco de gestión de resultados (</a:t>
            </a:r>
            <a:r>
              <a:rPr lang="es-ES" sz="1400" b="1" dirty="0" err="1">
                <a:solidFill>
                  <a:schemeClr val="tx2">
                    <a:lumMod val="75000"/>
                  </a:schemeClr>
                </a:solidFill>
                <a:latin typeface="Century Gothic" panose="020B0502020202020204" pitchFamily="34" charset="0"/>
              </a:rPr>
              <a:t>Result</a:t>
            </a:r>
            <a:r>
              <a:rPr lang="es-ES" sz="1400" b="1" dirty="0">
                <a:solidFill>
                  <a:schemeClr val="tx2">
                    <a:lumMod val="75000"/>
                  </a:schemeClr>
                </a:solidFill>
                <a:latin typeface="Century Gothic" panose="020B0502020202020204" pitchFamily="34" charset="0"/>
              </a:rPr>
              <a:t> Management Framework RMF)</a:t>
            </a:r>
          </a:p>
          <a:p>
            <a:pPr marL="742950" lvl="1" indent="-285750" defTabSz="445592">
              <a:spcBef>
                <a:spcPts val="1027"/>
              </a:spcBef>
              <a:spcAft>
                <a:spcPts val="513"/>
              </a:spcAft>
              <a:buClr>
                <a:schemeClr val="tx2">
                  <a:lumMod val="75000"/>
                </a:schemeClr>
              </a:buClr>
              <a:buFont typeface="Wingdings" panose="05000000000000000000" pitchFamily="2" charset="2"/>
              <a:buChar char="Ø"/>
            </a:pPr>
            <a:r>
              <a:rPr lang="es-ES" sz="1400" dirty="0">
                <a:solidFill>
                  <a:schemeClr val="tx2">
                    <a:lumMod val="75000"/>
                  </a:schemeClr>
                </a:solidFill>
                <a:latin typeface="Century Gothic" panose="020B0502020202020204" pitchFamily="34" charset="0"/>
              </a:rPr>
              <a:t>Los programas y proyectos financiados por el Fondo serán monitoreados periódicamente por su impacto, eficiencia y efectividad. Los indicadores de rendimiento que cumplen el RMF serán un criterio importante para la asignación de recursos</a:t>
            </a:r>
            <a:r>
              <a:rPr lang="es-ES" sz="1400" dirty="0">
                <a:latin typeface="Century Gothic" panose="020B0502020202020204" pitchFamily="34" charset="0"/>
              </a:rPr>
              <a:t>.</a:t>
            </a:r>
          </a:p>
        </p:txBody>
      </p:sp>
    </p:spTree>
    <p:extLst>
      <p:ext uri="{BB962C8B-B14F-4D97-AF65-F5344CB8AC3E}">
        <p14:creationId xmlns:p14="http://schemas.microsoft.com/office/powerpoint/2010/main" val="26544376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1E0947A5-6E54-44F2-BDA3-2441D7C4CEA9}"/>
              </a:ext>
            </a:extLst>
          </p:cNvPr>
          <p:cNvPicPr>
            <a:picLocks noChangeAspect="1"/>
          </p:cNvPicPr>
          <p:nvPr/>
        </p:nvPicPr>
        <p:blipFill>
          <a:blip r:embed="rId2"/>
          <a:stretch>
            <a:fillRect/>
          </a:stretch>
        </p:blipFill>
        <p:spPr>
          <a:xfrm>
            <a:off x="6012159" y="1832317"/>
            <a:ext cx="2969471" cy="3789471"/>
          </a:xfrm>
          <a:prstGeom prst="rect">
            <a:avLst/>
          </a:prstGeom>
        </p:spPr>
      </p:pic>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55</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755575" y="960533"/>
            <a:ext cx="7759775" cy="666849"/>
          </a:xfrm>
          <a:prstGeom prst="rect">
            <a:avLst/>
          </a:prstGeom>
          <a:noFill/>
        </p:spPr>
        <p:txBody>
          <a:bodyPr wrap="square" rtlCol="0">
            <a:spAutoFit/>
          </a:bodyPr>
          <a:lstStyle/>
          <a:p>
            <a:pPr algn="r" fontAlgn="base">
              <a:spcBef>
                <a:spcPct val="0"/>
              </a:spcBef>
              <a:spcAft>
                <a:spcPct val="0"/>
              </a:spcAft>
            </a:pPr>
            <a:r>
              <a:rPr lang="es-ES" sz="2800" baseline="-25000" dirty="0">
                <a:solidFill>
                  <a:srgbClr val="1E3B59"/>
                </a:solidFill>
                <a:latin typeface="Century Gothic" pitchFamily="34" charset="0"/>
                <a:ea typeface="Calibri" pitchFamily="34" charset="0"/>
                <a:cs typeface="Times New Roman" pitchFamily="18" charset="0"/>
              </a:rPr>
              <a:t>Apoyo para la preparación de proyectos</a:t>
            </a:r>
          </a:p>
          <a:p>
            <a:pPr algn="r" fontAlgn="base">
              <a:spcBef>
                <a:spcPct val="0"/>
              </a:spcBef>
              <a:spcAft>
                <a:spcPct val="0"/>
              </a:spcAft>
            </a:pPr>
            <a:r>
              <a:rPr lang="es-ES" sz="2800" baseline="-25000" dirty="0">
                <a:solidFill>
                  <a:srgbClr val="1E3B59"/>
                </a:solidFill>
                <a:latin typeface="Century Gothic" pitchFamily="34" charset="0"/>
                <a:ea typeface="Calibri" pitchFamily="34" charset="0"/>
                <a:cs typeface="Times New Roman" pitchFamily="18" charset="0"/>
              </a:rPr>
              <a:t>GCF Project </a:t>
            </a:r>
            <a:r>
              <a:rPr lang="es-ES" sz="2800" baseline="-25000" dirty="0" err="1">
                <a:solidFill>
                  <a:srgbClr val="1E3B59"/>
                </a:solidFill>
                <a:latin typeface="Century Gothic" pitchFamily="34" charset="0"/>
                <a:ea typeface="Calibri" pitchFamily="34" charset="0"/>
                <a:cs typeface="Times New Roman" pitchFamily="18" charset="0"/>
              </a:rPr>
              <a:t>Preparation</a:t>
            </a:r>
            <a:r>
              <a:rPr lang="es-ES" sz="2800" baseline="-25000" dirty="0">
                <a:solidFill>
                  <a:srgbClr val="1E3B59"/>
                </a:solidFill>
                <a:latin typeface="Century Gothic" pitchFamily="34" charset="0"/>
                <a:ea typeface="Calibri" pitchFamily="34" charset="0"/>
                <a:cs typeface="Times New Roman" pitchFamily="18" charset="0"/>
              </a:rPr>
              <a:t> </a:t>
            </a:r>
            <a:r>
              <a:rPr lang="es-ES" sz="2800" baseline="-25000" dirty="0" err="1">
                <a:solidFill>
                  <a:srgbClr val="1E3B59"/>
                </a:solidFill>
                <a:latin typeface="Century Gothic" pitchFamily="34" charset="0"/>
                <a:ea typeface="Calibri" pitchFamily="34" charset="0"/>
                <a:cs typeface="Times New Roman" pitchFamily="18" charset="0"/>
              </a:rPr>
              <a:t>Facility</a:t>
            </a:r>
            <a:endParaRPr lang="es-ES" sz="2800" baseline="-25000" dirty="0">
              <a:solidFill>
                <a:srgbClr val="1E3B59"/>
              </a:solidFill>
              <a:latin typeface="Century Gothic" pitchFamily="34" charset="0"/>
              <a:ea typeface="Calibri" pitchFamily="34" charset="0"/>
              <a:cs typeface="Times New Roman" pitchFamily="18" charset="0"/>
            </a:endParaRPr>
          </a:p>
        </p:txBody>
      </p:sp>
      <p:pic>
        <p:nvPicPr>
          <p:cNvPr id="4" name="Imagen 3">
            <a:extLst>
              <a:ext uri="{FF2B5EF4-FFF2-40B4-BE49-F238E27FC236}">
                <a16:creationId xmlns:a16="http://schemas.microsoft.com/office/drawing/2014/main" id="{06A55B0E-B01E-4E8B-A417-C4E845FA7250}"/>
              </a:ext>
            </a:extLst>
          </p:cNvPr>
          <p:cNvPicPr>
            <a:picLocks noChangeAspect="1"/>
          </p:cNvPicPr>
          <p:nvPr/>
        </p:nvPicPr>
        <p:blipFill>
          <a:blip r:embed="rId3"/>
          <a:stretch>
            <a:fillRect/>
          </a:stretch>
        </p:blipFill>
        <p:spPr>
          <a:xfrm>
            <a:off x="6455788" y="2996952"/>
            <a:ext cx="2525842" cy="3223337"/>
          </a:xfrm>
          <a:prstGeom prst="rect">
            <a:avLst/>
          </a:prstGeom>
        </p:spPr>
      </p:pic>
      <p:sp>
        <p:nvSpPr>
          <p:cNvPr id="5" name="CuadroTexto 4">
            <a:extLst>
              <a:ext uri="{FF2B5EF4-FFF2-40B4-BE49-F238E27FC236}">
                <a16:creationId xmlns:a16="http://schemas.microsoft.com/office/drawing/2014/main" id="{66EC2272-96FE-4E92-B37A-1E423083A45E}"/>
              </a:ext>
            </a:extLst>
          </p:cNvPr>
          <p:cNvSpPr txBox="1"/>
          <p:nvPr/>
        </p:nvSpPr>
        <p:spPr>
          <a:xfrm>
            <a:off x="323528" y="2132856"/>
            <a:ext cx="5472607" cy="3252172"/>
          </a:xfrm>
          <a:prstGeom prst="rect">
            <a:avLst/>
          </a:prstGeom>
          <a:noFill/>
        </p:spPr>
        <p:txBody>
          <a:bodyPr wrap="square" rtlCol="0">
            <a:spAutoFit/>
          </a:bodyPr>
          <a:lstStyle/>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Programa GCF para apoyar a los países en la colaboración con el GCF (especialmente a los mas vulnerables):</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Construir un pipeline de proyectos</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Identificación nacional con los proyectos</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marL="342900" indent="-342900" fontAlgn="base">
              <a:spcBef>
                <a:spcPct val="0"/>
              </a:spcBef>
              <a:spcAft>
                <a:spcPct val="0"/>
              </a:spcAft>
              <a:buFont typeface="Arial" panose="020B0604020202020204" pitchFamily="34" charset="0"/>
              <a:buChar char="•"/>
            </a:pPr>
            <a:r>
              <a:rPr lang="es-ES" sz="2000" baseline="-25000" dirty="0">
                <a:solidFill>
                  <a:srgbClr val="1E3B59"/>
                </a:solidFill>
                <a:latin typeface="Century Gothic" pitchFamily="34" charset="0"/>
                <a:ea typeface="Calibri" pitchFamily="34" charset="0"/>
                <a:cs typeface="Times New Roman" pitchFamily="18" charset="0"/>
              </a:rPr>
              <a:t>Recursos en la forma de:</a:t>
            </a:r>
          </a:p>
          <a:p>
            <a:pPr marL="342900" indent="-342900" fontAlgn="base">
              <a:spcBef>
                <a:spcPct val="0"/>
              </a:spcBef>
              <a:spcAft>
                <a:spcPct val="0"/>
              </a:spcAft>
              <a:buFont typeface="Arial" panose="020B0604020202020204" pitchFamily="34" charset="0"/>
              <a:buChar char="•"/>
            </a:pPr>
            <a:r>
              <a:rPr lang="es-ES" sz="2000" baseline="-25000" dirty="0">
                <a:solidFill>
                  <a:srgbClr val="1E3B59"/>
                </a:solidFill>
                <a:latin typeface="Century Gothic" pitchFamily="34" charset="0"/>
                <a:ea typeface="Calibri" pitchFamily="34" charset="0"/>
                <a:cs typeface="Times New Roman" pitchFamily="18" charset="0"/>
              </a:rPr>
              <a:t>Subvenciones</a:t>
            </a:r>
          </a:p>
          <a:p>
            <a:pPr marL="342900" indent="-342900" fontAlgn="base">
              <a:spcBef>
                <a:spcPct val="0"/>
              </a:spcBef>
              <a:spcAft>
                <a:spcPct val="0"/>
              </a:spcAft>
              <a:buFont typeface="Arial" panose="020B0604020202020204" pitchFamily="34" charset="0"/>
              <a:buChar char="•"/>
            </a:pPr>
            <a:r>
              <a:rPr lang="es-ES" sz="2000" baseline="-25000" dirty="0">
                <a:solidFill>
                  <a:srgbClr val="1E3B59"/>
                </a:solidFill>
                <a:latin typeface="Century Gothic" pitchFamily="34" charset="0"/>
                <a:ea typeface="Calibri" pitchFamily="34" charset="0"/>
                <a:cs typeface="Times New Roman" pitchFamily="18" charset="0"/>
              </a:rPr>
              <a:t>Apoyo técnico</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Volumen disponible por país:</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1 Mio US$ por año. (de lo cual 300.000 para reforzar la NDA)</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3 Mio US$ por año. Para formular </a:t>
            </a:r>
            <a:r>
              <a:rPr lang="es-ES" sz="2000" baseline="-25000" dirty="0" err="1">
                <a:solidFill>
                  <a:srgbClr val="1E3B59"/>
                </a:solidFill>
                <a:latin typeface="Century Gothic" pitchFamily="34" charset="0"/>
                <a:ea typeface="Calibri" pitchFamily="34" charset="0"/>
                <a:cs typeface="Times New Roman" pitchFamily="18" charset="0"/>
              </a:rPr>
              <a:t>NAPs</a:t>
            </a:r>
            <a:r>
              <a:rPr lang="es-ES" sz="2000" baseline="-25000" dirty="0">
                <a:solidFill>
                  <a:srgbClr val="1E3B59"/>
                </a:solidFill>
                <a:latin typeface="Century Gothic" pitchFamily="34" charset="0"/>
                <a:ea typeface="Calibri" pitchFamily="34" charset="0"/>
                <a:cs typeface="Times New Roman" pitchFamily="18" charset="0"/>
              </a:rPr>
              <a:t> y otros </a:t>
            </a:r>
            <a:r>
              <a:rPr lang="es-ES" sz="2000" baseline="-25000" dirty="0" err="1">
                <a:solidFill>
                  <a:srgbClr val="1E3B59"/>
                </a:solidFill>
                <a:latin typeface="Century Gothic" pitchFamily="34" charset="0"/>
                <a:ea typeface="Calibri" pitchFamily="34" charset="0"/>
                <a:cs typeface="Times New Roman" pitchFamily="18" charset="0"/>
              </a:rPr>
              <a:t>processos</a:t>
            </a:r>
            <a:r>
              <a:rPr lang="es-ES" sz="2000" baseline="-25000" dirty="0">
                <a:solidFill>
                  <a:srgbClr val="1E3B59"/>
                </a:solidFill>
                <a:latin typeface="Century Gothic" pitchFamily="34" charset="0"/>
                <a:ea typeface="Calibri" pitchFamily="34" charset="0"/>
                <a:cs typeface="Times New Roman" pitchFamily="18" charset="0"/>
              </a:rPr>
              <a:t> de planificar adaptación. </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algn="r" fontAlgn="base">
              <a:spcBef>
                <a:spcPct val="0"/>
              </a:spcBef>
              <a:spcAft>
                <a:spcPct val="0"/>
              </a:spcAft>
            </a:pPr>
            <a:endParaRPr lang="es-ES" sz="2800"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4198152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42CE585D-11BF-41BE-8BA2-4CB0A801506F}"/>
              </a:ext>
            </a:extLst>
          </p:cNvPr>
          <p:cNvSpPr>
            <a:spLocks noGrp="1"/>
          </p:cNvSpPr>
          <p:nvPr>
            <p:ph type="sldNum" sz="quarter" idx="12"/>
          </p:nvPr>
        </p:nvSpPr>
        <p:spPr/>
        <p:txBody>
          <a:bodyPr/>
          <a:lstStyle/>
          <a:p>
            <a:fld id="{36ED4B00-B4CE-433F-BD9E-86EA8518113C}" type="slidenum">
              <a:rPr lang="es-ES" smtClean="0"/>
              <a:pPr/>
              <a:t>56</a:t>
            </a:fld>
            <a:endParaRPr lang="es-ES"/>
          </a:p>
        </p:txBody>
      </p:sp>
      <p:pic>
        <p:nvPicPr>
          <p:cNvPr id="3" name="Imagen 2">
            <a:extLst>
              <a:ext uri="{FF2B5EF4-FFF2-40B4-BE49-F238E27FC236}">
                <a16:creationId xmlns:a16="http://schemas.microsoft.com/office/drawing/2014/main" id="{5CFB672C-563E-462C-A75D-29513096D9DE}"/>
              </a:ext>
            </a:extLst>
          </p:cNvPr>
          <p:cNvPicPr>
            <a:picLocks noChangeAspect="1"/>
          </p:cNvPicPr>
          <p:nvPr/>
        </p:nvPicPr>
        <p:blipFill>
          <a:blip r:embed="rId2"/>
          <a:stretch>
            <a:fillRect/>
          </a:stretch>
        </p:blipFill>
        <p:spPr>
          <a:xfrm>
            <a:off x="3707904" y="1709296"/>
            <a:ext cx="3407579" cy="4824536"/>
          </a:xfrm>
          <a:prstGeom prst="rect">
            <a:avLst/>
          </a:prstGeom>
        </p:spPr>
      </p:pic>
      <p:sp>
        <p:nvSpPr>
          <p:cNvPr id="4" name="CuadroTexto 3">
            <a:extLst>
              <a:ext uri="{FF2B5EF4-FFF2-40B4-BE49-F238E27FC236}">
                <a16:creationId xmlns:a16="http://schemas.microsoft.com/office/drawing/2014/main" id="{A7874AD6-9187-4475-B10E-8AB9FBA8C8BF}"/>
              </a:ext>
            </a:extLst>
          </p:cNvPr>
          <p:cNvSpPr txBox="1"/>
          <p:nvPr/>
        </p:nvSpPr>
        <p:spPr>
          <a:xfrm>
            <a:off x="755575" y="960533"/>
            <a:ext cx="7759775" cy="666849"/>
          </a:xfrm>
          <a:prstGeom prst="rect">
            <a:avLst/>
          </a:prstGeom>
          <a:noFill/>
        </p:spPr>
        <p:txBody>
          <a:bodyPr wrap="square" rtlCol="0">
            <a:spAutoFit/>
          </a:bodyPr>
          <a:lstStyle/>
          <a:p>
            <a:pPr algn="r" fontAlgn="base">
              <a:spcBef>
                <a:spcPct val="0"/>
              </a:spcBef>
              <a:spcAft>
                <a:spcPct val="0"/>
              </a:spcAft>
            </a:pPr>
            <a:r>
              <a:rPr lang="es-ES" sz="2800" baseline="-25000" dirty="0">
                <a:solidFill>
                  <a:srgbClr val="1E3B59"/>
                </a:solidFill>
                <a:latin typeface="Century Gothic" pitchFamily="34" charset="0"/>
                <a:ea typeface="Calibri" pitchFamily="34" charset="0"/>
                <a:cs typeface="Times New Roman" pitchFamily="18" charset="0"/>
              </a:rPr>
              <a:t>Apoyo para la preparación de proyectos</a:t>
            </a:r>
          </a:p>
          <a:p>
            <a:pPr algn="r" fontAlgn="base">
              <a:spcBef>
                <a:spcPct val="0"/>
              </a:spcBef>
              <a:spcAft>
                <a:spcPct val="0"/>
              </a:spcAft>
            </a:pPr>
            <a:r>
              <a:rPr lang="es-ES" sz="2800" baseline="-25000" dirty="0">
                <a:solidFill>
                  <a:srgbClr val="1E3B59"/>
                </a:solidFill>
                <a:latin typeface="Century Gothic" pitchFamily="34" charset="0"/>
                <a:ea typeface="Calibri" pitchFamily="34" charset="0"/>
                <a:cs typeface="Times New Roman" pitchFamily="18" charset="0"/>
              </a:rPr>
              <a:t>Bolivia – Aprobado</a:t>
            </a:r>
          </a:p>
        </p:txBody>
      </p:sp>
      <p:sp>
        <p:nvSpPr>
          <p:cNvPr id="5" name="CuadroTexto 4">
            <a:extLst>
              <a:ext uri="{FF2B5EF4-FFF2-40B4-BE49-F238E27FC236}">
                <a16:creationId xmlns:a16="http://schemas.microsoft.com/office/drawing/2014/main" id="{1CC60BBB-FC67-44F5-BF94-31EF402EF054}"/>
              </a:ext>
            </a:extLst>
          </p:cNvPr>
          <p:cNvSpPr txBox="1"/>
          <p:nvPr/>
        </p:nvSpPr>
        <p:spPr>
          <a:xfrm>
            <a:off x="323528" y="2132856"/>
            <a:ext cx="5472607" cy="2431435"/>
          </a:xfrm>
          <a:prstGeom prst="rect">
            <a:avLst/>
          </a:prstGeom>
          <a:noFill/>
        </p:spPr>
        <p:txBody>
          <a:bodyPr wrap="square" rtlCol="0">
            <a:spAutoFit/>
          </a:bodyPr>
          <a:lstStyle/>
          <a:p>
            <a:pPr fontAlgn="base">
              <a:spcBef>
                <a:spcPct val="0"/>
              </a:spcBef>
              <a:spcAft>
                <a:spcPct val="0"/>
              </a:spcAft>
            </a:pPr>
            <a:r>
              <a:rPr lang="es-ES" sz="2000" b="1" baseline="-25000" dirty="0">
                <a:solidFill>
                  <a:srgbClr val="1E3B59"/>
                </a:solidFill>
                <a:latin typeface="Century Gothic" pitchFamily="34" charset="0"/>
                <a:ea typeface="Calibri" pitchFamily="34" charset="0"/>
                <a:cs typeface="Times New Roman" pitchFamily="18" charset="0"/>
              </a:rPr>
              <a:t>Contenido de programa:</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1- Reforzar la NDA de Bolivia</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2- Programa nacional estratégico</a:t>
            </a:r>
          </a:p>
          <a:p>
            <a:pPr fontAlgn="base">
              <a:spcBef>
                <a:spcPct val="0"/>
              </a:spcBef>
              <a:spcAft>
                <a:spcPct val="0"/>
              </a:spcAft>
            </a:pPr>
            <a:endParaRPr lang="es-ES" sz="2000" b="1" baseline="-25000" dirty="0">
              <a:solidFill>
                <a:srgbClr val="1E3B59"/>
              </a:solidFill>
              <a:latin typeface="Century Gothic" pitchFamily="34" charset="0"/>
              <a:ea typeface="Calibri" pitchFamily="34" charset="0"/>
              <a:cs typeface="Times New Roman" pitchFamily="18" charset="0"/>
            </a:endParaRPr>
          </a:p>
          <a:p>
            <a:pPr fontAlgn="base">
              <a:spcBef>
                <a:spcPct val="0"/>
              </a:spcBef>
              <a:spcAft>
                <a:spcPct val="0"/>
              </a:spcAft>
            </a:pPr>
            <a:r>
              <a:rPr lang="es-ES" sz="2000" b="1" baseline="-25000" dirty="0">
                <a:solidFill>
                  <a:srgbClr val="1E3B59"/>
                </a:solidFill>
                <a:latin typeface="Century Gothic" pitchFamily="34" charset="0"/>
                <a:ea typeface="Calibri" pitchFamily="34" charset="0"/>
                <a:cs typeface="Times New Roman" pitchFamily="18" charset="0"/>
              </a:rPr>
              <a:t>Recursos:</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Hasta 300.000 US$</a:t>
            </a:r>
          </a:p>
          <a:p>
            <a:pPr fontAlgn="base">
              <a:spcBef>
                <a:spcPct val="0"/>
              </a:spcBef>
              <a:spcAft>
                <a:spcPct val="0"/>
              </a:spcAft>
            </a:pPr>
            <a:endParaRPr lang="es-ES" sz="2000" b="1" baseline="-25000" dirty="0">
              <a:solidFill>
                <a:srgbClr val="1E3B59"/>
              </a:solidFill>
              <a:latin typeface="Century Gothic" pitchFamily="34" charset="0"/>
              <a:ea typeface="Calibri" pitchFamily="34" charset="0"/>
              <a:cs typeface="Times New Roman" pitchFamily="18" charset="0"/>
            </a:endParaRPr>
          </a:p>
          <a:p>
            <a:pPr fontAlgn="base">
              <a:spcBef>
                <a:spcPct val="0"/>
              </a:spcBef>
              <a:spcAft>
                <a:spcPct val="0"/>
              </a:spcAft>
            </a:pPr>
            <a:r>
              <a:rPr lang="es-ES" sz="2000" b="1" baseline="-25000" dirty="0">
                <a:solidFill>
                  <a:srgbClr val="1E3B59"/>
                </a:solidFill>
                <a:latin typeface="Century Gothic" pitchFamily="34" charset="0"/>
                <a:ea typeface="Calibri" pitchFamily="34" charset="0"/>
                <a:cs typeface="Times New Roman" pitchFamily="18" charset="0"/>
              </a:rPr>
              <a:t>Implementación:</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2015-2018</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algn="r" fontAlgn="base">
              <a:spcBef>
                <a:spcPct val="0"/>
              </a:spcBef>
              <a:spcAft>
                <a:spcPct val="0"/>
              </a:spcAft>
            </a:pPr>
            <a:endParaRPr lang="es-ES" sz="2800"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26646625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22C32E61-8616-4432-8EA3-B665166745DB}"/>
              </a:ext>
            </a:extLst>
          </p:cNvPr>
          <p:cNvPicPr>
            <a:picLocks noChangeAspect="1"/>
          </p:cNvPicPr>
          <p:nvPr/>
        </p:nvPicPr>
        <p:blipFill>
          <a:blip r:embed="rId2"/>
          <a:stretch>
            <a:fillRect/>
          </a:stretch>
        </p:blipFill>
        <p:spPr>
          <a:xfrm>
            <a:off x="4563443" y="2282798"/>
            <a:ext cx="4580557" cy="2604997"/>
          </a:xfrm>
          <a:prstGeom prst="rect">
            <a:avLst/>
          </a:prstGeom>
        </p:spPr>
      </p:pic>
      <p:sp>
        <p:nvSpPr>
          <p:cNvPr id="2" name="Marcador de número de diapositiva 1">
            <a:extLst>
              <a:ext uri="{FF2B5EF4-FFF2-40B4-BE49-F238E27FC236}">
                <a16:creationId xmlns:a16="http://schemas.microsoft.com/office/drawing/2014/main" id="{42CE585D-11BF-41BE-8BA2-4CB0A801506F}"/>
              </a:ext>
            </a:extLst>
          </p:cNvPr>
          <p:cNvSpPr>
            <a:spLocks noGrp="1"/>
          </p:cNvSpPr>
          <p:nvPr>
            <p:ph type="sldNum" sz="quarter" idx="12"/>
          </p:nvPr>
        </p:nvSpPr>
        <p:spPr/>
        <p:txBody>
          <a:bodyPr/>
          <a:lstStyle/>
          <a:p>
            <a:fld id="{36ED4B00-B4CE-433F-BD9E-86EA8518113C}" type="slidenum">
              <a:rPr lang="es-ES" smtClean="0"/>
              <a:pPr/>
              <a:t>57</a:t>
            </a:fld>
            <a:endParaRPr lang="es-ES"/>
          </a:p>
        </p:txBody>
      </p:sp>
      <p:sp>
        <p:nvSpPr>
          <p:cNvPr id="4" name="CuadroTexto 3">
            <a:extLst>
              <a:ext uri="{FF2B5EF4-FFF2-40B4-BE49-F238E27FC236}">
                <a16:creationId xmlns:a16="http://schemas.microsoft.com/office/drawing/2014/main" id="{A7874AD6-9187-4475-B10E-8AB9FBA8C8BF}"/>
              </a:ext>
            </a:extLst>
          </p:cNvPr>
          <p:cNvSpPr txBox="1"/>
          <p:nvPr/>
        </p:nvSpPr>
        <p:spPr>
          <a:xfrm>
            <a:off x="755575" y="960533"/>
            <a:ext cx="7759775" cy="666849"/>
          </a:xfrm>
          <a:prstGeom prst="rect">
            <a:avLst/>
          </a:prstGeom>
          <a:noFill/>
        </p:spPr>
        <p:txBody>
          <a:bodyPr wrap="square" rtlCol="0">
            <a:spAutoFit/>
          </a:bodyPr>
          <a:lstStyle/>
          <a:p>
            <a:pPr algn="r" fontAlgn="base">
              <a:spcBef>
                <a:spcPct val="0"/>
              </a:spcBef>
              <a:spcAft>
                <a:spcPct val="0"/>
              </a:spcAft>
            </a:pPr>
            <a:r>
              <a:rPr lang="es-ES" sz="2800" baseline="-25000" dirty="0">
                <a:solidFill>
                  <a:srgbClr val="1E3B59"/>
                </a:solidFill>
                <a:latin typeface="Century Gothic" pitchFamily="34" charset="0"/>
                <a:ea typeface="Calibri" pitchFamily="34" charset="0"/>
                <a:cs typeface="Times New Roman" pitchFamily="18" charset="0"/>
              </a:rPr>
              <a:t>Apoyo para la preparación de proyectos</a:t>
            </a:r>
          </a:p>
          <a:p>
            <a:pPr algn="r" fontAlgn="base">
              <a:spcBef>
                <a:spcPct val="0"/>
              </a:spcBef>
              <a:spcAft>
                <a:spcPct val="0"/>
              </a:spcAft>
            </a:pPr>
            <a:r>
              <a:rPr lang="es-ES" sz="2800" baseline="-25000" dirty="0">
                <a:solidFill>
                  <a:srgbClr val="1E3B59"/>
                </a:solidFill>
                <a:latin typeface="Century Gothic" pitchFamily="34" charset="0"/>
                <a:ea typeface="Calibri" pitchFamily="34" charset="0"/>
                <a:cs typeface="Times New Roman" pitchFamily="18" charset="0"/>
              </a:rPr>
              <a:t>Bolivia – Aprobado</a:t>
            </a:r>
          </a:p>
        </p:txBody>
      </p:sp>
      <p:sp>
        <p:nvSpPr>
          <p:cNvPr id="5" name="CuadroTexto 4">
            <a:extLst>
              <a:ext uri="{FF2B5EF4-FFF2-40B4-BE49-F238E27FC236}">
                <a16:creationId xmlns:a16="http://schemas.microsoft.com/office/drawing/2014/main" id="{1CC60BBB-FC67-44F5-BF94-31EF402EF054}"/>
              </a:ext>
            </a:extLst>
          </p:cNvPr>
          <p:cNvSpPr txBox="1"/>
          <p:nvPr/>
        </p:nvSpPr>
        <p:spPr>
          <a:xfrm>
            <a:off x="323528" y="2132856"/>
            <a:ext cx="5472607" cy="3252172"/>
          </a:xfrm>
          <a:prstGeom prst="rect">
            <a:avLst/>
          </a:prstGeom>
          <a:noFill/>
        </p:spPr>
        <p:txBody>
          <a:bodyPr wrap="square" rtlCol="0">
            <a:spAutoFit/>
          </a:bodyPr>
          <a:lstStyle/>
          <a:p>
            <a:pPr fontAlgn="base">
              <a:spcBef>
                <a:spcPct val="0"/>
              </a:spcBef>
              <a:spcAft>
                <a:spcPct val="0"/>
              </a:spcAft>
            </a:pPr>
            <a:r>
              <a:rPr lang="es-ES" sz="2000" b="1" baseline="-25000" dirty="0">
                <a:solidFill>
                  <a:srgbClr val="1E3B59"/>
                </a:solidFill>
                <a:latin typeface="Century Gothic" pitchFamily="34" charset="0"/>
                <a:ea typeface="Calibri" pitchFamily="34" charset="0"/>
                <a:cs typeface="Times New Roman" pitchFamily="18" charset="0"/>
              </a:rPr>
              <a:t>Contenido de programa:</a:t>
            </a:r>
          </a:p>
          <a:p>
            <a:pPr fontAlgn="base">
              <a:spcBef>
                <a:spcPct val="0"/>
              </a:spcBef>
              <a:spcAft>
                <a:spcPct val="0"/>
              </a:spcAft>
            </a:pPr>
            <a:endParaRPr lang="es-ES" sz="2000" b="1" baseline="-25000" dirty="0">
              <a:solidFill>
                <a:srgbClr val="1E3B59"/>
              </a:solidFill>
              <a:latin typeface="Century Gothic" pitchFamily="34" charset="0"/>
              <a:ea typeface="Calibri" pitchFamily="34" charset="0"/>
              <a:cs typeface="Times New Roman" pitchFamily="18" charset="0"/>
            </a:endParaRPr>
          </a:p>
          <a:p>
            <a:pPr marL="457200" indent="-457200" fontAlgn="base">
              <a:spcBef>
                <a:spcPct val="0"/>
              </a:spcBef>
              <a:spcAft>
                <a:spcPct val="0"/>
              </a:spcAft>
              <a:buFont typeface="+mj-lt"/>
              <a:buAutoNum type="arabicParenR"/>
            </a:pPr>
            <a:r>
              <a:rPr lang="es-ES" sz="2000" baseline="-25000" dirty="0">
                <a:solidFill>
                  <a:srgbClr val="1E3B59"/>
                </a:solidFill>
                <a:latin typeface="Century Gothic" pitchFamily="34" charset="0"/>
                <a:ea typeface="Calibri" pitchFamily="34" charset="0"/>
                <a:cs typeface="Times New Roman" pitchFamily="18" charset="0"/>
              </a:rPr>
              <a:t>Intercambio de información</a:t>
            </a:r>
          </a:p>
          <a:p>
            <a:pPr marL="457200" indent="-457200" fontAlgn="base">
              <a:spcBef>
                <a:spcPct val="0"/>
              </a:spcBef>
              <a:spcAft>
                <a:spcPct val="0"/>
              </a:spcAft>
              <a:buFont typeface="+mj-lt"/>
              <a:buAutoNum type="arabicParenR"/>
            </a:pPr>
            <a:r>
              <a:rPr lang="es-ES" sz="2000" baseline="-25000" dirty="0">
                <a:solidFill>
                  <a:srgbClr val="1E3B59"/>
                </a:solidFill>
                <a:latin typeface="Century Gothic" pitchFamily="34" charset="0"/>
                <a:ea typeface="Calibri" pitchFamily="34" charset="0"/>
                <a:cs typeface="Times New Roman" pitchFamily="18" charset="0"/>
              </a:rPr>
              <a:t>Apoyo para la acreditación GCF</a:t>
            </a:r>
          </a:p>
          <a:p>
            <a:pPr marL="457200" indent="-457200" fontAlgn="base">
              <a:spcBef>
                <a:spcPct val="0"/>
              </a:spcBef>
              <a:spcAft>
                <a:spcPct val="0"/>
              </a:spcAft>
              <a:buFont typeface="+mj-lt"/>
              <a:buAutoNum type="arabicParenR"/>
            </a:pPr>
            <a:r>
              <a:rPr lang="es-ES" sz="2000" baseline="-25000" dirty="0">
                <a:solidFill>
                  <a:srgbClr val="1E3B59"/>
                </a:solidFill>
                <a:latin typeface="Century Gothic" pitchFamily="34" charset="0"/>
                <a:ea typeface="Calibri" pitchFamily="34" charset="0"/>
                <a:cs typeface="Times New Roman" pitchFamily="18" charset="0"/>
              </a:rPr>
              <a:t>Identificación y priorización de proyectos</a:t>
            </a:r>
          </a:p>
          <a:p>
            <a:pPr marL="457200" indent="-457200" fontAlgn="base">
              <a:spcBef>
                <a:spcPct val="0"/>
              </a:spcBef>
              <a:spcAft>
                <a:spcPct val="0"/>
              </a:spcAft>
              <a:buFont typeface="+mj-lt"/>
              <a:buAutoNum type="arabicParenR"/>
            </a:pPr>
            <a:r>
              <a:rPr lang="es-ES" sz="2000" baseline="-25000" dirty="0">
                <a:solidFill>
                  <a:srgbClr val="1E3B59"/>
                </a:solidFill>
                <a:latin typeface="Century Gothic" pitchFamily="34" charset="0"/>
                <a:ea typeface="Calibri" pitchFamily="34" charset="0"/>
                <a:cs typeface="Times New Roman" pitchFamily="18" charset="0"/>
              </a:rPr>
              <a:t>Diseño detallado de proyectos</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fontAlgn="base">
              <a:spcBef>
                <a:spcPct val="0"/>
              </a:spcBef>
              <a:spcAft>
                <a:spcPct val="0"/>
              </a:spcAft>
            </a:pPr>
            <a:r>
              <a:rPr lang="es-ES" sz="2000" b="1" baseline="-25000" dirty="0">
                <a:solidFill>
                  <a:srgbClr val="1E3B59"/>
                </a:solidFill>
                <a:latin typeface="Century Gothic" pitchFamily="34" charset="0"/>
                <a:ea typeface="Calibri" pitchFamily="34" charset="0"/>
                <a:cs typeface="Times New Roman" pitchFamily="18" charset="0"/>
              </a:rPr>
              <a:t>Recursos:</a:t>
            </a:r>
          </a:p>
          <a:p>
            <a:pPr fontAlgn="base">
              <a:spcBef>
                <a:spcPct val="0"/>
              </a:spcBef>
              <a:spcAft>
                <a:spcPct val="0"/>
              </a:spcAft>
            </a:pPr>
            <a:r>
              <a:rPr lang="en-US" sz="2000" baseline="-25000" dirty="0">
                <a:solidFill>
                  <a:srgbClr val="1E3B59"/>
                </a:solidFill>
                <a:latin typeface="Century Gothic" pitchFamily="34" charset="0"/>
                <a:ea typeface="Calibri" pitchFamily="34" charset="0"/>
                <a:cs typeface="Times New Roman" pitchFamily="18" charset="0"/>
              </a:rPr>
              <a:t>EUR 810,000</a:t>
            </a:r>
          </a:p>
          <a:p>
            <a:pPr fontAlgn="base">
              <a:spcBef>
                <a:spcPct val="0"/>
              </a:spcBef>
              <a:spcAft>
                <a:spcPct val="0"/>
              </a:spcAft>
            </a:pPr>
            <a:r>
              <a:rPr lang="en-US" sz="2000" baseline="-25000" dirty="0">
                <a:solidFill>
                  <a:srgbClr val="1E3B59"/>
                </a:solidFill>
                <a:latin typeface="Century Gothic" pitchFamily="34" charset="0"/>
                <a:ea typeface="Calibri" pitchFamily="34" charset="0"/>
                <a:cs typeface="Times New Roman" pitchFamily="18" charset="0"/>
              </a:rPr>
              <a:t>(IDB USD 350,000  + NDF EUR 500,000)</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fontAlgn="base">
              <a:spcBef>
                <a:spcPct val="0"/>
              </a:spcBef>
              <a:spcAft>
                <a:spcPct val="0"/>
              </a:spcAft>
            </a:pPr>
            <a:r>
              <a:rPr lang="es-ES" sz="2000" b="1" baseline="-25000" dirty="0">
                <a:solidFill>
                  <a:srgbClr val="1E3B59"/>
                </a:solidFill>
                <a:latin typeface="Century Gothic" pitchFamily="34" charset="0"/>
                <a:ea typeface="Calibri" pitchFamily="34" charset="0"/>
                <a:cs typeface="Times New Roman" pitchFamily="18" charset="0"/>
              </a:rPr>
              <a:t>Implementación:</a:t>
            </a:r>
          </a:p>
          <a:p>
            <a:pPr fontAlgn="base">
              <a:spcBef>
                <a:spcPct val="0"/>
              </a:spcBef>
              <a:spcAft>
                <a:spcPct val="0"/>
              </a:spcAft>
            </a:pPr>
            <a:r>
              <a:rPr lang="es-ES" sz="2000" baseline="-25000" dirty="0">
                <a:solidFill>
                  <a:srgbClr val="1E3B59"/>
                </a:solidFill>
                <a:latin typeface="Century Gothic" pitchFamily="34" charset="0"/>
                <a:ea typeface="Calibri" pitchFamily="34" charset="0"/>
                <a:cs typeface="Times New Roman" pitchFamily="18" charset="0"/>
              </a:rPr>
              <a:t>2015-2018</a:t>
            </a:r>
          </a:p>
          <a:p>
            <a:pPr fontAlgn="base">
              <a:spcBef>
                <a:spcPct val="0"/>
              </a:spcBef>
              <a:spcAft>
                <a:spcPct val="0"/>
              </a:spcAft>
            </a:pPr>
            <a:endParaRPr lang="es-ES" sz="2000" baseline="-25000" dirty="0">
              <a:solidFill>
                <a:srgbClr val="1E3B59"/>
              </a:solidFill>
              <a:latin typeface="Century Gothic" pitchFamily="34" charset="0"/>
              <a:ea typeface="Calibri" pitchFamily="34" charset="0"/>
              <a:cs typeface="Times New Roman" pitchFamily="18" charset="0"/>
            </a:endParaRPr>
          </a:p>
          <a:p>
            <a:pPr algn="r" fontAlgn="base">
              <a:spcBef>
                <a:spcPct val="0"/>
              </a:spcBef>
              <a:spcAft>
                <a:spcPct val="0"/>
              </a:spcAft>
            </a:pPr>
            <a:endParaRPr lang="es-ES" sz="2800" baseline="-25000" dirty="0">
              <a:solidFill>
                <a:srgbClr val="1E3B59"/>
              </a:solidFill>
              <a:latin typeface="Century Gothic" pitchFamily="34" charset="0"/>
              <a:ea typeface="Calibri" pitchFamily="34" charset="0"/>
              <a:cs typeface="Times New Roman" pitchFamily="18" charset="0"/>
            </a:endParaRPr>
          </a:p>
        </p:txBody>
      </p:sp>
      <p:pic>
        <p:nvPicPr>
          <p:cNvPr id="7" name="Imagen 6">
            <a:extLst>
              <a:ext uri="{FF2B5EF4-FFF2-40B4-BE49-F238E27FC236}">
                <a16:creationId xmlns:a16="http://schemas.microsoft.com/office/drawing/2014/main" id="{8684ADAD-1A63-4805-9BBC-B3AC806FE065}"/>
              </a:ext>
            </a:extLst>
          </p:cNvPr>
          <p:cNvPicPr>
            <a:picLocks noChangeAspect="1"/>
          </p:cNvPicPr>
          <p:nvPr/>
        </p:nvPicPr>
        <p:blipFill>
          <a:blip r:embed="rId3"/>
          <a:stretch>
            <a:fillRect/>
          </a:stretch>
        </p:blipFill>
        <p:spPr>
          <a:xfrm>
            <a:off x="3563888" y="4427599"/>
            <a:ext cx="5472608" cy="2111313"/>
          </a:xfrm>
          <a:prstGeom prst="rect">
            <a:avLst/>
          </a:prstGeom>
        </p:spPr>
      </p:pic>
    </p:spTree>
    <p:extLst>
      <p:ext uri="{BB962C8B-B14F-4D97-AF65-F5344CB8AC3E}">
        <p14:creationId xmlns:p14="http://schemas.microsoft.com/office/powerpoint/2010/main" val="26880881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58</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927025" y="1124744"/>
            <a:ext cx="7759775" cy="338554"/>
          </a:xfrm>
          <a:prstGeom prst="rect">
            <a:avLst/>
          </a:prstGeom>
          <a:noFill/>
        </p:spPr>
        <p:txBody>
          <a:bodyPr wrap="square" rtlCol="0">
            <a:spAutoFit/>
          </a:bodyPr>
          <a:lstStyle/>
          <a:p>
            <a:pPr algn="r" fontAlgn="base">
              <a:spcBef>
                <a:spcPct val="0"/>
              </a:spcBef>
              <a:spcAft>
                <a:spcPct val="0"/>
              </a:spcAft>
            </a:pPr>
            <a:r>
              <a:rPr lang="es-ES" sz="1600" dirty="0">
                <a:solidFill>
                  <a:schemeClr val="tx2">
                    <a:lumMod val="75000"/>
                  </a:schemeClr>
                </a:solidFill>
                <a:latin typeface="Century Gothic" panose="020B0502020202020204" pitchFamily="34" charset="0"/>
              </a:rPr>
              <a:t>Experiencias de desarrolladores de proyectos</a:t>
            </a:r>
          </a:p>
        </p:txBody>
      </p:sp>
      <p:sp>
        <p:nvSpPr>
          <p:cNvPr id="5" name="Rechteck 4">
            <a:extLst>
              <a:ext uri="{FF2B5EF4-FFF2-40B4-BE49-F238E27FC236}">
                <a16:creationId xmlns:a16="http://schemas.microsoft.com/office/drawing/2014/main" id="{0872898D-E6A8-4275-905F-669E77B2B11C}"/>
              </a:ext>
            </a:extLst>
          </p:cNvPr>
          <p:cNvSpPr/>
          <p:nvPr/>
        </p:nvSpPr>
        <p:spPr>
          <a:xfrm>
            <a:off x="15766" y="1780507"/>
            <a:ext cx="9128234" cy="4288353"/>
          </a:xfrm>
          <a:prstGeom prst="rect">
            <a:avLst/>
          </a:prstGeom>
        </p:spPr>
        <p:txBody>
          <a:bodyPr wrap="square">
            <a:spAutoFit/>
          </a:bodyPr>
          <a:lstStyle/>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El </a:t>
            </a:r>
            <a:r>
              <a:rPr lang="es-ES" sz="1600" b="1" dirty="0">
                <a:solidFill>
                  <a:schemeClr val="tx2">
                    <a:lumMod val="75000"/>
                  </a:schemeClr>
                </a:solidFill>
                <a:latin typeface="Century Gothic" panose="020B0502020202020204" pitchFamily="34" charset="0"/>
              </a:rPr>
              <a:t>desarrollo de una idea </a:t>
            </a:r>
            <a:r>
              <a:rPr lang="es-ES" sz="1600" dirty="0">
                <a:solidFill>
                  <a:schemeClr val="tx2">
                    <a:lumMod val="75000"/>
                  </a:schemeClr>
                </a:solidFill>
                <a:latin typeface="Century Gothic" panose="020B0502020202020204" pitchFamily="34" charset="0"/>
              </a:rPr>
              <a:t>de proyecto aproximada para el GCF y otras posibilidades de financiación es una de las principales tareas y oportunidades de los </a:t>
            </a:r>
            <a:r>
              <a:rPr lang="es-ES" sz="1600" b="1" dirty="0">
                <a:solidFill>
                  <a:schemeClr val="tx2">
                    <a:lumMod val="75000"/>
                  </a:schemeClr>
                </a:solidFill>
                <a:latin typeface="Century Gothic" panose="020B0502020202020204" pitchFamily="34" charset="0"/>
              </a:rPr>
              <a:t>expertos del sector</a:t>
            </a:r>
            <a:r>
              <a:rPr lang="es-ES" sz="1600" dirty="0">
                <a:solidFill>
                  <a:schemeClr val="tx2">
                    <a:lumMod val="75000"/>
                  </a:schemeClr>
                </a:solidFill>
                <a:latin typeface="Century Gothic" panose="020B0502020202020204" pitchFamily="34" charset="0"/>
              </a:rPr>
              <a:t>, dado su conocimiento sectorial específico.</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Los desarrolladores de proyectos necesitan </a:t>
            </a:r>
            <a:r>
              <a:rPr lang="es-ES" sz="1600" b="1" dirty="0">
                <a:solidFill>
                  <a:schemeClr val="tx2">
                    <a:lumMod val="75000"/>
                  </a:schemeClr>
                </a:solidFill>
                <a:latin typeface="Century Gothic" panose="020B0502020202020204" pitchFamily="34" charset="0"/>
              </a:rPr>
              <a:t>identificar una entidad acreditada (AE) </a:t>
            </a:r>
            <a:r>
              <a:rPr lang="es-ES" sz="1600" dirty="0">
                <a:solidFill>
                  <a:schemeClr val="tx2">
                    <a:lumMod val="75000"/>
                  </a:schemeClr>
                </a:solidFill>
                <a:latin typeface="Century Gothic" panose="020B0502020202020204" pitchFamily="34" charset="0"/>
              </a:rPr>
              <a:t>a nivel nacional o internacional que pueda presentar su idea del proyecto al GCF. Sin embargo, su institución puede actuar como entidad ejecutora.</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Al principio del proceso de desarrollo de su propuesta, los desarrolladores de proyectos deben </a:t>
            </a:r>
            <a:r>
              <a:rPr lang="es-ES" sz="1600" b="1" dirty="0">
                <a:solidFill>
                  <a:schemeClr val="tx2">
                    <a:lumMod val="75000"/>
                  </a:schemeClr>
                </a:solidFill>
                <a:latin typeface="Century Gothic" panose="020B0502020202020204" pitchFamily="34" charset="0"/>
              </a:rPr>
              <a:t>consultar con su autoridad nacional designada (NDA</a:t>
            </a:r>
            <a:r>
              <a:rPr lang="es-ES" sz="1600" dirty="0">
                <a:solidFill>
                  <a:schemeClr val="tx2">
                    <a:lumMod val="75000"/>
                  </a:schemeClr>
                </a:solidFill>
                <a:latin typeface="Century Gothic" panose="020B0502020202020204" pitchFamily="34" charset="0"/>
              </a:rPr>
              <a:t>). Eventualmente tendrá que confirmar que el proyecto está en consonancia con las prioridades nacionales y podrá proporcionarle más consejos.</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Las estimaciones varían, pero desde el desarrollo de una idea de proyecto para conseguir un proyecto aprobado por el marco de cooperación puede tomar </a:t>
            </a:r>
            <a:r>
              <a:rPr lang="es-ES" sz="1600" b="1" dirty="0">
                <a:solidFill>
                  <a:schemeClr val="tx2">
                    <a:lumMod val="75000"/>
                  </a:schemeClr>
                </a:solidFill>
                <a:latin typeface="Century Gothic" panose="020B0502020202020204" pitchFamily="34" charset="0"/>
              </a:rPr>
              <a:t>24 o incluso 36 meses</a:t>
            </a:r>
            <a:r>
              <a:rPr lang="es-ES" sz="1600" dirty="0">
                <a:solidFill>
                  <a:schemeClr val="tx2">
                    <a:lumMod val="75000"/>
                  </a:schemeClr>
                </a:solidFill>
                <a:latin typeface="Century Gothic" panose="020B0502020202020204" pitchFamily="34" charset="0"/>
              </a:rPr>
              <a:t>.</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Existen varias oportunidades para obtener </a:t>
            </a:r>
            <a:r>
              <a:rPr lang="es-ES" sz="1600" b="1" dirty="0">
                <a:solidFill>
                  <a:schemeClr val="tx2">
                    <a:lumMod val="75000"/>
                  </a:schemeClr>
                </a:solidFill>
                <a:latin typeface="Century Gothic" panose="020B0502020202020204" pitchFamily="34" charset="0"/>
              </a:rPr>
              <a:t>apoyo para el desarrollo de una idea </a:t>
            </a:r>
            <a:r>
              <a:rPr lang="es-ES" sz="1600" dirty="0">
                <a:solidFill>
                  <a:schemeClr val="tx2">
                    <a:lumMod val="75000"/>
                  </a:schemeClr>
                </a:solidFill>
                <a:latin typeface="Century Gothic" panose="020B0502020202020204" pitchFamily="34" charset="0"/>
              </a:rPr>
              <a:t>de proyecto para el marco de cooperación. </a:t>
            </a:r>
            <a:r>
              <a:rPr lang="es-ES" sz="1600" dirty="0" err="1">
                <a:solidFill>
                  <a:schemeClr val="tx2">
                    <a:lumMod val="75000"/>
                  </a:schemeClr>
                </a:solidFill>
                <a:latin typeface="Century Gothic" panose="020B0502020202020204" pitchFamily="34" charset="0"/>
              </a:rPr>
              <a:t>EAs</a:t>
            </a:r>
            <a:r>
              <a:rPr lang="es-ES" sz="1600" dirty="0">
                <a:solidFill>
                  <a:schemeClr val="tx2">
                    <a:lumMod val="75000"/>
                  </a:schemeClr>
                </a:solidFill>
                <a:latin typeface="Century Gothic" panose="020B0502020202020204" pitchFamily="34" charset="0"/>
              </a:rPr>
              <a:t> también puede proporcionar una asistencia sustancial a este respecto.</a:t>
            </a:r>
          </a:p>
        </p:txBody>
      </p:sp>
    </p:spTree>
    <p:extLst>
      <p:ext uri="{BB962C8B-B14F-4D97-AF65-F5344CB8AC3E}">
        <p14:creationId xmlns:p14="http://schemas.microsoft.com/office/powerpoint/2010/main" val="340456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531EC11-55B4-4C20-8606-2392B57F8BA6}"/>
              </a:ext>
            </a:extLst>
          </p:cNvPr>
          <p:cNvSpPr>
            <a:spLocks noGrp="1"/>
          </p:cNvSpPr>
          <p:nvPr>
            <p:ph type="sldNum" sz="quarter" idx="12"/>
          </p:nvPr>
        </p:nvSpPr>
        <p:spPr/>
        <p:txBody>
          <a:bodyPr/>
          <a:lstStyle/>
          <a:p>
            <a:fld id="{36ED4B00-B4CE-433F-BD9E-86EA8518113C}" type="slidenum">
              <a:rPr lang="es-ES" smtClean="0"/>
              <a:pPr/>
              <a:t>59</a:t>
            </a:fld>
            <a:endParaRPr lang="es-ES"/>
          </a:p>
        </p:txBody>
      </p:sp>
      <p:sp>
        <p:nvSpPr>
          <p:cNvPr id="3" name="CuadroTexto 2">
            <a:extLst>
              <a:ext uri="{FF2B5EF4-FFF2-40B4-BE49-F238E27FC236}">
                <a16:creationId xmlns:a16="http://schemas.microsoft.com/office/drawing/2014/main" id="{98202199-D1B2-4655-A56D-24A258F83454}"/>
              </a:ext>
            </a:extLst>
          </p:cNvPr>
          <p:cNvSpPr txBox="1"/>
          <p:nvPr/>
        </p:nvSpPr>
        <p:spPr>
          <a:xfrm>
            <a:off x="670902" y="908720"/>
            <a:ext cx="7759775" cy="338554"/>
          </a:xfrm>
          <a:prstGeom prst="rect">
            <a:avLst/>
          </a:prstGeom>
          <a:noFill/>
        </p:spPr>
        <p:txBody>
          <a:bodyPr wrap="square" rtlCol="0">
            <a:spAutoFit/>
          </a:bodyPr>
          <a:lstStyle/>
          <a:p>
            <a:pPr algn="r" fontAlgn="base">
              <a:spcBef>
                <a:spcPct val="0"/>
              </a:spcBef>
              <a:spcAft>
                <a:spcPct val="0"/>
              </a:spcAft>
            </a:pPr>
            <a:r>
              <a:rPr lang="es-ES" sz="1600" dirty="0">
                <a:solidFill>
                  <a:schemeClr val="tx2">
                    <a:lumMod val="75000"/>
                  </a:schemeClr>
                </a:solidFill>
                <a:latin typeface="Century Gothic" panose="020B0502020202020204" pitchFamily="34" charset="0"/>
              </a:rPr>
              <a:t>Aprendizaje</a:t>
            </a:r>
          </a:p>
        </p:txBody>
      </p:sp>
      <p:sp>
        <p:nvSpPr>
          <p:cNvPr id="5" name="Rechteck 4">
            <a:extLst>
              <a:ext uri="{FF2B5EF4-FFF2-40B4-BE49-F238E27FC236}">
                <a16:creationId xmlns:a16="http://schemas.microsoft.com/office/drawing/2014/main" id="{FB0E53C5-E9AE-4594-8780-81BA005A58FB}"/>
              </a:ext>
            </a:extLst>
          </p:cNvPr>
          <p:cNvSpPr/>
          <p:nvPr/>
        </p:nvSpPr>
        <p:spPr>
          <a:xfrm>
            <a:off x="0" y="2038050"/>
            <a:ext cx="9101580" cy="4383251"/>
          </a:xfrm>
          <a:prstGeom prst="rect">
            <a:avLst/>
          </a:prstGeom>
        </p:spPr>
        <p:txBody>
          <a:bodyPr wrap="square">
            <a:spAutoFit/>
          </a:bodyPr>
          <a:lstStyle/>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Centrarse en el cambio climático, </a:t>
            </a:r>
            <a:r>
              <a:rPr lang="es-ES" sz="1600" b="1" dirty="0">
                <a:solidFill>
                  <a:schemeClr val="tx2">
                    <a:lumMod val="75000"/>
                  </a:schemeClr>
                </a:solidFill>
                <a:latin typeface="Century Gothic" panose="020B0502020202020204" pitchFamily="34" charset="0"/>
              </a:rPr>
              <a:t>enfatizar el contexto climático del proyecto en relación con la mitigación y/o adaptación </a:t>
            </a:r>
            <a:r>
              <a:rPr lang="es-ES" sz="1600" dirty="0">
                <a:solidFill>
                  <a:schemeClr val="tx2">
                    <a:lumMod val="75000"/>
                  </a:schemeClr>
                </a:solidFill>
                <a:latin typeface="Century Gothic" panose="020B0502020202020204" pitchFamily="34" charset="0"/>
              </a:rPr>
              <a:t>al cambio climático.</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Destacar que las actividades propuestas están </a:t>
            </a:r>
            <a:r>
              <a:rPr lang="es-ES" sz="1600" b="1" dirty="0">
                <a:solidFill>
                  <a:schemeClr val="tx2">
                    <a:lumMod val="75000"/>
                  </a:schemeClr>
                </a:solidFill>
                <a:latin typeface="Century Gothic" panose="020B0502020202020204" pitchFamily="34" charset="0"/>
              </a:rPr>
              <a:t>en consonancia con las prioridades nacionales</a:t>
            </a:r>
            <a:r>
              <a:rPr lang="es-ES" sz="1600" dirty="0">
                <a:solidFill>
                  <a:schemeClr val="tx2">
                    <a:lumMod val="75000"/>
                  </a:schemeClr>
                </a:solidFill>
                <a:latin typeface="Century Gothic" panose="020B0502020202020204" pitchFamily="34" charset="0"/>
              </a:rPr>
              <a:t> y las estrategias y los marcos de políticas existentes (por ejemplo, el NDC de su país), lo que demuestra la titularidad de una propuesta de financiación por el país.</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Preste especial atención a la </a:t>
            </a:r>
            <a:r>
              <a:rPr lang="es-ES" sz="1600" b="1" dirty="0">
                <a:solidFill>
                  <a:schemeClr val="tx2">
                    <a:lumMod val="75000"/>
                  </a:schemeClr>
                </a:solidFill>
                <a:latin typeface="Century Gothic" panose="020B0502020202020204" pitchFamily="34" charset="0"/>
              </a:rPr>
              <a:t>participación de los interesados </a:t>
            </a:r>
            <a:r>
              <a:rPr lang="es-ES" sz="1600" dirty="0">
                <a:solidFill>
                  <a:schemeClr val="tx2">
                    <a:lumMod val="75000"/>
                  </a:schemeClr>
                </a:solidFill>
                <a:latin typeface="Century Gothic" panose="020B0502020202020204" pitchFamily="34" charset="0"/>
              </a:rPr>
              <a:t>durante el desarrollo e implementación de proyectos, ya que subraya la propiedad de los países y podría contribuir a la replicabilidad.</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Identificar el alcance de los </a:t>
            </a:r>
            <a:r>
              <a:rPr lang="es-ES" sz="1600" b="1" dirty="0">
                <a:solidFill>
                  <a:schemeClr val="tx2">
                    <a:lumMod val="75000"/>
                  </a:schemeClr>
                </a:solidFill>
                <a:latin typeface="Century Gothic" panose="020B0502020202020204" pitchFamily="34" charset="0"/>
              </a:rPr>
              <a:t>beneficios innovadores a largo plazo </a:t>
            </a:r>
            <a:r>
              <a:rPr lang="es-ES" sz="1600" dirty="0">
                <a:solidFill>
                  <a:schemeClr val="tx2">
                    <a:lumMod val="75000"/>
                  </a:schemeClr>
                </a:solidFill>
                <a:latin typeface="Century Gothic" panose="020B0502020202020204" pitchFamily="34" charset="0"/>
              </a:rPr>
              <a:t>que permiten un </a:t>
            </a:r>
            <a:r>
              <a:rPr lang="es-ES" sz="1600" b="1" dirty="0">
                <a:solidFill>
                  <a:schemeClr val="tx2">
                    <a:lumMod val="75000"/>
                  </a:schemeClr>
                </a:solidFill>
                <a:latin typeface="Century Gothic" panose="020B0502020202020204" pitchFamily="34" charset="0"/>
              </a:rPr>
              <a:t>cambio de paradigma</a:t>
            </a:r>
            <a:r>
              <a:rPr lang="es-ES" sz="1600" dirty="0">
                <a:solidFill>
                  <a:schemeClr val="tx2">
                    <a:lumMod val="75000"/>
                  </a:schemeClr>
                </a:solidFill>
                <a:latin typeface="Century Gothic" panose="020B0502020202020204" pitchFamily="34" charset="0"/>
              </a:rPr>
              <a:t>: el intercambio de conocimientos, la comunicación sobre las lecciones aprendidas, la creación de un entorno propicio y las contribuciones al marco reglamentario en su lugar contribuirán significativamente a su cooperación propuesta y aumentar su potencial replicabilidad.</a:t>
            </a:r>
          </a:p>
          <a:p>
            <a:pPr marL="285750" indent="-285750" defTabSz="445592">
              <a:spcAft>
                <a:spcPts val="513"/>
              </a:spcAft>
              <a:buClr>
                <a:schemeClr val="tx2">
                  <a:lumMod val="75000"/>
                </a:schemeClr>
              </a:buClr>
              <a:buFont typeface="Wingdings" panose="05000000000000000000" pitchFamily="2" charset="2"/>
              <a:buChar char="Ø"/>
            </a:pPr>
            <a:r>
              <a:rPr lang="es-ES" sz="1600" dirty="0">
                <a:solidFill>
                  <a:schemeClr val="tx2">
                    <a:lumMod val="75000"/>
                  </a:schemeClr>
                </a:solidFill>
                <a:latin typeface="Century Gothic" panose="020B0502020202020204" pitchFamily="34" charset="0"/>
              </a:rPr>
              <a:t>Demostrar cómo se espera que las actividades alcancen los </a:t>
            </a:r>
            <a:r>
              <a:rPr lang="es-ES" sz="1600" b="1" dirty="0">
                <a:solidFill>
                  <a:schemeClr val="tx2">
                    <a:lumMod val="75000"/>
                  </a:schemeClr>
                </a:solidFill>
                <a:latin typeface="Century Gothic" panose="020B0502020202020204" pitchFamily="34" charset="0"/>
              </a:rPr>
              <a:t>resultados</a:t>
            </a:r>
            <a:r>
              <a:rPr lang="es-ES" sz="1600" dirty="0">
                <a:solidFill>
                  <a:schemeClr val="tx2">
                    <a:lumMod val="75000"/>
                  </a:schemeClr>
                </a:solidFill>
                <a:latin typeface="Century Gothic" panose="020B0502020202020204" pitchFamily="34" charset="0"/>
              </a:rPr>
              <a:t> y los impactos, contribuyendo a los objetivos del GCF, con una estructura lógica convincente.</a:t>
            </a:r>
          </a:p>
          <a:p>
            <a:endParaRPr lang="de-DE" dirty="0"/>
          </a:p>
        </p:txBody>
      </p:sp>
    </p:spTree>
    <p:extLst>
      <p:ext uri="{BB962C8B-B14F-4D97-AF65-F5344CB8AC3E}">
        <p14:creationId xmlns:p14="http://schemas.microsoft.com/office/powerpoint/2010/main" val="309908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número de diapositiva"/>
          <p:cNvSpPr>
            <a:spLocks noGrp="1"/>
          </p:cNvSpPr>
          <p:nvPr>
            <p:ph type="sldNum" sz="quarter" idx="12"/>
          </p:nvPr>
        </p:nvSpPr>
        <p:spPr/>
        <p:txBody>
          <a:bodyPr/>
          <a:lstStyle/>
          <a:p>
            <a:fld id="{36ED4B00-B4CE-433F-BD9E-86EA8518113C}" type="slidenum">
              <a:rPr lang="es-ES" smtClean="0"/>
              <a:pPr/>
              <a:t>6</a:t>
            </a:fld>
            <a:endParaRPr lang="es-ES"/>
          </a:p>
        </p:txBody>
      </p:sp>
      <p:sp>
        <p:nvSpPr>
          <p:cNvPr id="10" name="Rectangle 6"/>
          <p:cNvSpPr>
            <a:spLocks noChangeArrowheads="1"/>
          </p:cNvSpPr>
          <p:nvPr/>
        </p:nvSpPr>
        <p:spPr bwMode="auto">
          <a:xfrm>
            <a:off x="1835696" y="879104"/>
            <a:ext cx="669483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err="1">
                <a:solidFill>
                  <a:srgbClr val="1E3B59"/>
                </a:solidFill>
                <a:latin typeface="Century Gothic" pitchFamily="34" charset="0"/>
                <a:ea typeface="Calibri" pitchFamily="34" charset="0"/>
                <a:cs typeface="Times New Roman" pitchFamily="18" charset="0"/>
              </a:rPr>
              <a:t>NDCs</a:t>
            </a:r>
            <a:r>
              <a:rPr lang="es-ES" sz="1600" b="1" dirty="0">
                <a:solidFill>
                  <a:srgbClr val="1E3B59"/>
                </a:solidFill>
                <a:latin typeface="Century Gothic" pitchFamily="34" charset="0"/>
                <a:ea typeface="Calibri" pitchFamily="34" charset="0"/>
                <a:cs typeface="Times New Roman" pitchFamily="18" charset="0"/>
              </a:rPr>
              <a:t> en el Mundo </a:t>
            </a:r>
          </a:p>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Una nueva herramienta en un marco institucional nuevo:</a:t>
            </a:r>
          </a:p>
        </p:txBody>
      </p:sp>
      <p:sp>
        <p:nvSpPr>
          <p:cNvPr id="21" name="Rectángulo 20"/>
          <p:cNvSpPr/>
          <p:nvPr/>
        </p:nvSpPr>
        <p:spPr>
          <a:xfrm>
            <a:off x="323529" y="1959171"/>
            <a:ext cx="4104455" cy="4612539"/>
          </a:xfrm>
          <a:prstGeom prst="rect">
            <a:avLst/>
          </a:prstGeom>
          <a:solidFill>
            <a:srgbClr val="299D6C"/>
          </a:solidFill>
          <a:ln>
            <a:solidFill>
              <a:srgbClr val="299D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latin typeface="Century Gothic" panose="020B0502020202020204" pitchFamily="34" charset="0"/>
            </a:endParaRPr>
          </a:p>
        </p:txBody>
      </p:sp>
      <p:graphicFrame>
        <p:nvGraphicFramePr>
          <p:cNvPr id="22" name="Tabla 21"/>
          <p:cNvGraphicFramePr>
            <a:graphicFrameLocks noGrp="1"/>
          </p:cNvGraphicFramePr>
          <p:nvPr>
            <p:extLst>
              <p:ext uri="{D42A27DB-BD31-4B8C-83A1-F6EECF244321}">
                <p14:modId xmlns:p14="http://schemas.microsoft.com/office/powerpoint/2010/main" val="4040041146"/>
              </p:ext>
            </p:extLst>
          </p:nvPr>
        </p:nvGraphicFramePr>
        <p:xfrm>
          <a:off x="323530" y="1826921"/>
          <a:ext cx="4104454" cy="4693920"/>
        </p:xfrm>
        <a:graphic>
          <a:graphicData uri="http://schemas.openxmlformats.org/drawingml/2006/table">
            <a:tbl>
              <a:tblPr firstRow="1" firstCol="1" bandRow="1"/>
              <a:tblGrid>
                <a:gridCol w="4104454">
                  <a:extLst>
                    <a:ext uri="{9D8B030D-6E8A-4147-A177-3AD203B41FA5}">
                      <a16:colId xmlns:a16="http://schemas.microsoft.com/office/drawing/2014/main" val="20000"/>
                    </a:ext>
                  </a:extLst>
                </a:gridCol>
              </a:tblGrid>
              <a:tr h="695037">
                <a:tc>
                  <a:txBody>
                    <a:bodyPr/>
                    <a:lstStyle/>
                    <a:p>
                      <a:pPr marL="285750" indent="-285750">
                        <a:spcAft>
                          <a:spcPts val="0"/>
                        </a:spcAft>
                        <a:buFont typeface="Arial" panose="020B0604020202020204" pitchFamily="34" charset="0"/>
                        <a:buChar char="•"/>
                      </a:pPr>
                      <a:endParaRPr lang="es-ES" sz="1400" b="0" dirty="0">
                        <a:solidFill>
                          <a:schemeClr val="bg1"/>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chemeClr val="bg1"/>
                          </a:solidFill>
                          <a:effectLst/>
                          <a:latin typeface="Century Gothic" panose="020B0502020202020204" pitchFamily="34" charset="0"/>
                          <a:ea typeface="Calibri" panose="020F0502020204030204" pitchFamily="34" charset="0"/>
                        </a:rPr>
                        <a:t>Una </a:t>
                      </a:r>
                      <a:r>
                        <a:rPr lang="es-ES" sz="1400" b="1" dirty="0">
                          <a:solidFill>
                            <a:schemeClr val="bg1"/>
                          </a:solidFill>
                          <a:effectLst/>
                          <a:latin typeface="Century Gothic" panose="020B0502020202020204" pitchFamily="34" charset="0"/>
                          <a:ea typeface="Calibri" panose="020F0502020204030204" pitchFamily="34" charset="0"/>
                        </a:rPr>
                        <a:t>norma internacional </a:t>
                      </a:r>
                      <a:r>
                        <a:rPr lang="es-ES" sz="1400" b="0" dirty="0">
                          <a:solidFill>
                            <a:schemeClr val="bg1"/>
                          </a:solidFill>
                          <a:effectLst/>
                          <a:latin typeface="Century Gothic" panose="020B0502020202020204" pitchFamily="34" charset="0"/>
                          <a:ea typeface="Calibri" panose="020F0502020204030204" pitchFamily="34" charset="0"/>
                        </a:rPr>
                        <a:t>casi unánime para abordar el problema del cambio climático.</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95037">
                <a:tc>
                  <a:txBody>
                    <a:bodyPr/>
                    <a:lstStyle/>
                    <a:p>
                      <a:pPr marL="285750" indent="-285750">
                        <a:spcAft>
                          <a:spcPts val="0"/>
                        </a:spcAft>
                        <a:buFont typeface="Arial" panose="020B0604020202020204" pitchFamily="34" charset="0"/>
                        <a:buChar char="•"/>
                      </a:pPr>
                      <a:endParaRPr lang="es-ES" sz="1400" b="0" dirty="0">
                        <a:solidFill>
                          <a:schemeClr val="bg1"/>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chemeClr val="bg1"/>
                          </a:solidFill>
                          <a:effectLst/>
                          <a:latin typeface="Century Gothic" panose="020B0502020202020204" pitchFamily="34" charset="0"/>
                          <a:ea typeface="Calibri" panose="020F0502020204030204" pitchFamily="34" charset="0"/>
                        </a:rPr>
                        <a:t>Un acuerdo que obliga a actuar para reducir emisiones y adaptarse al cambio climático</a:t>
                      </a:r>
                      <a:r>
                        <a:rPr lang="es-ES" sz="1400" b="1" dirty="0">
                          <a:solidFill>
                            <a:schemeClr val="bg1"/>
                          </a:solidFill>
                          <a:effectLst/>
                          <a:latin typeface="Century Gothic" panose="020B0502020202020204" pitchFamily="34" charset="0"/>
                          <a:ea typeface="Calibri" panose="020F0502020204030204" pitchFamily="34" charset="0"/>
                        </a:rPr>
                        <a:t> a todos los países.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26716">
                <a:tc>
                  <a:txBody>
                    <a:bodyPr/>
                    <a:lstStyle/>
                    <a:p>
                      <a:pPr marL="285750" indent="-285750">
                        <a:spcAft>
                          <a:spcPts val="0"/>
                        </a:spcAft>
                        <a:buFont typeface="Arial" panose="020B0604020202020204" pitchFamily="34" charset="0"/>
                        <a:buChar char="•"/>
                      </a:pPr>
                      <a:endParaRPr lang="es-ES" sz="1400" b="0" dirty="0">
                        <a:solidFill>
                          <a:schemeClr val="bg1"/>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chemeClr val="bg1"/>
                          </a:solidFill>
                          <a:effectLst/>
                          <a:latin typeface="Century Gothic" panose="020B0502020202020204" pitchFamily="34" charset="0"/>
                          <a:ea typeface="Calibri" panose="020F0502020204030204" pitchFamily="34" charset="0"/>
                        </a:rPr>
                        <a:t>Un acuerdo que busca </a:t>
                      </a:r>
                      <a:r>
                        <a:rPr lang="es-ES" sz="1400" b="1" dirty="0">
                          <a:solidFill>
                            <a:schemeClr val="bg1"/>
                          </a:solidFill>
                          <a:effectLst/>
                          <a:latin typeface="Century Gothic" panose="020B0502020202020204" pitchFamily="34" charset="0"/>
                          <a:ea typeface="Calibri" panose="020F0502020204030204" pitchFamily="34" charset="0"/>
                        </a:rPr>
                        <a:t>evitar un aumento de la temperatura en más de 2 grados </a:t>
                      </a:r>
                      <a:r>
                        <a:rPr lang="es-ES" sz="1400" b="0" dirty="0">
                          <a:solidFill>
                            <a:schemeClr val="bg1"/>
                          </a:solidFill>
                          <a:effectLst/>
                          <a:latin typeface="Century Gothic" panose="020B0502020202020204" pitchFamily="34" charset="0"/>
                          <a:ea typeface="Calibri" panose="020F0502020204030204" pitchFamily="34" charset="0"/>
                        </a:rPr>
                        <a:t>con respecto a la era preindustrial (idealmente 1,5ºC).</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26716">
                <a:tc>
                  <a:txBody>
                    <a:bodyPr/>
                    <a:lstStyle/>
                    <a:p>
                      <a:pPr marL="285750" indent="-285750">
                        <a:spcAft>
                          <a:spcPts val="0"/>
                        </a:spcAft>
                        <a:buFont typeface="Arial" panose="020B0604020202020204" pitchFamily="34" charset="0"/>
                        <a:buChar char="•"/>
                      </a:pPr>
                      <a:endParaRPr lang="es-ES" sz="1400" b="0" dirty="0">
                        <a:solidFill>
                          <a:schemeClr val="bg1"/>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chemeClr val="bg1"/>
                          </a:solidFill>
                          <a:effectLst/>
                          <a:latin typeface="Century Gothic" panose="020B0502020202020204" pitchFamily="34" charset="0"/>
                          <a:ea typeface="Calibri" panose="020F0502020204030204" pitchFamily="34" charset="0"/>
                        </a:rPr>
                        <a:t>Un </a:t>
                      </a:r>
                      <a:r>
                        <a:rPr lang="es-ES" sz="1400" b="1" dirty="0">
                          <a:solidFill>
                            <a:schemeClr val="bg1"/>
                          </a:solidFill>
                          <a:effectLst/>
                          <a:latin typeface="Century Gothic" panose="020B0502020202020204" pitchFamily="34" charset="0"/>
                          <a:ea typeface="Calibri" panose="020F0502020204030204" pitchFamily="34" charset="0"/>
                        </a:rPr>
                        <a:t>marco de trabajo, </a:t>
                      </a:r>
                      <a:r>
                        <a:rPr lang="es-ES" sz="1400" b="0" dirty="0">
                          <a:solidFill>
                            <a:schemeClr val="bg1"/>
                          </a:solidFill>
                          <a:effectLst/>
                          <a:latin typeface="Century Gothic" panose="020B0502020202020204" pitchFamily="34" charset="0"/>
                          <a:ea typeface="Calibri" panose="020F0502020204030204" pitchFamily="34" charset="0"/>
                        </a:rPr>
                        <a:t>que permite evaluar periódicamente en qué medida se está cumpliendo el objetivo para poder exigir más esfuerzos a los países.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63358">
                <a:tc>
                  <a:txBody>
                    <a:bodyPr/>
                    <a:lstStyle/>
                    <a:p>
                      <a:pPr marL="285750" indent="-285750">
                        <a:spcAft>
                          <a:spcPts val="0"/>
                        </a:spcAft>
                        <a:buFont typeface="Arial" panose="020B0604020202020204" pitchFamily="34" charset="0"/>
                        <a:buChar char="•"/>
                      </a:pPr>
                      <a:endParaRPr lang="es-ES" sz="1400" b="0" dirty="0">
                        <a:solidFill>
                          <a:schemeClr val="bg1"/>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chemeClr val="bg1"/>
                          </a:solidFill>
                          <a:effectLst/>
                          <a:latin typeface="Century Gothic" panose="020B0502020202020204" pitchFamily="34" charset="0"/>
                          <a:ea typeface="Calibri" panose="020F0502020204030204" pitchFamily="34" charset="0"/>
                        </a:rPr>
                        <a:t>El </a:t>
                      </a:r>
                      <a:r>
                        <a:rPr lang="es-ES" sz="1400" b="1" dirty="0">
                          <a:solidFill>
                            <a:schemeClr val="bg1"/>
                          </a:solidFill>
                          <a:effectLst/>
                          <a:latin typeface="Century Gothic" panose="020B0502020202020204" pitchFamily="34" charset="0"/>
                          <a:ea typeface="Calibri" panose="020F0502020204030204" pitchFamily="34" charset="0"/>
                        </a:rPr>
                        <a:t>principio del camino</a:t>
                      </a:r>
                      <a:r>
                        <a:rPr lang="es-ES" sz="1400" b="0" dirty="0">
                          <a:solidFill>
                            <a:schemeClr val="bg1"/>
                          </a:solidFill>
                          <a:effectLst/>
                          <a:latin typeface="Century Gothic" panose="020B0502020202020204" pitchFamily="34" charset="0"/>
                          <a:ea typeface="Calibri" panose="020F0502020204030204" pitchFamily="34" charset="0"/>
                        </a:rPr>
                        <a:t>, un foro para negociar y detallar numerosas cuestiones.</a:t>
                      </a:r>
                    </a:p>
                    <a:p>
                      <a:pPr marL="342900" indent="-342900">
                        <a:spcAft>
                          <a:spcPts val="0"/>
                        </a:spcAft>
                        <a:buFont typeface="Arial" panose="020B0604020202020204" pitchFamily="34" charset="0"/>
                        <a:buChar char="•"/>
                      </a:pPr>
                      <a:endParaRPr lang="es-ES" sz="1400" b="0" dirty="0">
                        <a:solidFill>
                          <a:schemeClr val="bg1"/>
                        </a:solidFill>
                        <a:effectLst/>
                        <a:latin typeface="Calibri" panose="020F0502020204030204" pitchFamily="34" charset="0"/>
                        <a:ea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23" name="Rectángulo 22"/>
          <p:cNvSpPr/>
          <p:nvPr/>
        </p:nvSpPr>
        <p:spPr>
          <a:xfrm>
            <a:off x="323529" y="1556792"/>
            <a:ext cx="4104455" cy="323165"/>
          </a:xfrm>
          <a:prstGeom prst="rect">
            <a:avLst/>
          </a:prstGeom>
        </p:spPr>
        <p:txBody>
          <a:bodyPr wrap="square">
            <a:spAutoFit/>
          </a:bodyPr>
          <a:lstStyle/>
          <a:p>
            <a:pPr lvl="0" algn="ctr" eaLnBrk="0" fontAlgn="base" hangingPunct="0">
              <a:spcBef>
                <a:spcPct val="0"/>
              </a:spcBef>
              <a:spcAft>
                <a:spcPct val="0"/>
              </a:spcAft>
            </a:pPr>
            <a:r>
              <a:rPr kumimoji="0" lang="es-ES" altLang="es-ES" sz="1500" b="1" i="0" u="none" strike="noStrike" cap="none" normalizeH="0" baseline="0" dirty="0">
                <a:ln>
                  <a:noFill/>
                </a:ln>
                <a:solidFill>
                  <a:srgbClr val="1E3B59"/>
                </a:solidFill>
                <a:effectLst/>
                <a:latin typeface="Century Gothic" panose="020B0502020202020204" pitchFamily="34" charset="0"/>
              </a:rPr>
              <a:t>¿Qué es Paris?</a:t>
            </a:r>
          </a:p>
        </p:txBody>
      </p:sp>
      <p:sp>
        <p:nvSpPr>
          <p:cNvPr id="24" name="Rectángulo 23"/>
          <p:cNvSpPr/>
          <p:nvPr/>
        </p:nvSpPr>
        <p:spPr>
          <a:xfrm>
            <a:off x="4788024" y="1556792"/>
            <a:ext cx="3960441" cy="323165"/>
          </a:xfrm>
          <a:prstGeom prst="rect">
            <a:avLst/>
          </a:prstGeom>
        </p:spPr>
        <p:txBody>
          <a:bodyPr wrap="square">
            <a:spAutoFit/>
          </a:bodyPr>
          <a:lstStyle/>
          <a:p>
            <a:pPr lvl="0" algn="ctr" eaLnBrk="0" fontAlgn="base" hangingPunct="0">
              <a:spcBef>
                <a:spcPct val="0"/>
              </a:spcBef>
              <a:spcAft>
                <a:spcPct val="0"/>
              </a:spcAft>
            </a:pPr>
            <a:r>
              <a:rPr kumimoji="0" lang="es-ES" altLang="es-ES" sz="1500" b="1" i="0" u="none" strike="noStrike" cap="none" normalizeH="0" baseline="0" dirty="0">
                <a:ln>
                  <a:noFill/>
                </a:ln>
                <a:solidFill>
                  <a:srgbClr val="1E3B59"/>
                </a:solidFill>
                <a:effectLst/>
                <a:latin typeface="Century Gothic" panose="020B0502020202020204" pitchFamily="34" charset="0"/>
              </a:rPr>
              <a:t>¿Qué no es Paris?</a:t>
            </a:r>
          </a:p>
        </p:txBody>
      </p:sp>
      <p:graphicFrame>
        <p:nvGraphicFramePr>
          <p:cNvPr id="25" name="Tabla 24"/>
          <p:cNvGraphicFramePr>
            <a:graphicFrameLocks noGrp="1"/>
          </p:cNvGraphicFramePr>
          <p:nvPr>
            <p:extLst>
              <p:ext uri="{D42A27DB-BD31-4B8C-83A1-F6EECF244321}">
                <p14:modId xmlns:p14="http://schemas.microsoft.com/office/powerpoint/2010/main" val="2061462975"/>
              </p:ext>
            </p:extLst>
          </p:nvPr>
        </p:nvGraphicFramePr>
        <p:xfrm>
          <a:off x="4788024" y="1916832"/>
          <a:ext cx="3960441" cy="4733986"/>
        </p:xfrm>
        <a:graphic>
          <a:graphicData uri="http://schemas.openxmlformats.org/drawingml/2006/table">
            <a:tbl>
              <a:tblPr firstRow="1" firstCol="1" bandRow="1"/>
              <a:tblGrid>
                <a:gridCol w="3960441">
                  <a:extLst>
                    <a:ext uri="{9D8B030D-6E8A-4147-A177-3AD203B41FA5}">
                      <a16:colId xmlns:a16="http://schemas.microsoft.com/office/drawing/2014/main" val="20000"/>
                    </a:ext>
                  </a:extLst>
                </a:gridCol>
              </a:tblGrid>
              <a:tr h="806883">
                <a:tc>
                  <a:txBody>
                    <a:bodyPr/>
                    <a:lstStyle/>
                    <a:p>
                      <a:pPr marL="285750" indent="-285750">
                        <a:spcAft>
                          <a:spcPts val="0"/>
                        </a:spcAft>
                        <a:buFont typeface="Arial" panose="020B0604020202020204" pitchFamily="34" charset="0"/>
                        <a:buChar char="•"/>
                      </a:pPr>
                      <a:endParaRPr lang="es-ES" sz="1400" b="0" dirty="0">
                        <a:solidFill>
                          <a:srgbClr val="1E3B59"/>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rgbClr val="1E3B59"/>
                          </a:solidFill>
                          <a:effectLst/>
                          <a:latin typeface="Century Gothic" panose="020B0502020202020204" pitchFamily="34" charset="0"/>
                          <a:ea typeface="Calibri" panose="020F0502020204030204" pitchFamily="34" charset="0"/>
                        </a:rPr>
                        <a:t>Una </a:t>
                      </a:r>
                      <a:r>
                        <a:rPr lang="es-ES" sz="1400" b="1" dirty="0">
                          <a:solidFill>
                            <a:srgbClr val="1E3B59"/>
                          </a:solidFill>
                          <a:effectLst/>
                          <a:latin typeface="Century Gothic" panose="020B0502020202020204" pitchFamily="34" charset="0"/>
                          <a:ea typeface="Calibri" panose="020F0502020204030204" pitchFamily="34" charset="0"/>
                        </a:rPr>
                        <a:t>solución inmediata y definitiva </a:t>
                      </a:r>
                      <a:r>
                        <a:rPr lang="es-ES" sz="1400" b="0" dirty="0">
                          <a:solidFill>
                            <a:srgbClr val="1E3B59"/>
                          </a:solidFill>
                          <a:effectLst/>
                          <a:latin typeface="Century Gothic" panose="020B0502020202020204" pitchFamily="34" charset="0"/>
                          <a:ea typeface="Calibri" panose="020F0502020204030204" pitchFamily="34" charset="0"/>
                        </a:rPr>
                        <a:t>al calentamiento global.</a:t>
                      </a:r>
                      <a:endParaRPr lang="es-ES" sz="1400" b="0" dirty="0">
                        <a:solidFill>
                          <a:srgbClr val="1E3B59"/>
                        </a:solidFill>
                        <a:effectLst/>
                        <a:latin typeface="Calibri" panose="020F0502020204030204" pitchFamily="34" charset="0"/>
                        <a:ea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075844">
                <a:tc>
                  <a:txBody>
                    <a:bodyPr/>
                    <a:lstStyle/>
                    <a:p>
                      <a:pPr marL="285750" indent="-285750">
                        <a:spcAft>
                          <a:spcPts val="0"/>
                        </a:spcAft>
                        <a:buFont typeface="Arial" panose="020B0604020202020204" pitchFamily="34" charset="0"/>
                        <a:buChar char="•"/>
                      </a:pPr>
                      <a:endParaRPr lang="es-ES" sz="1400" b="0" dirty="0">
                        <a:solidFill>
                          <a:srgbClr val="1E3B59"/>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0" dirty="0">
                          <a:solidFill>
                            <a:srgbClr val="1E3B59"/>
                          </a:solidFill>
                          <a:effectLst/>
                          <a:latin typeface="Century Gothic" panose="020B0502020202020204" pitchFamily="34" charset="0"/>
                          <a:ea typeface="Calibri" panose="020F0502020204030204" pitchFamily="34" charset="0"/>
                        </a:rPr>
                        <a:t>Un acuerdo </a:t>
                      </a:r>
                      <a:r>
                        <a:rPr lang="es-ES" sz="1400" b="1" dirty="0">
                          <a:solidFill>
                            <a:srgbClr val="1E3B59"/>
                          </a:solidFill>
                          <a:effectLst/>
                          <a:latin typeface="Century Gothic" panose="020B0502020202020204" pitchFamily="34" charset="0"/>
                          <a:ea typeface="Calibri" panose="020F0502020204030204" pitchFamily="34" charset="0"/>
                        </a:rPr>
                        <a:t>para países desarrollados</a:t>
                      </a:r>
                      <a:r>
                        <a:rPr lang="es-ES" sz="1400" b="0" dirty="0">
                          <a:solidFill>
                            <a:srgbClr val="1E3B59"/>
                          </a:solidFill>
                          <a:effectLst/>
                          <a:latin typeface="Century Gothic" panose="020B0502020202020204" pitchFamily="34" charset="0"/>
                          <a:ea typeface="Calibri" panose="020F0502020204030204" pitchFamily="34" charset="0"/>
                        </a:rPr>
                        <a:t>, </a:t>
                      </a:r>
                      <a:endParaRPr lang="es-ES" sz="1400" b="0" dirty="0">
                        <a:solidFill>
                          <a:srgbClr val="1E3B59"/>
                        </a:solidFill>
                        <a:effectLst/>
                        <a:latin typeface="Calibri" panose="020F0502020204030204" pitchFamily="34" charset="0"/>
                        <a:ea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022188">
                <a:tc>
                  <a:txBody>
                    <a:bodyPr/>
                    <a:lstStyle/>
                    <a:p>
                      <a:pPr marL="285750" indent="-285750">
                        <a:spcAft>
                          <a:spcPts val="0"/>
                        </a:spcAft>
                        <a:buFont typeface="Arial" panose="020B0604020202020204" pitchFamily="34" charset="0"/>
                        <a:buChar char="•"/>
                      </a:pPr>
                      <a:endParaRPr lang="es-ES" sz="1400" b="0" dirty="0">
                        <a:solidFill>
                          <a:srgbClr val="1E3B59"/>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1" dirty="0">
                          <a:solidFill>
                            <a:srgbClr val="1E3B59"/>
                          </a:solidFill>
                          <a:effectLst/>
                          <a:latin typeface="Century Gothic" panose="020B0502020202020204" pitchFamily="34" charset="0"/>
                          <a:ea typeface="Calibri" panose="020F0502020204030204" pitchFamily="34" charset="0"/>
                        </a:rPr>
                        <a:t>Un acuerdo genérico </a:t>
                      </a:r>
                      <a:r>
                        <a:rPr lang="es-ES" sz="1400" b="0" dirty="0">
                          <a:solidFill>
                            <a:srgbClr val="1E3B59"/>
                          </a:solidFill>
                          <a:effectLst/>
                          <a:latin typeface="Century Gothic" panose="020B0502020202020204" pitchFamily="34" charset="0"/>
                          <a:ea typeface="Calibri" panose="020F0502020204030204" pitchFamily="34" charset="0"/>
                        </a:rPr>
                        <a:t>que solo obliga a hacer lo que sea posible.</a:t>
                      </a:r>
                      <a:endParaRPr lang="es-ES" sz="1400" b="0" dirty="0">
                        <a:solidFill>
                          <a:srgbClr val="1E3B59"/>
                        </a:solidFill>
                        <a:effectLst/>
                        <a:latin typeface="Calibri" panose="020F0502020204030204" pitchFamily="34" charset="0"/>
                        <a:ea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22188">
                <a:tc>
                  <a:txBody>
                    <a:bodyPr/>
                    <a:lstStyle/>
                    <a:p>
                      <a:pPr marL="285750" indent="-285750">
                        <a:spcAft>
                          <a:spcPts val="0"/>
                        </a:spcAft>
                        <a:buFont typeface="Arial" panose="020B0604020202020204" pitchFamily="34" charset="0"/>
                        <a:buChar char="•"/>
                      </a:pPr>
                      <a:endParaRPr lang="es-ES" sz="1400" b="0" dirty="0">
                        <a:solidFill>
                          <a:srgbClr val="1E3B59"/>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1" dirty="0">
                          <a:solidFill>
                            <a:srgbClr val="1E3B59"/>
                          </a:solidFill>
                          <a:effectLst/>
                          <a:latin typeface="Century Gothic" panose="020B0502020202020204" pitchFamily="34" charset="0"/>
                          <a:ea typeface="Calibri" panose="020F0502020204030204" pitchFamily="34" charset="0"/>
                        </a:rPr>
                        <a:t>Un núcleo de obligaciones centralizadas </a:t>
                      </a:r>
                      <a:r>
                        <a:rPr lang="es-ES" sz="1400" b="0" dirty="0">
                          <a:solidFill>
                            <a:srgbClr val="1E3B59"/>
                          </a:solidFill>
                          <a:effectLst/>
                          <a:latin typeface="Century Gothic" panose="020B0502020202020204" pitchFamily="34" charset="0"/>
                          <a:ea typeface="Calibri" panose="020F0502020204030204" pitchFamily="34" charset="0"/>
                        </a:rPr>
                        <a:t>que dice a cada país lo que tiene que hacer.</a:t>
                      </a:r>
                      <a:endParaRPr lang="es-ES" sz="1400" b="0" dirty="0">
                        <a:solidFill>
                          <a:srgbClr val="1E3B59"/>
                        </a:solidFill>
                        <a:effectLst/>
                        <a:latin typeface="Calibri" panose="020F0502020204030204" pitchFamily="34" charset="0"/>
                        <a:ea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806883">
                <a:tc>
                  <a:txBody>
                    <a:bodyPr/>
                    <a:lstStyle/>
                    <a:p>
                      <a:pPr marL="285750" indent="-285750">
                        <a:spcAft>
                          <a:spcPts val="0"/>
                        </a:spcAft>
                        <a:buFont typeface="Arial" panose="020B0604020202020204" pitchFamily="34" charset="0"/>
                        <a:buChar char="•"/>
                      </a:pPr>
                      <a:endParaRPr lang="es-ES" sz="1400" b="0" dirty="0">
                        <a:solidFill>
                          <a:srgbClr val="1E3B59"/>
                        </a:solidFill>
                        <a:effectLst/>
                        <a:latin typeface="Century Gothic" panose="020B0502020202020204" pitchFamily="34" charset="0"/>
                        <a:ea typeface="Calibri" panose="020F0502020204030204" pitchFamily="34" charset="0"/>
                      </a:endParaRPr>
                    </a:p>
                    <a:p>
                      <a:pPr marL="285750" indent="-285750">
                        <a:spcAft>
                          <a:spcPts val="0"/>
                        </a:spcAft>
                        <a:buFont typeface="Arial" panose="020B0604020202020204" pitchFamily="34" charset="0"/>
                        <a:buChar char="•"/>
                      </a:pPr>
                      <a:r>
                        <a:rPr lang="es-ES" sz="1400" b="1" dirty="0">
                          <a:solidFill>
                            <a:srgbClr val="1E3B59"/>
                          </a:solidFill>
                          <a:effectLst/>
                          <a:latin typeface="Century Gothic" panose="020B0502020202020204" pitchFamily="34" charset="0"/>
                          <a:ea typeface="Calibri" panose="020F0502020204030204" pitchFamily="34" charset="0"/>
                        </a:rPr>
                        <a:t>Un marco cerrado y ya concluido </a:t>
                      </a:r>
                      <a:r>
                        <a:rPr lang="es-ES" sz="1400" b="0" dirty="0">
                          <a:solidFill>
                            <a:srgbClr val="1E3B59"/>
                          </a:solidFill>
                          <a:effectLst/>
                          <a:latin typeface="Century Gothic" panose="020B0502020202020204" pitchFamily="34" charset="0"/>
                          <a:ea typeface="Calibri" panose="020F0502020204030204" pitchFamily="34" charset="0"/>
                        </a:rPr>
                        <a:t>que se aplique automáticamente.</a:t>
                      </a:r>
                      <a:endParaRPr lang="es-ES" sz="1400" b="0" dirty="0">
                        <a:solidFill>
                          <a:srgbClr val="1E3B59"/>
                        </a:solidFill>
                        <a:effectLst/>
                        <a:latin typeface="Calibri" panose="020F0502020204030204" pitchFamily="34" charset="0"/>
                        <a:ea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431075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7236296" y="4925486"/>
            <a:ext cx="1907704" cy="181588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endParaRPr lang="es-ES" sz="1000" kern="1400" dirty="0">
              <a:solidFill>
                <a:schemeClr val="bg1"/>
              </a:solidFill>
              <a:latin typeface="Century Gothic" pitchFamily="34" charset="0"/>
              <a:cs typeface="Arial" pitchFamily="34" charset="0"/>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lnSpc>
                <a:spcPct val="150000"/>
              </a:lnSpc>
            </a:pPr>
            <a:endParaRPr lang="es-ES" sz="1200" kern="1400" dirty="0">
              <a:solidFill>
                <a:schemeClr val="bg1"/>
              </a:solidFill>
              <a:latin typeface="Century Gothic"/>
            </a:endParaRPr>
          </a:p>
          <a:p>
            <a:pPr algn="ctr"/>
            <a:endParaRPr lang="es-ES" sz="800" kern="1400" dirty="0">
              <a:solidFill>
                <a:schemeClr val="bg1"/>
              </a:solidFill>
              <a:latin typeface="Century Gothic"/>
            </a:endParaRPr>
          </a:p>
          <a:p>
            <a:pPr algn="ctr"/>
            <a:endParaRPr lang="es-ES" sz="800" kern="1400" dirty="0">
              <a:solidFill>
                <a:schemeClr val="bg1"/>
              </a:solidFill>
              <a:latin typeface="Century Gothic"/>
            </a:endParaRPr>
          </a:p>
          <a:p>
            <a:pPr algn="ctr">
              <a:lnSpc>
                <a:spcPct val="150000"/>
              </a:lnSpc>
            </a:pPr>
            <a:r>
              <a:rPr lang="es-ES" sz="1000" b="1" kern="1400" dirty="0">
                <a:solidFill>
                  <a:schemeClr val="bg1"/>
                </a:solidFill>
                <a:latin typeface="Century Gothic"/>
              </a:rPr>
              <a:t>www.wearefactor.com</a:t>
            </a:r>
            <a:r>
              <a:rPr lang="es-ES" sz="1000" b="1" dirty="0">
                <a:solidFill>
                  <a:schemeClr val="bg1"/>
                </a:solidFill>
                <a:latin typeface="Times New Roman" pitchFamily="18" charset="0"/>
                <a:cs typeface="Arial" pitchFamily="34" charset="0"/>
              </a:rPr>
              <a:t> </a:t>
            </a:r>
            <a:endParaRPr lang="es-ES" sz="1000" b="1" dirty="0">
              <a:solidFill>
                <a:schemeClr val="bg1"/>
              </a:solidFill>
              <a:latin typeface="Arial" pitchFamily="34" charset="0"/>
              <a:cs typeface="Arial" pitchFamily="34" charset="0"/>
            </a:endParaRPr>
          </a:p>
        </p:txBody>
      </p:sp>
      <p:sp>
        <p:nvSpPr>
          <p:cNvPr id="5" name="4 CuadroTexto"/>
          <p:cNvSpPr txBox="1"/>
          <p:nvPr/>
        </p:nvSpPr>
        <p:spPr>
          <a:xfrm>
            <a:off x="0" y="2794863"/>
            <a:ext cx="9144000" cy="1354217"/>
          </a:xfrm>
          <a:prstGeom prst="rect">
            <a:avLst/>
          </a:prstGeom>
          <a:noFill/>
        </p:spPr>
        <p:txBody>
          <a:bodyPr wrap="square" rtlCol="0">
            <a:spAutoFit/>
          </a:bodyPr>
          <a:lstStyle/>
          <a:p>
            <a:pPr algn="ctr"/>
            <a:r>
              <a:rPr lang="es-ES" sz="3000" b="1" dirty="0">
                <a:solidFill>
                  <a:schemeClr val="tx2">
                    <a:lumMod val="75000"/>
                  </a:schemeClr>
                </a:solidFill>
                <a:latin typeface="Century Gothic" pitchFamily="34" charset="0"/>
              </a:rPr>
              <a:t>¡Muchas gracias!</a:t>
            </a:r>
          </a:p>
          <a:p>
            <a:pPr algn="ctr"/>
            <a:endParaRPr lang="es-ES" sz="2000" b="1" dirty="0">
              <a:solidFill>
                <a:schemeClr val="tx2">
                  <a:lumMod val="75000"/>
                </a:schemeClr>
              </a:solidFill>
              <a:latin typeface="Century Gothic" pitchFamily="34" charset="0"/>
            </a:endParaRPr>
          </a:p>
          <a:p>
            <a:pPr algn="ctr"/>
            <a:endParaRPr lang="es-ES" sz="1600" dirty="0">
              <a:solidFill>
                <a:schemeClr val="tx2">
                  <a:lumMod val="75000"/>
                </a:schemeClr>
              </a:solidFill>
              <a:latin typeface="Century Gothic" pitchFamily="34" charset="0"/>
            </a:endParaRPr>
          </a:p>
          <a:p>
            <a:pPr algn="ctr"/>
            <a:r>
              <a:rPr lang="es-ES" sz="1600" dirty="0">
                <a:solidFill>
                  <a:schemeClr val="tx2">
                    <a:lumMod val="75000"/>
                  </a:schemeClr>
                </a:solidFill>
                <a:latin typeface="Century Gothic" pitchFamily="34" charset="0"/>
              </a:rPr>
              <a:t>feickhold@iamfactor.com</a:t>
            </a:r>
          </a:p>
        </p:txBody>
      </p:sp>
    </p:spTree>
    <p:extLst>
      <p:ext uri="{BB962C8B-B14F-4D97-AF65-F5344CB8AC3E}">
        <p14:creationId xmlns:p14="http://schemas.microsoft.com/office/powerpoint/2010/main" val="23561604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esquinas redondeadas 6">
            <a:extLst>
              <a:ext uri="{FF2B5EF4-FFF2-40B4-BE49-F238E27FC236}">
                <a16:creationId xmlns:a16="http://schemas.microsoft.com/office/drawing/2014/main" id="{B9B3B245-E589-4C61-990A-9B65CD8CF7CD}"/>
              </a:ext>
            </a:extLst>
          </p:cNvPr>
          <p:cNvSpPr/>
          <p:nvPr/>
        </p:nvSpPr>
        <p:spPr>
          <a:xfrm>
            <a:off x="647946" y="5077678"/>
            <a:ext cx="7776864" cy="15798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5"/>
          <p:cNvSpPr txBox="1">
            <a:spLocks noChangeArrowheads="1"/>
          </p:cNvSpPr>
          <p:nvPr/>
        </p:nvSpPr>
        <p:spPr bwMode="auto">
          <a:xfrm>
            <a:off x="900359" y="2132856"/>
            <a:ext cx="7272039" cy="1200329"/>
          </a:xfrm>
          <a:prstGeom prst="rect">
            <a:avLst/>
          </a:prstGeom>
          <a:solidFill>
            <a:schemeClr val="bg1">
              <a:lumMod val="85000"/>
              <a:alpha val="90000"/>
            </a:schemeClr>
          </a:solidFill>
          <a:ln w="9525" algn="ctr">
            <a:noFill/>
            <a:miter lim="800000"/>
            <a:headEnd/>
            <a:tailEnd/>
          </a:ln>
        </p:spPr>
        <p:txBody>
          <a:bodyPr wrap="square">
            <a:spAutoFit/>
          </a:bodyPr>
          <a:lstStyle/>
          <a:p>
            <a:pPr marL="342900" indent="-342900" eaLnBrk="0" hangingPunct="0">
              <a:buAutoNum type="arabicPeriod"/>
            </a:pPr>
            <a:r>
              <a:rPr lang="es-ES_tradnl" b="1" dirty="0" err="1">
                <a:solidFill>
                  <a:srgbClr val="1E3B59"/>
                </a:solidFill>
                <a:latin typeface="Century Gothic" pitchFamily="34" charset="0"/>
                <a:cs typeface="Arial" pitchFamily="34" charset="0"/>
              </a:rPr>
              <a:t>NDCs</a:t>
            </a:r>
            <a:r>
              <a:rPr lang="es-ES_tradnl" b="1" dirty="0">
                <a:solidFill>
                  <a:srgbClr val="1E3B59"/>
                </a:solidFill>
                <a:latin typeface="Century Gothic" pitchFamily="34" charset="0"/>
                <a:cs typeface="Arial" pitchFamily="34" charset="0"/>
              </a:rPr>
              <a:t> en el Mundo</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Contexto institucional</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Avances y perspectivas</a:t>
            </a:r>
          </a:p>
          <a:p>
            <a:pPr marL="342900" indent="-34290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Ejemplos</a:t>
            </a:r>
          </a:p>
        </p:txBody>
      </p:sp>
      <p:sp>
        <p:nvSpPr>
          <p:cNvPr id="15" name="Text Box 5"/>
          <p:cNvSpPr txBox="1">
            <a:spLocks noChangeArrowheads="1"/>
          </p:cNvSpPr>
          <p:nvPr/>
        </p:nvSpPr>
        <p:spPr bwMode="auto">
          <a:xfrm>
            <a:off x="935980" y="5119008"/>
            <a:ext cx="7272039" cy="1477328"/>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b="1" dirty="0">
                <a:solidFill>
                  <a:srgbClr val="1E3B59"/>
                </a:solidFill>
                <a:latin typeface="Century Gothic" pitchFamily="34" charset="0"/>
                <a:cs typeface="Arial" pitchFamily="34" charset="0"/>
              </a:rPr>
              <a:t>3. Metodologías y herramientas para el sector de energía</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Nuevos conocimientos sobre el calentamiento global</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Integración Metodológica</a:t>
            </a:r>
          </a:p>
          <a:p>
            <a:pPr marL="285750" indent="-285750" eaLnBrk="0" hangingPunct="0">
              <a:buFont typeface="Arial" panose="020B0604020202020204" pitchFamily="34" charset="0"/>
              <a:buChar char="•"/>
            </a:pPr>
            <a:r>
              <a:rPr lang="es-ES" dirty="0">
                <a:solidFill>
                  <a:srgbClr val="1E3B59"/>
                </a:solidFill>
                <a:latin typeface="Century Gothic" pitchFamily="34" charset="0"/>
                <a:cs typeface="Arial" pitchFamily="34" charset="0"/>
              </a:rPr>
              <a:t>Herramientas para el sector energético</a:t>
            </a:r>
          </a:p>
          <a:p>
            <a:pPr eaLnBrk="0" hangingPunct="0"/>
            <a:endParaRPr lang="es-ES_tradnl" dirty="0">
              <a:solidFill>
                <a:srgbClr val="1E3B59"/>
              </a:solidFill>
              <a:latin typeface="Century Gothic" pitchFamily="34" charset="0"/>
              <a:cs typeface="Arial" pitchFamily="34" charset="0"/>
            </a:endParaRPr>
          </a:p>
        </p:txBody>
      </p:sp>
      <p:sp>
        <p:nvSpPr>
          <p:cNvPr id="16" name="Text Box 6"/>
          <p:cNvSpPr txBox="1">
            <a:spLocks noChangeArrowheads="1"/>
          </p:cNvSpPr>
          <p:nvPr/>
        </p:nvSpPr>
        <p:spPr bwMode="auto">
          <a:xfrm>
            <a:off x="900359" y="3605267"/>
            <a:ext cx="7272039" cy="1200329"/>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b="1" dirty="0">
                <a:solidFill>
                  <a:srgbClr val="1E3B59"/>
                </a:solidFill>
                <a:latin typeface="Century Gothic" pitchFamily="34" charset="0"/>
                <a:cs typeface="Arial" pitchFamily="34" charset="0"/>
              </a:rPr>
              <a:t>2. Fondo Verde - Financiación climática</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Mapa de flujos financieros</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Fondo Verde (GCF)</a:t>
            </a:r>
          </a:p>
          <a:p>
            <a:pPr marL="285750" indent="-285750" eaLnBrk="0" hangingPunct="0">
              <a:buFont typeface="Arial" panose="020B0604020202020204" pitchFamily="34" charset="0"/>
              <a:buChar char="•"/>
            </a:pPr>
            <a:r>
              <a:rPr lang="es-ES_tradnl" dirty="0">
                <a:solidFill>
                  <a:srgbClr val="1E3B59"/>
                </a:solidFill>
                <a:latin typeface="Century Gothic" pitchFamily="34" charset="0"/>
                <a:cs typeface="Arial" pitchFamily="34" charset="0"/>
              </a:rPr>
              <a:t>Alternativas</a:t>
            </a:r>
          </a:p>
        </p:txBody>
      </p:sp>
      <p:sp>
        <p:nvSpPr>
          <p:cNvPr id="19" name="Rectangle 6"/>
          <p:cNvSpPr>
            <a:spLocks noChangeArrowheads="1"/>
          </p:cNvSpPr>
          <p:nvPr/>
        </p:nvSpPr>
        <p:spPr bwMode="auto">
          <a:xfrm>
            <a:off x="900361" y="1529501"/>
            <a:ext cx="7272039"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2000" dirty="0">
                <a:solidFill>
                  <a:srgbClr val="019F6C"/>
                </a:solidFill>
                <a:latin typeface="Century Gothic" pitchFamily="34" charset="0"/>
                <a:ea typeface="Calibri" pitchFamily="34" charset="0"/>
                <a:cs typeface="Times New Roman" pitchFamily="18" charset="0"/>
              </a:rPr>
              <a:t>Esquema de las ponencias</a:t>
            </a:r>
          </a:p>
        </p:txBody>
      </p:sp>
    </p:spTree>
    <p:extLst>
      <p:ext uri="{BB962C8B-B14F-4D97-AF65-F5344CB8AC3E}">
        <p14:creationId xmlns:p14="http://schemas.microsoft.com/office/powerpoint/2010/main" val="30077257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2BE45518-DCDE-479D-83EC-283C8BB46501}"/>
              </a:ext>
            </a:extLst>
          </p:cNvPr>
          <p:cNvSpPr>
            <a:spLocks noGrp="1"/>
          </p:cNvSpPr>
          <p:nvPr>
            <p:ph type="sldNum" sz="quarter" idx="12"/>
          </p:nvPr>
        </p:nvSpPr>
        <p:spPr/>
        <p:txBody>
          <a:bodyPr/>
          <a:lstStyle/>
          <a:p>
            <a:fld id="{36ED4B00-B4CE-433F-BD9E-86EA8518113C}" type="slidenum">
              <a:rPr lang="es-ES" smtClean="0"/>
              <a:pPr/>
              <a:t>62</a:t>
            </a:fld>
            <a:endParaRPr lang="es-ES"/>
          </a:p>
        </p:txBody>
      </p:sp>
      <p:pic>
        <p:nvPicPr>
          <p:cNvPr id="4" name="Imagen 3" descr="Imagen que contiene captura de pantalla&#10;&#10;Descripción generada automáticamente">
            <a:extLst>
              <a:ext uri="{FF2B5EF4-FFF2-40B4-BE49-F238E27FC236}">
                <a16:creationId xmlns:a16="http://schemas.microsoft.com/office/drawing/2014/main" id="{BF183375-75A7-4BB0-9A2D-AAC8E64000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268145"/>
            <a:ext cx="6984776" cy="5273915"/>
          </a:xfrm>
          <a:prstGeom prst="rect">
            <a:avLst/>
          </a:prstGeom>
        </p:spPr>
      </p:pic>
      <p:sp>
        <p:nvSpPr>
          <p:cNvPr id="3" name="Elipse 2">
            <a:extLst>
              <a:ext uri="{FF2B5EF4-FFF2-40B4-BE49-F238E27FC236}">
                <a16:creationId xmlns:a16="http://schemas.microsoft.com/office/drawing/2014/main" id="{43A7302C-88CD-4064-8B40-7802A5501C45}"/>
              </a:ext>
            </a:extLst>
          </p:cNvPr>
          <p:cNvSpPr/>
          <p:nvPr/>
        </p:nvSpPr>
        <p:spPr>
          <a:xfrm>
            <a:off x="1907704" y="4365104"/>
            <a:ext cx="864096" cy="115212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2703859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28995F46-4C4B-484D-9EA1-9127C9FB0262}"/>
              </a:ext>
            </a:extLst>
          </p:cNvPr>
          <p:cNvSpPr>
            <a:spLocks noGrp="1"/>
          </p:cNvSpPr>
          <p:nvPr>
            <p:ph type="sldNum" sz="quarter" idx="12"/>
          </p:nvPr>
        </p:nvSpPr>
        <p:spPr/>
        <p:txBody>
          <a:bodyPr/>
          <a:lstStyle/>
          <a:p>
            <a:fld id="{36ED4B00-B4CE-433F-BD9E-86EA8518113C}" type="slidenum">
              <a:rPr lang="es-ES" smtClean="0"/>
              <a:pPr/>
              <a:t>63</a:t>
            </a:fld>
            <a:endParaRPr lang="es-ES"/>
          </a:p>
        </p:txBody>
      </p:sp>
      <p:pic>
        <p:nvPicPr>
          <p:cNvPr id="3" name="Imagen 2">
            <a:extLst>
              <a:ext uri="{FF2B5EF4-FFF2-40B4-BE49-F238E27FC236}">
                <a16:creationId xmlns:a16="http://schemas.microsoft.com/office/drawing/2014/main" id="{8DD92294-5468-4069-9668-08AE3DE58FAA}"/>
              </a:ext>
            </a:extLst>
          </p:cNvPr>
          <p:cNvPicPr>
            <a:picLocks noChangeAspect="1"/>
          </p:cNvPicPr>
          <p:nvPr/>
        </p:nvPicPr>
        <p:blipFill>
          <a:blip r:embed="rId2"/>
          <a:stretch>
            <a:fillRect/>
          </a:stretch>
        </p:blipFill>
        <p:spPr>
          <a:xfrm>
            <a:off x="517483" y="2884778"/>
            <a:ext cx="8109033" cy="2806465"/>
          </a:xfrm>
          <a:prstGeom prst="rect">
            <a:avLst/>
          </a:prstGeom>
        </p:spPr>
      </p:pic>
      <p:sp>
        <p:nvSpPr>
          <p:cNvPr id="4" name="Rectángulo 3">
            <a:extLst>
              <a:ext uri="{FF2B5EF4-FFF2-40B4-BE49-F238E27FC236}">
                <a16:creationId xmlns:a16="http://schemas.microsoft.com/office/drawing/2014/main" id="{3C1B8C4E-36F4-49D0-8475-D7CB5DED4878}"/>
              </a:ext>
            </a:extLst>
          </p:cNvPr>
          <p:cNvSpPr/>
          <p:nvPr/>
        </p:nvSpPr>
        <p:spPr>
          <a:xfrm>
            <a:off x="899592" y="1914702"/>
            <a:ext cx="3456384" cy="307777"/>
          </a:xfrm>
          <a:prstGeom prst="rect">
            <a:avLst/>
          </a:prstGeom>
        </p:spPr>
        <p:txBody>
          <a:bodyPr wrap="square">
            <a:spAutoFit/>
          </a:bodyPr>
          <a:lstStyle/>
          <a:p>
            <a:pPr lvl="0" eaLnBrk="0" fontAlgn="base" hangingPunct="0">
              <a:spcBef>
                <a:spcPct val="0"/>
              </a:spcBef>
              <a:spcAft>
                <a:spcPts val="1000"/>
              </a:spcAft>
            </a:pPr>
            <a:r>
              <a:rPr lang="es-ES" altLang="es-ES" sz="1400" b="1" dirty="0">
                <a:solidFill>
                  <a:srgbClr val="1E3B59"/>
                </a:solidFill>
                <a:latin typeface="Century Gothic" panose="020B0502020202020204" pitchFamily="34" charset="0"/>
              </a:rPr>
              <a:t>IPCC AR5 – 2014</a:t>
            </a:r>
          </a:p>
        </p:txBody>
      </p:sp>
    </p:spTree>
    <p:extLst>
      <p:ext uri="{BB962C8B-B14F-4D97-AF65-F5344CB8AC3E}">
        <p14:creationId xmlns:p14="http://schemas.microsoft.com/office/powerpoint/2010/main" val="3985010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674AD16B-CC8F-4A2B-9F21-7DD67ADBA335}"/>
              </a:ext>
            </a:extLst>
          </p:cNvPr>
          <p:cNvSpPr>
            <a:spLocks noGrp="1"/>
          </p:cNvSpPr>
          <p:nvPr>
            <p:ph type="sldNum" sz="quarter" idx="12"/>
          </p:nvPr>
        </p:nvSpPr>
        <p:spPr/>
        <p:txBody>
          <a:bodyPr/>
          <a:lstStyle/>
          <a:p>
            <a:fld id="{36ED4B00-B4CE-433F-BD9E-86EA8518113C}" type="slidenum">
              <a:rPr lang="es-ES" smtClean="0"/>
              <a:pPr/>
              <a:t>64</a:t>
            </a:fld>
            <a:endParaRPr lang="es-ES"/>
          </a:p>
        </p:txBody>
      </p:sp>
      <p:pic>
        <p:nvPicPr>
          <p:cNvPr id="3" name="Imagen 2">
            <a:extLst>
              <a:ext uri="{FF2B5EF4-FFF2-40B4-BE49-F238E27FC236}">
                <a16:creationId xmlns:a16="http://schemas.microsoft.com/office/drawing/2014/main" id="{76F059BA-7190-4CA5-8EB1-3CE1B4D48DB0}"/>
              </a:ext>
            </a:extLst>
          </p:cNvPr>
          <p:cNvPicPr>
            <a:picLocks noChangeAspect="1"/>
          </p:cNvPicPr>
          <p:nvPr/>
        </p:nvPicPr>
        <p:blipFill>
          <a:blip r:embed="rId2"/>
          <a:stretch>
            <a:fillRect/>
          </a:stretch>
        </p:blipFill>
        <p:spPr>
          <a:xfrm>
            <a:off x="573296" y="2060848"/>
            <a:ext cx="8135888" cy="3887053"/>
          </a:xfrm>
          <a:prstGeom prst="rect">
            <a:avLst/>
          </a:prstGeom>
        </p:spPr>
      </p:pic>
      <p:sp>
        <p:nvSpPr>
          <p:cNvPr id="4" name="Rectángulo: esquinas redondeadas 3">
            <a:extLst>
              <a:ext uri="{FF2B5EF4-FFF2-40B4-BE49-F238E27FC236}">
                <a16:creationId xmlns:a16="http://schemas.microsoft.com/office/drawing/2014/main" id="{170309FC-A00D-4DD3-B160-0E95E95A6669}"/>
              </a:ext>
            </a:extLst>
          </p:cNvPr>
          <p:cNvSpPr/>
          <p:nvPr/>
        </p:nvSpPr>
        <p:spPr>
          <a:xfrm>
            <a:off x="4967536" y="1806287"/>
            <a:ext cx="4176464" cy="4680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s-ES" b="1" dirty="0"/>
              <a:t>Influencia humana sobre el sistema climático es inequívoco.</a:t>
            </a:r>
          </a:p>
          <a:p>
            <a:pPr marL="342900" indent="-342900">
              <a:buAutoNum type="arabicPeriod"/>
            </a:pPr>
            <a:r>
              <a:rPr lang="es-ES" b="1" dirty="0"/>
              <a:t>Cambios del clima han causado impactos en sistemas naturales y humanos</a:t>
            </a:r>
          </a:p>
          <a:p>
            <a:pPr marL="342900" indent="-342900">
              <a:buAutoNum type="arabicPeriod"/>
            </a:pPr>
            <a:r>
              <a:rPr lang="es-ES" b="1" dirty="0"/>
              <a:t>Mas emisiones de gases con efecto invernadero causarán calentamiento adicional y se amplificarían los riesgos ya existentes</a:t>
            </a:r>
          </a:p>
          <a:p>
            <a:pPr marL="342900" indent="-342900">
              <a:buAutoNum type="arabicPeriod"/>
            </a:pPr>
            <a:r>
              <a:rPr lang="es-ES" b="1" dirty="0"/>
              <a:t>Existen una serie de posibilidades de limitar de una forma posible la temperatura por debajo de 2 grados C</a:t>
            </a:r>
          </a:p>
        </p:txBody>
      </p:sp>
      <p:sp>
        <p:nvSpPr>
          <p:cNvPr id="5" name="Rectángulo 4">
            <a:extLst>
              <a:ext uri="{FF2B5EF4-FFF2-40B4-BE49-F238E27FC236}">
                <a16:creationId xmlns:a16="http://schemas.microsoft.com/office/drawing/2014/main" id="{EF507992-911F-4A33-BF8E-576434A28901}"/>
              </a:ext>
            </a:extLst>
          </p:cNvPr>
          <p:cNvSpPr/>
          <p:nvPr/>
        </p:nvSpPr>
        <p:spPr>
          <a:xfrm>
            <a:off x="899592" y="1498510"/>
            <a:ext cx="3456384" cy="307777"/>
          </a:xfrm>
          <a:prstGeom prst="rect">
            <a:avLst/>
          </a:prstGeom>
        </p:spPr>
        <p:txBody>
          <a:bodyPr wrap="square">
            <a:spAutoFit/>
          </a:bodyPr>
          <a:lstStyle/>
          <a:p>
            <a:pPr lvl="0" eaLnBrk="0" fontAlgn="base" hangingPunct="0">
              <a:spcBef>
                <a:spcPct val="0"/>
              </a:spcBef>
              <a:spcAft>
                <a:spcPts val="1000"/>
              </a:spcAft>
            </a:pPr>
            <a:r>
              <a:rPr lang="es-ES" altLang="es-ES" sz="1400" b="1" dirty="0">
                <a:solidFill>
                  <a:srgbClr val="1E3B59"/>
                </a:solidFill>
                <a:latin typeface="Century Gothic" panose="020B0502020202020204" pitchFamily="34" charset="0"/>
              </a:rPr>
              <a:t>IPCC AR5 – 2014</a:t>
            </a:r>
          </a:p>
        </p:txBody>
      </p:sp>
    </p:spTree>
    <p:extLst>
      <p:ext uri="{BB962C8B-B14F-4D97-AF65-F5344CB8AC3E}">
        <p14:creationId xmlns:p14="http://schemas.microsoft.com/office/powerpoint/2010/main" val="23089362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3B2CD6B1-DDA8-4497-89C6-39A543AD9C3A}"/>
              </a:ext>
            </a:extLst>
          </p:cNvPr>
          <p:cNvPicPr>
            <a:picLocks noChangeAspect="1"/>
          </p:cNvPicPr>
          <p:nvPr/>
        </p:nvPicPr>
        <p:blipFill>
          <a:blip r:embed="rId2"/>
          <a:stretch>
            <a:fillRect/>
          </a:stretch>
        </p:blipFill>
        <p:spPr>
          <a:xfrm>
            <a:off x="4968636" y="1556792"/>
            <a:ext cx="4175364" cy="4368924"/>
          </a:xfrm>
          <a:prstGeom prst="rect">
            <a:avLst/>
          </a:prstGeom>
        </p:spPr>
      </p:pic>
      <p:sp>
        <p:nvSpPr>
          <p:cNvPr id="2" name="Marcador de número de diapositiva 1">
            <a:extLst>
              <a:ext uri="{FF2B5EF4-FFF2-40B4-BE49-F238E27FC236}">
                <a16:creationId xmlns:a16="http://schemas.microsoft.com/office/drawing/2014/main" id="{29702AD7-8EEC-406E-BA13-DCB1E948B395}"/>
              </a:ext>
            </a:extLst>
          </p:cNvPr>
          <p:cNvSpPr>
            <a:spLocks noGrp="1"/>
          </p:cNvSpPr>
          <p:nvPr>
            <p:ph type="sldNum" sz="quarter" idx="12"/>
          </p:nvPr>
        </p:nvSpPr>
        <p:spPr/>
        <p:txBody>
          <a:bodyPr/>
          <a:lstStyle/>
          <a:p>
            <a:fld id="{36ED4B00-B4CE-433F-BD9E-86EA8518113C}" type="slidenum">
              <a:rPr lang="es-ES" smtClean="0"/>
              <a:pPr/>
              <a:t>65</a:t>
            </a:fld>
            <a:endParaRPr lang="es-ES"/>
          </a:p>
        </p:txBody>
      </p:sp>
      <p:pic>
        <p:nvPicPr>
          <p:cNvPr id="3" name="Imagen 2">
            <a:extLst>
              <a:ext uri="{FF2B5EF4-FFF2-40B4-BE49-F238E27FC236}">
                <a16:creationId xmlns:a16="http://schemas.microsoft.com/office/drawing/2014/main" id="{8253B036-C2A3-48DB-8212-08FF49AC2D4E}"/>
              </a:ext>
            </a:extLst>
          </p:cNvPr>
          <p:cNvPicPr>
            <a:picLocks noChangeAspect="1"/>
          </p:cNvPicPr>
          <p:nvPr/>
        </p:nvPicPr>
        <p:blipFill rotWithShape="1">
          <a:blip r:embed="rId3"/>
          <a:srcRect t="40729"/>
          <a:stretch/>
        </p:blipFill>
        <p:spPr>
          <a:xfrm>
            <a:off x="655102" y="3131859"/>
            <a:ext cx="4269991" cy="2969714"/>
          </a:xfrm>
          <a:prstGeom prst="rect">
            <a:avLst/>
          </a:prstGeom>
        </p:spPr>
      </p:pic>
      <p:pic>
        <p:nvPicPr>
          <p:cNvPr id="4" name="Imagen 3">
            <a:extLst>
              <a:ext uri="{FF2B5EF4-FFF2-40B4-BE49-F238E27FC236}">
                <a16:creationId xmlns:a16="http://schemas.microsoft.com/office/drawing/2014/main" id="{DB3A0014-1B7E-4FD2-BBAF-9D908D271449}"/>
              </a:ext>
            </a:extLst>
          </p:cNvPr>
          <p:cNvPicPr>
            <a:picLocks noChangeAspect="1"/>
          </p:cNvPicPr>
          <p:nvPr/>
        </p:nvPicPr>
        <p:blipFill>
          <a:blip r:embed="rId4"/>
          <a:stretch>
            <a:fillRect/>
          </a:stretch>
        </p:blipFill>
        <p:spPr>
          <a:xfrm>
            <a:off x="611559" y="1484784"/>
            <a:ext cx="8559823" cy="1715821"/>
          </a:xfrm>
          <a:prstGeom prst="rect">
            <a:avLst/>
          </a:prstGeom>
        </p:spPr>
      </p:pic>
      <p:sp>
        <p:nvSpPr>
          <p:cNvPr id="8" name="Rectángulo 7">
            <a:extLst>
              <a:ext uri="{FF2B5EF4-FFF2-40B4-BE49-F238E27FC236}">
                <a16:creationId xmlns:a16="http://schemas.microsoft.com/office/drawing/2014/main" id="{BE1F0E18-9BFE-4AF6-BEFB-C952D83EC657}"/>
              </a:ext>
            </a:extLst>
          </p:cNvPr>
          <p:cNvSpPr/>
          <p:nvPr/>
        </p:nvSpPr>
        <p:spPr>
          <a:xfrm>
            <a:off x="1619672" y="1059123"/>
            <a:ext cx="3456384" cy="307777"/>
          </a:xfrm>
          <a:prstGeom prst="rect">
            <a:avLst/>
          </a:prstGeom>
        </p:spPr>
        <p:txBody>
          <a:bodyPr wrap="square">
            <a:spAutoFit/>
          </a:bodyPr>
          <a:lstStyle/>
          <a:p>
            <a:pPr lvl="0" eaLnBrk="0" fontAlgn="base" hangingPunct="0">
              <a:spcBef>
                <a:spcPct val="0"/>
              </a:spcBef>
              <a:spcAft>
                <a:spcPts val="1000"/>
              </a:spcAft>
            </a:pPr>
            <a:r>
              <a:rPr lang="es-ES" altLang="es-ES" sz="1400" b="1" dirty="0">
                <a:solidFill>
                  <a:srgbClr val="1E3B59"/>
                </a:solidFill>
                <a:latin typeface="Century Gothic" panose="020B0502020202020204" pitchFamily="34" charset="0"/>
              </a:rPr>
              <a:t>IPCC AR5 – 2014</a:t>
            </a:r>
          </a:p>
        </p:txBody>
      </p:sp>
    </p:spTree>
    <p:extLst>
      <p:ext uri="{BB962C8B-B14F-4D97-AF65-F5344CB8AC3E}">
        <p14:creationId xmlns:p14="http://schemas.microsoft.com/office/powerpoint/2010/main" val="10783436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A15D8750-703D-471A-9C42-3D041311318A}"/>
              </a:ext>
            </a:extLst>
          </p:cNvPr>
          <p:cNvSpPr>
            <a:spLocks noGrp="1"/>
          </p:cNvSpPr>
          <p:nvPr>
            <p:ph type="sldNum" sz="quarter" idx="12"/>
          </p:nvPr>
        </p:nvSpPr>
        <p:spPr/>
        <p:txBody>
          <a:bodyPr/>
          <a:lstStyle/>
          <a:p>
            <a:fld id="{36ED4B00-B4CE-433F-BD9E-86EA8518113C}" type="slidenum">
              <a:rPr lang="es-ES" smtClean="0"/>
              <a:pPr/>
              <a:t>66</a:t>
            </a:fld>
            <a:endParaRPr lang="es-ES"/>
          </a:p>
        </p:txBody>
      </p:sp>
      <p:pic>
        <p:nvPicPr>
          <p:cNvPr id="6" name="Imagen 5">
            <a:extLst>
              <a:ext uri="{FF2B5EF4-FFF2-40B4-BE49-F238E27FC236}">
                <a16:creationId xmlns:a16="http://schemas.microsoft.com/office/drawing/2014/main" id="{07A8CB7A-540A-478D-A7E9-8B96ECF7A289}"/>
              </a:ext>
            </a:extLst>
          </p:cNvPr>
          <p:cNvPicPr>
            <a:picLocks noChangeAspect="1"/>
          </p:cNvPicPr>
          <p:nvPr/>
        </p:nvPicPr>
        <p:blipFill>
          <a:blip r:embed="rId2"/>
          <a:stretch>
            <a:fillRect/>
          </a:stretch>
        </p:blipFill>
        <p:spPr>
          <a:xfrm>
            <a:off x="1259632" y="1916832"/>
            <a:ext cx="3048000" cy="3943350"/>
          </a:xfrm>
          <a:prstGeom prst="rect">
            <a:avLst/>
          </a:prstGeom>
        </p:spPr>
      </p:pic>
      <p:sp>
        <p:nvSpPr>
          <p:cNvPr id="7" name="Rectángulo: esquinas redondeadas 6">
            <a:extLst>
              <a:ext uri="{FF2B5EF4-FFF2-40B4-BE49-F238E27FC236}">
                <a16:creationId xmlns:a16="http://schemas.microsoft.com/office/drawing/2014/main" id="{607D266C-C8D2-402A-B001-A0F5F7B41F07}"/>
              </a:ext>
            </a:extLst>
          </p:cNvPr>
          <p:cNvSpPr/>
          <p:nvPr/>
        </p:nvSpPr>
        <p:spPr>
          <a:xfrm>
            <a:off x="4537184" y="1501178"/>
            <a:ext cx="4248472" cy="48605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s-ES" b="1" dirty="0"/>
              <a:t>Con 1,5˚C los riesgos son mayores que con 1˚C pero mucho menores que con 2˚C : El objetivo de Paris de 1,5˚C es relevante</a:t>
            </a:r>
          </a:p>
          <a:p>
            <a:pPr marL="342900" indent="-342900">
              <a:buAutoNum type="arabicPeriod"/>
            </a:pPr>
            <a:r>
              <a:rPr lang="es-ES" b="1" dirty="0"/>
              <a:t>Ciencia puede medir este medio grado de diferencia</a:t>
            </a:r>
          </a:p>
          <a:p>
            <a:pPr marL="342900" indent="-342900">
              <a:buAutoNum type="arabicPeriod"/>
            </a:pPr>
            <a:r>
              <a:rPr lang="es-ES" b="1" dirty="0"/>
              <a:t>Reforzar adaptación, pero hay limites</a:t>
            </a:r>
          </a:p>
          <a:p>
            <a:pPr marL="342900" indent="-342900">
              <a:buAutoNum type="arabicPeriod"/>
            </a:pPr>
            <a:r>
              <a:rPr lang="es-ES" b="1" dirty="0"/>
              <a:t>Una transformación también va a ser relevante para la adaptación, sobre todo en sistemas y regiones muy afectadas</a:t>
            </a:r>
          </a:p>
          <a:p>
            <a:pPr marL="342900" indent="-342900">
              <a:buAutoNum type="arabicPeriod"/>
            </a:pPr>
            <a:r>
              <a:rPr lang="es-ES" b="1" dirty="0"/>
              <a:t>Aprovechar sinergias entre Mitigación, adaptación y SDG</a:t>
            </a:r>
          </a:p>
        </p:txBody>
      </p:sp>
    </p:spTree>
    <p:extLst>
      <p:ext uri="{BB962C8B-B14F-4D97-AF65-F5344CB8AC3E}">
        <p14:creationId xmlns:p14="http://schemas.microsoft.com/office/powerpoint/2010/main" val="15950667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A15D8750-703D-471A-9C42-3D041311318A}"/>
              </a:ext>
            </a:extLst>
          </p:cNvPr>
          <p:cNvSpPr>
            <a:spLocks noGrp="1"/>
          </p:cNvSpPr>
          <p:nvPr>
            <p:ph type="sldNum" sz="quarter" idx="12"/>
          </p:nvPr>
        </p:nvSpPr>
        <p:spPr/>
        <p:txBody>
          <a:bodyPr/>
          <a:lstStyle/>
          <a:p>
            <a:fld id="{36ED4B00-B4CE-433F-BD9E-86EA8518113C}" type="slidenum">
              <a:rPr lang="es-ES" smtClean="0"/>
              <a:pPr/>
              <a:t>67</a:t>
            </a:fld>
            <a:endParaRPr lang="es-ES"/>
          </a:p>
        </p:txBody>
      </p:sp>
      <p:sp>
        <p:nvSpPr>
          <p:cNvPr id="3" name="CuadroTexto 2">
            <a:extLst>
              <a:ext uri="{FF2B5EF4-FFF2-40B4-BE49-F238E27FC236}">
                <a16:creationId xmlns:a16="http://schemas.microsoft.com/office/drawing/2014/main" id="{1BECB342-B1EF-4063-8167-E363EBB59B92}"/>
              </a:ext>
            </a:extLst>
          </p:cNvPr>
          <p:cNvSpPr txBox="1"/>
          <p:nvPr/>
        </p:nvSpPr>
        <p:spPr>
          <a:xfrm>
            <a:off x="2063771" y="1234534"/>
            <a:ext cx="6593829" cy="5878532"/>
          </a:xfrm>
          <a:prstGeom prst="rect">
            <a:avLst/>
          </a:prstGeom>
          <a:noFill/>
        </p:spPr>
        <p:txBody>
          <a:bodyPr wrap="square" rtlCol="0">
            <a:spAutoFit/>
          </a:bodyPr>
          <a:lstStyle/>
          <a:p>
            <a:r>
              <a:rPr lang="es-ES" sz="1600" i="1" dirty="0"/>
              <a:t>Calentamiento global de 1,5 °C, Informe especial del IPCC sobre los impactos del calentamiento global de 1,5 </a:t>
            </a:r>
            <a:r>
              <a:rPr lang="es-ES" sz="1600" i="1" dirty="0" err="1"/>
              <a:t>ºC</a:t>
            </a:r>
            <a:r>
              <a:rPr lang="es-ES" sz="1600" i="1" dirty="0"/>
              <a:t> con respecto a los niveles preindustriales y las trayectorias correspondientes que deberían seguir las emisiones mundiales de gases de efecto invernadero, en el contexto del reforzamiento de la respuesta mundial a la amenaza del cambio climático, el desarrollo sostenible y los esfuerzos por erradicar la pobreza.</a:t>
            </a:r>
          </a:p>
          <a:p>
            <a:endParaRPr lang="es-ES" sz="1600" dirty="0"/>
          </a:p>
          <a:p>
            <a:pPr marL="285750" indent="-285750">
              <a:buFont typeface="Arial" panose="020B0604020202020204" pitchFamily="34" charset="0"/>
              <a:buChar char="•"/>
            </a:pPr>
            <a:r>
              <a:rPr lang="es-ES" sz="1600" dirty="0"/>
              <a:t>Para limitar el calentamiento global a 1,5 °C se </a:t>
            </a:r>
            <a:r>
              <a:rPr lang="es-ES" sz="1600" b="1" dirty="0"/>
              <a:t>necesitarían cambios de gran alcance </a:t>
            </a:r>
            <a:r>
              <a:rPr lang="es-ES" sz="1600" dirty="0"/>
              <a:t>y </a:t>
            </a:r>
            <a:r>
              <a:rPr lang="es-ES" sz="1600" b="1" dirty="0"/>
              <a:t>sin precedentes </a:t>
            </a:r>
            <a:r>
              <a:rPr lang="es-ES" sz="1600" dirty="0"/>
              <a:t>en todos los aspectos de la sociedad, </a:t>
            </a:r>
          </a:p>
          <a:p>
            <a:pPr marL="285750" indent="-285750">
              <a:buFont typeface="Arial" panose="020B0604020202020204" pitchFamily="34" charset="0"/>
              <a:buChar char="•"/>
            </a:pPr>
            <a:endParaRPr lang="es-ES" sz="1600" dirty="0"/>
          </a:p>
          <a:p>
            <a:pPr marL="285750" indent="-285750">
              <a:buFont typeface="Arial" panose="020B0604020202020204" pitchFamily="34" charset="0"/>
              <a:buChar char="•"/>
            </a:pPr>
            <a:r>
              <a:rPr lang="es-ES" sz="1600" dirty="0"/>
              <a:t>La limitación del calentamiento global a 1,5 °C en lugar de 2 °C tendría </a:t>
            </a:r>
            <a:r>
              <a:rPr lang="es-ES" sz="1600" b="1" dirty="0"/>
              <a:t>beneficios claros</a:t>
            </a:r>
            <a:r>
              <a:rPr lang="es-ES" sz="1600" dirty="0"/>
              <a:t> para las personas y los ecosistemas naturales y podría ir acompañada del afianzamiento de una sociedad más sostenible y equitativa.</a:t>
            </a:r>
          </a:p>
          <a:p>
            <a:pPr marL="285750" indent="-285750">
              <a:buFont typeface="Arial" panose="020B0604020202020204" pitchFamily="34" charset="0"/>
              <a:buChar char="•"/>
            </a:pPr>
            <a:endParaRPr lang="es-ES" sz="1600" dirty="0"/>
          </a:p>
          <a:p>
            <a:pPr marL="285750" indent="-285750">
              <a:buFont typeface="Arial" panose="020B0604020202020204" pitchFamily="34" charset="0"/>
              <a:buChar char="•"/>
            </a:pPr>
            <a:r>
              <a:rPr lang="es-ES" sz="1600" dirty="0"/>
              <a:t>“…ya </a:t>
            </a:r>
            <a:r>
              <a:rPr lang="es-ES" sz="1600" b="1" dirty="0"/>
              <a:t>estamos viviendo las consecuencias </a:t>
            </a:r>
            <a:r>
              <a:rPr lang="es-ES" sz="1600" dirty="0"/>
              <a:t>de un calentamiento global de 1 °C, con condiciones meteorológicas más extremas, crecientes niveles del mar y un menguante hielo marino en el Ártico, entre otros cambios", dijo </a:t>
            </a:r>
            <a:r>
              <a:rPr lang="es-ES" sz="1600" dirty="0" err="1"/>
              <a:t>Panmao</a:t>
            </a:r>
            <a:r>
              <a:rPr lang="es-ES" sz="1600" dirty="0"/>
              <a:t> </a:t>
            </a:r>
            <a:r>
              <a:rPr lang="es-ES" sz="1600" dirty="0" err="1"/>
              <a:t>Zhai</a:t>
            </a:r>
            <a:r>
              <a:rPr lang="es-ES" sz="1600" dirty="0"/>
              <a:t>, Copresidente del Grupo de trabajo I del IPCC.</a:t>
            </a:r>
          </a:p>
          <a:p>
            <a:r>
              <a:rPr lang="es-ES" dirty="0"/>
              <a:t> </a:t>
            </a:r>
          </a:p>
          <a:p>
            <a:endParaRPr lang="es-ES" dirty="0"/>
          </a:p>
          <a:p>
            <a:endParaRPr lang="es-ES" dirty="0"/>
          </a:p>
          <a:p>
            <a:endParaRPr lang="es-ES" dirty="0"/>
          </a:p>
        </p:txBody>
      </p:sp>
      <p:pic>
        <p:nvPicPr>
          <p:cNvPr id="6" name="Imagen 5">
            <a:extLst>
              <a:ext uri="{FF2B5EF4-FFF2-40B4-BE49-F238E27FC236}">
                <a16:creationId xmlns:a16="http://schemas.microsoft.com/office/drawing/2014/main" id="{07A8CB7A-540A-478D-A7E9-8B96ECF7A289}"/>
              </a:ext>
            </a:extLst>
          </p:cNvPr>
          <p:cNvPicPr>
            <a:picLocks noChangeAspect="1"/>
          </p:cNvPicPr>
          <p:nvPr/>
        </p:nvPicPr>
        <p:blipFill>
          <a:blip r:embed="rId2"/>
          <a:stretch>
            <a:fillRect/>
          </a:stretch>
        </p:blipFill>
        <p:spPr>
          <a:xfrm>
            <a:off x="184597" y="1916832"/>
            <a:ext cx="1879174" cy="2431182"/>
          </a:xfrm>
          <a:prstGeom prst="rect">
            <a:avLst/>
          </a:prstGeom>
        </p:spPr>
      </p:pic>
    </p:spTree>
    <p:extLst>
      <p:ext uri="{BB962C8B-B14F-4D97-AF65-F5344CB8AC3E}">
        <p14:creationId xmlns:p14="http://schemas.microsoft.com/office/powerpoint/2010/main" val="1488913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FB561C6D-4AEF-4E6D-BCEB-36B40CE91CBB}"/>
              </a:ext>
            </a:extLst>
          </p:cNvPr>
          <p:cNvSpPr>
            <a:spLocks noGrp="1"/>
          </p:cNvSpPr>
          <p:nvPr>
            <p:ph type="sldNum" sz="quarter" idx="12"/>
          </p:nvPr>
        </p:nvSpPr>
        <p:spPr/>
        <p:txBody>
          <a:bodyPr/>
          <a:lstStyle/>
          <a:p>
            <a:fld id="{36ED4B00-B4CE-433F-BD9E-86EA8518113C}" type="slidenum">
              <a:rPr lang="es-ES" smtClean="0"/>
              <a:pPr/>
              <a:t>68</a:t>
            </a:fld>
            <a:endParaRPr lang="es-ES"/>
          </a:p>
        </p:txBody>
      </p:sp>
      <p:sp>
        <p:nvSpPr>
          <p:cNvPr id="3" name="Rectángulo 2">
            <a:extLst>
              <a:ext uri="{FF2B5EF4-FFF2-40B4-BE49-F238E27FC236}">
                <a16:creationId xmlns:a16="http://schemas.microsoft.com/office/drawing/2014/main" id="{1FF0F1CF-0476-4C4A-AC6B-3A254196C0DC}"/>
              </a:ext>
            </a:extLst>
          </p:cNvPr>
          <p:cNvSpPr/>
          <p:nvPr/>
        </p:nvSpPr>
        <p:spPr>
          <a:xfrm>
            <a:off x="457200" y="3638163"/>
            <a:ext cx="8496944" cy="3277820"/>
          </a:xfrm>
          <a:prstGeom prst="rect">
            <a:avLst/>
          </a:prstGeom>
        </p:spPr>
        <p:txBody>
          <a:bodyPr wrap="square">
            <a:spAutoFit/>
          </a:bodyPr>
          <a:lstStyle/>
          <a:p>
            <a:pPr marL="171450" indent="-171450">
              <a:buFont typeface="Arial" panose="020B0604020202020204" pitchFamily="34" charset="0"/>
              <a:buChar char="•"/>
            </a:pPr>
            <a:r>
              <a:rPr lang="es-ES" sz="1400" b="1" dirty="0">
                <a:latin typeface="Century Gothic" panose="020B0502020202020204" pitchFamily="34" charset="0"/>
              </a:rPr>
              <a:t>Cada porción extra de calentamiento tiene importancia</a:t>
            </a:r>
            <a:r>
              <a:rPr lang="es-ES" sz="1400" dirty="0">
                <a:latin typeface="Century Gothic" panose="020B0502020202020204" pitchFamily="34" charset="0"/>
              </a:rPr>
              <a:t>, especialmente en la medida en que un calentamiento de 1,5 °C o más Incrementa el riesgo asociado a cambios duraderos o irreversibles, como la pérdida de algunos ecosistemas</a:t>
            </a:r>
          </a:p>
          <a:p>
            <a:endParaRPr lang="es-ES" sz="1400" dirty="0">
              <a:effectLst/>
              <a:latin typeface="Century Gothic" panose="020B0502020202020204" pitchFamily="34" charset="0"/>
            </a:endParaRPr>
          </a:p>
          <a:p>
            <a:pPr marL="171450" indent="-171450">
              <a:buFont typeface="Arial" panose="020B0604020202020204" pitchFamily="34" charset="0"/>
              <a:buChar char="•"/>
            </a:pPr>
            <a:r>
              <a:rPr lang="es-ES" sz="1400" b="1" dirty="0">
                <a:latin typeface="Century Gothic" panose="020B0502020202020204" pitchFamily="34" charset="0"/>
              </a:rPr>
              <a:t>1,5 físicamente posible </a:t>
            </a:r>
            <a:r>
              <a:rPr lang="es-ES" sz="1400" dirty="0">
                <a:latin typeface="Century Gothic" panose="020B0502020202020204" pitchFamily="34" charset="0"/>
              </a:rPr>
              <a:t>pero necesitaría cambios sin precedentes</a:t>
            </a:r>
          </a:p>
          <a:p>
            <a:pPr marL="171450" indent="-171450">
              <a:buFont typeface="Arial" panose="020B0604020202020204" pitchFamily="34" charset="0"/>
              <a:buChar char="•"/>
            </a:pPr>
            <a:endParaRPr lang="es-ES" sz="1400" dirty="0">
              <a:effectLst/>
              <a:latin typeface="Century Gothic" panose="020B0502020202020204" pitchFamily="34" charset="0"/>
            </a:endParaRPr>
          </a:p>
          <a:p>
            <a:pPr marL="171450" indent="-171450">
              <a:buFont typeface="Arial" panose="020B0604020202020204" pitchFamily="34" charset="0"/>
              <a:buChar char="•"/>
            </a:pPr>
            <a:r>
              <a:rPr lang="es-ES" sz="1400" dirty="0">
                <a:latin typeface="Century Gothic" panose="020B0502020202020204" pitchFamily="34" charset="0"/>
              </a:rPr>
              <a:t>Si se permite que la temperatura global supere o "sobrepase“ 1,5 °C, sería necesario depender en mayor medida de</a:t>
            </a:r>
            <a:r>
              <a:rPr lang="es-ES" sz="1400" b="1" dirty="0">
                <a:latin typeface="Century Gothic" panose="020B0502020202020204" pitchFamily="34" charset="0"/>
              </a:rPr>
              <a:t> técnicas que absorbieran  </a:t>
            </a:r>
            <a:r>
              <a:rPr lang="es-ES" sz="1400" dirty="0">
                <a:latin typeface="Century Gothic" panose="020B0502020202020204" pitchFamily="34" charset="0"/>
              </a:rPr>
              <a:t>CO 2  de la  atmósfera para volver a  un calentamiento global inferior a 1,5 °C en 2100. La efectividad de esas técnicas no está probada (riesgos para el desarrollo sostenible). </a:t>
            </a:r>
          </a:p>
          <a:p>
            <a:pPr marL="171450" indent="-171450">
              <a:buFont typeface="Arial" panose="020B0604020202020204" pitchFamily="34" charset="0"/>
              <a:buChar char="•"/>
            </a:pPr>
            <a:endParaRPr lang="es-ES" sz="1400" dirty="0">
              <a:latin typeface="Century Gothic" panose="020B0502020202020204" pitchFamily="34" charset="0"/>
            </a:endParaRPr>
          </a:p>
          <a:p>
            <a:pPr marL="171450" indent="-171450">
              <a:buFont typeface="Arial" panose="020B0604020202020204" pitchFamily="34" charset="0"/>
              <a:buChar char="•"/>
            </a:pPr>
            <a:r>
              <a:rPr lang="es-ES" sz="1400" dirty="0">
                <a:latin typeface="Century Gothic" panose="020B0502020202020204" pitchFamily="34" charset="0"/>
              </a:rPr>
              <a:t>Limitar el calentamiento global a 1,5 °C en lugar de 2 °C </a:t>
            </a:r>
            <a:r>
              <a:rPr lang="es-ES" sz="1400" b="1" dirty="0">
                <a:latin typeface="Century Gothic" panose="020B0502020202020204" pitchFamily="34" charset="0"/>
              </a:rPr>
              <a:t>reduciría los impactos problemáticos </a:t>
            </a:r>
            <a:r>
              <a:rPr lang="es-ES" sz="1400" dirty="0">
                <a:latin typeface="Century Gothic" panose="020B0502020202020204" pitchFamily="34" charset="0"/>
              </a:rPr>
              <a:t>en los ecosistemas, la salud humana y el bienestar, y facilitaría la consecución de los Objetivos de Desarrollo Sostenible de las Naciones Unidas</a:t>
            </a:r>
          </a:p>
          <a:p>
            <a:endParaRPr lang="es-ES" sz="1100" dirty="0"/>
          </a:p>
        </p:txBody>
      </p:sp>
      <p:pic>
        <p:nvPicPr>
          <p:cNvPr id="4" name="Imagen 3">
            <a:extLst>
              <a:ext uri="{FF2B5EF4-FFF2-40B4-BE49-F238E27FC236}">
                <a16:creationId xmlns:a16="http://schemas.microsoft.com/office/drawing/2014/main" id="{C72E2369-2717-4E11-B994-0D7FD48C6221}"/>
              </a:ext>
            </a:extLst>
          </p:cNvPr>
          <p:cNvPicPr>
            <a:picLocks noChangeAspect="1"/>
          </p:cNvPicPr>
          <p:nvPr/>
        </p:nvPicPr>
        <p:blipFill>
          <a:blip r:embed="rId2"/>
          <a:stretch>
            <a:fillRect/>
          </a:stretch>
        </p:blipFill>
        <p:spPr>
          <a:xfrm>
            <a:off x="1403648" y="1052736"/>
            <a:ext cx="1879174" cy="2431182"/>
          </a:xfrm>
          <a:prstGeom prst="rect">
            <a:avLst/>
          </a:prstGeom>
        </p:spPr>
      </p:pic>
    </p:spTree>
    <p:extLst>
      <p:ext uri="{BB962C8B-B14F-4D97-AF65-F5344CB8AC3E}">
        <p14:creationId xmlns:p14="http://schemas.microsoft.com/office/powerpoint/2010/main" val="41423501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5A1297D-A852-4C86-8BBD-6767B6B84426}"/>
              </a:ext>
            </a:extLst>
          </p:cNvPr>
          <p:cNvSpPr>
            <a:spLocks noGrp="1"/>
          </p:cNvSpPr>
          <p:nvPr>
            <p:ph type="sldNum" sz="quarter" idx="12"/>
          </p:nvPr>
        </p:nvSpPr>
        <p:spPr/>
        <p:txBody>
          <a:bodyPr/>
          <a:lstStyle/>
          <a:p>
            <a:fld id="{36ED4B00-B4CE-433F-BD9E-86EA8518113C}" type="slidenum">
              <a:rPr lang="es-ES" smtClean="0"/>
              <a:pPr/>
              <a:t>69</a:t>
            </a:fld>
            <a:endParaRPr lang="es-ES"/>
          </a:p>
        </p:txBody>
      </p:sp>
      <p:graphicFrame>
        <p:nvGraphicFramePr>
          <p:cNvPr id="4" name="Tabla 3">
            <a:extLst>
              <a:ext uri="{FF2B5EF4-FFF2-40B4-BE49-F238E27FC236}">
                <a16:creationId xmlns:a16="http://schemas.microsoft.com/office/drawing/2014/main" id="{788E8E35-C3BA-41ED-853B-7A6746463EB9}"/>
              </a:ext>
            </a:extLst>
          </p:cNvPr>
          <p:cNvGraphicFramePr>
            <a:graphicFrameLocks noGrp="1"/>
          </p:cNvGraphicFramePr>
          <p:nvPr>
            <p:extLst>
              <p:ext uri="{D42A27DB-BD31-4B8C-83A1-F6EECF244321}">
                <p14:modId xmlns:p14="http://schemas.microsoft.com/office/powerpoint/2010/main" val="1753725923"/>
              </p:ext>
            </p:extLst>
          </p:nvPr>
        </p:nvGraphicFramePr>
        <p:xfrm>
          <a:off x="323528" y="2492896"/>
          <a:ext cx="8744252" cy="3127346"/>
        </p:xfrm>
        <a:graphic>
          <a:graphicData uri="http://schemas.openxmlformats.org/drawingml/2006/table">
            <a:tbl>
              <a:tblPr firstRow="1" bandRow="1">
                <a:tableStyleId>{5C22544A-7EE6-4342-B048-85BDC9FD1C3A}</a:tableStyleId>
              </a:tblPr>
              <a:tblGrid>
                <a:gridCol w="936104">
                  <a:extLst>
                    <a:ext uri="{9D8B030D-6E8A-4147-A177-3AD203B41FA5}">
                      <a16:colId xmlns:a16="http://schemas.microsoft.com/office/drawing/2014/main" val="915201877"/>
                    </a:ext>
                  </a:extLst>
                </a:gridCol>
                <a:gridCol w="1080120">
                  <a:extLst>
                    <a:ext uri="{9D8B030D-6E8A-4147-A177-3AD203B41FA5}">
                      <a16:colId xmlns:a16="http://schemas.microsoft.com/office/drawing/2014/main" val="446446492"/>
                    </a:ext>
                  </a:extLst>
                </a:gridCol>
                <a:gridCol w="1152128">
                  <a:extLst>
                    <a:ext uri="{9D8B030D-6E8A-4147-A177-3AD203B41FA5}">
                      <a16:colId xmlns:a16="http://schemas.microsoft.com/office/drawing/2014/main" val="2881837207"/>
                    </a:ext>
                  </a:extLst>
                </a:gridCol>
                <a:gridCol w="1008112">
                  <a:extLst>
                    <a:ext uri="{9D8B030D-6E8A-4147-A177-3AD203B41FA5}">
                      <a16:colId xmlns:a16="http://schemas.microsoft.com/office/drawing/2014/main" val="919410037"/>
                    </a:ext>
                  </a:extLst>
                </a:gridCol>
                <a:gridCol w="1440160">
                  <a:extLst>
                    <a:ext uri="{9D8B030D-6E8A-4147-A177-3AD203B41FA5}">
                      <a16:colId xmlns:a16="http://schemas.microsoft.com/office/drawing/2014/main" val="1185373738"/>
                    </a:ext>
                  </a:extLst>
                </a:gridCol>
                <a:gridCol w="1584176">
                  <a:extLst>
                    <a:ext uri="{9D8B030D-6E8A-4147-A177-3AD203B41FA5}">
                      <a16:colId xmlns:a16="http://schemas.microsoft.com/office/drawing/2014/main" val="616049571"/>
                    </a:ext>
                  </a:extLst>
                </a:gridCol>
                <a:gridCol w="1543452">
                  <a:extLst>
                    <a:ext uri="{9D8B030D-6E8A-4147-A177-3AD203B41FA5}">
                      <a16:colId xmlns:a16="http://schemas.microsoft.com/office/drawing/2014/main" val="3287281193"/>
                    </a:ext>
                  </a:extLst>
                </a:gridCol>
              </a:tblGrid>
              <a:tr h="1664306">
                <a:tc>
                  <a:txBody>
                    <a:bodyPr/>
                    <a:lstStyle/>
                    <a:p>
                      <a:r>
                        <a:rPr lang="es-ES" dirty="0"/>
                        <a:t>Sistema</a:t>
                      </a:r>
                    </a:p>
                  </a:txBody>
                  <a:tcPr/>
                </a:tc>
                <a:tc>
                  <a:txBody>
                    <a:bodyPr/>
                    <a:lstStyle/>
                    <a:p>
                      <a:r>
                        <a:rPr lang="es-ES" dirty="0"/>
                        <a:t>Región</a:t>
                      </a:r>
                    </a:p>
                  </a:txBody>
                  <a:tcPr/>
                </a:tc>
                <a:tc>
                  <a:txBody>
                    <a:bodyPr/>
                    <a:lstStyle/>
                    <a:p>
                      <a:r>
                        <a:rPr lang="es-ES" dirty="0"/>
                        <a:t>1,5</a:t>
                      </a:r>
                      <a:r>
                        <a:rPr lang="es-ES" b="1" dirty="0"/>
                        <a:t>˚C </a:t>
                      </a:r>
                      <a:endParaRPr lang="es-ES" dirty="0"/>
                    </a:p>
                  </a:txBody>
                  <a:tcPr/>
                </a:tc>
                <a:tc>
                  <a:txBody>
                    <a:bodyPr/>
                    <a:lstStyle/>
                    <a:p>
                      <a:r>
                        <a:rPr lang="es-ES" dirty="0"/>
                        <a:t>2</a:t>
                      </a:r>
                      <a:r>
                        <a:rPr lang="es-ES" b="1" dirty="0"/>
                        <a:t>˚C </a:t>
                      </a:r>
                      <a:endParaRPr lang="es-ES" dirty="0"/>
                    </a:p>
                  </a:txBody>
                  <a:tcPr/>
                </a:tc>
                <a:tc>
                  <a:txBody>
                    <a:bodyPr/>
                    <a:lstStyle/>
                    <a:p>
                      <a:r>
                        <a:rPr lang="es-ES" dirty="0"/>
                        <a:t>Adaptación</a:t>
                      </a:r>
                    </a:p>
                  </a:txBody>
                  <a:tcPr/>
                </a:tc>
                <a:tc>
                  <a:txBody>
                    <a:bodyPr/>
                    <a:lstStyle/>
                    <a:p>
                      <a:r>
                        <a:rPr lang="es-ES" dirty="0"/>
                        <a:t>Potencial </a:t>
                      </a:r>
                    </a:p>
                    <a:p>
                      <a:r>
                        <a:rPr lang="es-ES" dirty="0"/>
                        <a:t>de adaptación</a:t>
                      </a:r>
                    </a:p>
                  </a:txBody>
                  <a:tcPr/>
                </a:tc>
                <a:tc>
                  <a:txBody>
                    <a:bodyPr/>
                    <a:lstStyle/>
                    <a:p>
                      <a:r>
                        <a:rPr lang="es-ES" dirty="0"/>
                        <a:t>SDG</a:t>
                      </a:r>
                    </a:p>
                  </a:txBody>
                  <a:tcPr/>
                </a:tc>
                <a:extLst>
                  <a:ext uri="{0D108BD9-81ED-4DB2-BD59-A6C34878D82A}">
                    <a16:rowId xmlns:a16="http://schemas.microsoft.com/office/drawing/2014/main" val="1674999480"/>
                  </a:ext>
                </a:extLst>
              </a:tr>
              <a:tr h="1110793">
                <a:tc>
                  <a:txBody>
                    <a:bodyPr/>
                    <a:lstStyle/>
                    <a:p>
                      <a:r>
                        <a:rPr lang="es-ES" dirty="0"/>
                        <a:t>Recursos de agua</a:t>
                      </a:r>
                    </a:p>
                  </a:txBody>
                  <a:tcPr/>
                </a:tc>
                <a:tc>
                  <a:txBody>
                    <a:bodyPr/>
                    <a:lstStyle/>
                    <a:p>
                      <a:r>
                        <a:rPr lang="es-ES" dirty="0"/>
                        <a:t>Global</a:t>
                      </a:r>
                    </a:p>
                  </a:txBody>
                  <a:tcPr/>
                </a:tc>
                <a:tc>
                  <a:txBody>
                    <a:bodyPr/>
                    <a:lstStyle/>
                    <a:p>
                      <a:r>
                        <a:rPr lang="es-ES" dirty="0"/>
                        <a:t>496 </a:t>
                      </a:r>
                      <a:r>
                        <a:rPr lang="es-ES" dirty="0" err="1"/>
                        <a:t>mio</a:t>
                      </a:r>
                      <a:r>
                        <a:rPr lang="es-ES" dirty="0"/>
                        <a:t> de humanos bajo estrés</a:t>
                      </a:r>
                    </a:p>
                  </a:txBody>
                  <a:tcPr/>
                </a:tc>
                <a:tc>
                  <a:txBody>
                    <a:bodyPr/>
                    <a:lstStyle/>
                    <a:p>
                      <a:r>
                        <a:rPr lang="es-ES" dirty="0"/>
                        <a:t>590 </a:t>
                      </a:r>
                      <a:r>
                        <a:rPr lang="es-ES" dirty="0" err="1"/>
                        <a:t>mio</a:t>
                      </a:r>
                      <a:r>
                        <a:rPr lang="es-ES" dirty="0"/>
                        <a:t> humanos bajo estrés</a:t>
                      </a:r>
                    </a:p>
                  </a:txBody>
                  <a:tcPr/>
                </a:tc>
                <a:tc>
                  <a:txBody>
                    <a:bodyPr/>
                    <a:lstStyle/>
                    <a:p>
                      <a:r>
                        <a:rPr lang="es-ES" dirty="0"/>
                        <a:t>Limitar, pozos, uso de agua de lluvia</a:t>
                      </a:r>
                    </a:p>
                  </a:txBody>
                  <a:tcPr/>
                </a:tc>
                <a:tc>
                  <a:txBody>
                    <a:bodyPr/>
                    <a:lstStyle/>
                    <a:p>
                      <a:r>
                        <a:rPr lang="es-ES" dirty="0"/>
                        <a:t>Bajo</a:t>
                      </a:r>
                    </a:p>
                  </a:txBody>
                  <a:tcPr/>
                </a:tc>
                <a:tc>
                  <a:txBody>
                    <a:bodyPr/>
                    <a:lstStyle/>
                    <a:p>
                      <a:r>
                        <a:rPr lang="es-ES" dirty="0"/>
                        <a:t>SDG 6: Recurso de agua</a:t>
                      </a:r>
                    </a:p>
                  </a:txBody>
                  <a:tcPr/>
                </a:tc>
                <a:extLst>
                  <a:ext uri="{0D108BD9-81ED-4DB2-BD59-A6C34878D82A}">
                    <a16:rowId xmlns:a16="http://schemas.microsoft.com/office/drawing/2014/main" val="2592553771"/>
                  </a:ext>
                </a:extLst>
              </a:tr>
            </a:tbl>
          </a:graphicData>
        </a:graphic>
      </p:graphicFrame>
      <p:sp>
        <p:nvSpPr>
          <p:cNvPr id="5" name="Rectángulo: esquinas redondeadas 4">
            <a:extLst>
              <a:ext uri="{FF2B5EF4-FFF2-40B4-BE49-F238E27FC236}">
                <a16:creationId xmlns:a16="http://schemas.microsoft.com/office/drawing/2014/main" id="{0284F942-FBD7-4E14-BFC1-635B9F43D599}"/>
              </a:ext>
            </a:extLst>
          </p:cNvPr>
          <p:cNvSpPr/>
          <p:nvPr/>
        </p:nvSpPr>
        <p:spPr>
          <a:xfrm>
            <a:off x="1611546" y="1257334"/>
            <a:ext cx="6168216" cy="942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t>Riesgos – Adaptación – </a:t>
            </a:r>
            <a:r>
              <a:rPr lang="es-ES" b="1" dirty="0" err="1"/>
              <a:t>SDGs</a:t>
            </a:r>
            <a:r>
              <a:rPr lang="es-ES" b="1" dirty="0"/>
              <a:t> – Limites</a:t>
            </a:r>
          </a:p>
          <a:p>
            <a:pPr algn="ctr"/>
            <a:r>
              <a:rPr lang="es-ES" b="1" dirty="0"/>
              <a:t>(ejemplo: agua)</a:t>
            </a:r>
          </a:p>
        </p:txBody>
      </p:sp>
    </p:spTree>
    <p:extLst>
      <p:ext uri="{BB962C8B-B14F-4D97-AF65-F5344CB8AC3E}">
        <p14:creationId xmlns:p14="http://schemas.microsoft.com/office/powerpoint/2010/main" val="3316742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número de diapositiva"/>
          <p:cNvSpPr>
            <a:spLocks noGrp="1"/>
          </p:cNvSpPr>
          <p:nvPr>
            <p:ph type="sldNum" sz="quarter" idx="12"/>
          </p:nvPr>
        </p:nvSpPr>
        <p:spPr/>
        <p:txBody>
          <a:bodyPr/>
          <a:lstStyle/>
          <a:p>
            <a:fld id="{36ED4B00-B4CE-433F-BD9E-86EA8518113C}" type="slidenum">
              <a:rPr lang="es-ES" smtClean="0"/>
              <a:pPr/>
              <a:t>7</a:t>
            </a:fld>
            <a:endParaRPr lang="es-ES"/>
          </a:p>
        </p:txBody>
      </p:sp>
      <p:sp>
        <p:nvSpPr>
          <p:cNvPr id="10" name="Rectangle 6"/>
          <p:cNvSpPr>
            <a:spLocks noChangeArrowheads="1"/>
          </p:cNvSpPr>
          <p:nvPr/>
        </p:nvSpPr>
        <p:spPr bwMode="auto">
          <a:xfrm>
            <a:off x="2955262" y="1107991"/>
            <a:ext cx="554461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1600" b="1" dirty="0">
                <a:solidFill>
                  <a:srgbClr val="1E3B59"/>
                </a:solidFill>
                <a:latin typeface="Century Gothic" pitchFamily="34" charset="0"/>
                <a:ea typeface="Calibri" pitchFamily="34" charset="0"/>
                <a:cs typeface="Times New Roman" pitchFamily="18" charset="0"/>
              </a:rPr>
              <a:t>Contexto de los </a:t>
            </a:r>
            <a:r>
              <a:rPr lang="es-ES" sz="1600" b="1" dirty="0" err="1">
                <a:solidFill>
                  <a:srgbClr val="1E3B59"/>
                </a:solidFill>
                <a:latin typeface="Century Gothic" pitchFamily="34" charset="0"/>
                <a:ea typeface="Calibri" pitchFamily="34" charset="0"/>
                <a:cs typeface="Times New Roman" pitchFamily="18" charset="0"/>
              </a:rPr>
              <a:t>NDCs</a:t>
            </a:r>
            <a:endParaRPr lang="es-ES" sz="1600" b="1" baseline="-25000" dirty="0">
              <a:solidFill>
                <a:srgbClr val="1E3B59"/>
              </a:solidFill>
              <a:latin typeface="Century Gothic" pitchFamily="34" charset="0"/>
              <a:ea typeface="Calibri" pitchFamily="34" charset="0"/>
              <a:cs typeface="Times New Roman" pitchFamily="18" charset="0"/>
            </a:endParaRPr>
          </a:p>
        </p:txBody>
      </p:sp>
      <p:sp>
        <p:nvSpPr>
          <p:cNvPr id="12" name="Rectángulo 11"/>
          <p:cNvSpPr/>
          <p:nvPr/>
        </p:nvSpPr>
        <p:spPr>
          <a:xfrm>
            <a:off x="179512" y="2112313"/>
            <a:ext cx="3456384" cy="523220"/>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kumimoji="0" lang="es-ES" altLang="es-ES" sz="1400" b="1" i="0" u="none" strike="noStrike" cap="none" normalizeH="0" baseline="0" dirty="0">
                <a:ln>
                  <a:noFill/>
                </a:ln>
                <a:solidFill>
                  <a:srgbClr val="1E3B59"/>
                </a:solidFill>
                <a:effectLst/>
                <a:latin typeface="Century Gothic" panose="020B0502020202020204" pitchFamily="34" charset="0"/>
              </a:rPr>
              <a:t>Objetivos individuales </a:t>
            </a:r>
            <a:r>
              <a:rPr kumimoji="0" lang="es-ES" altLang="es-ES" sz="1400" i="0" u="none" strike="noStrike" cap="none" normalizeH="0" baseline="0" dirty="0">
                <a:ln>
                  <a:noFill/>
                </a:ln>
                <a:solidFill>
                  <a:srgbClr val="1E3B59"/>
                </a:solidFill>
                <a:effectLst/>
                <a:latin typeface="Century Gothic" panose="020B0502020202020204" pitchFamily="34" charset="0"/>
              </a:rPr>
              <a:t>de reducción </a:t>
            </a:r>
            <a:r>
              <a:rPr kumimoji="0" lang="es-ES" altLang="es-ES" sz="1400" b="1" i="0" u="none" strike="noStrike" cap="none" normalizeH="0" baseline="0" dirty="0">
                <a:ln>
                  <a:noFill/>
                </a:ln>
                <a:solidFill>
                  <a:srgbClr val="1E3B59"/>
                </a:solidFill>
                <a:effectLst/>
                <a:latin typeface="Century Gothic" panose="020B0502020202020204" pitchFamily="34" charset="0"/>
              </a:rPr>
              <a:t>cada cinco años</a:t>
            </a:r>
            <a:r>
              <a:rPr lang="es-ES" altLang="es-ES" sz="1400" b="1" dirty="0">
                <a:solidFill>
                  <a:srgbClr val="1E3B59"/>
                </a:solidFill>
                <a:latin typeface="Century Gothic" panose="020B0502020202020204" pitchFamily="34" charset="0"/>
              </a:rPr>
              <a:t>.</a:t>
            </a:r>
            <a:endParaRPr kumimoji="0" lang="es-ES" altLang="es-ES" sz="1400" i="0" u="none" strike="noStrike" cap="none" normalizeH="0" baseline="0" dirty="0">
              <a:ln>
                <a:noFill/>
              </a:ln>
              <a:solidFill>
                <a:srgbClr val="1E3B59"/>
              </a:solidFill>
              <a:effectLst/>
              <a:latin typeface="Century Gothic" panose="020B0502020202020204" pitchFamily="34" charset="0"/>
            </a:endParaRPr>
          </a:p>
        </p:txBody>
      </p:sp>
      <p:sp>
        <p:nvSpPr>
          <p:cNvPr id="13" name="Rectángulo 12"/>
          <p:cNvSpPr/>
          <p:nvPr/>
        </p:nvSpPr>
        <p:spPr>
          <a:xfrm>
            <a:off x="179512" y="2969707"/>
            <a:ext cx="3456384" cy="307777"/>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kumimoji="0" lang="es-ES" altLang="es-ES" sz="1400" b="1" i="0" u="none" strike="noStrike" cap="none" normalizeH="0" baseline="0" dirty="0">
                <a:ln>
                  <a:noFill/>
                </a:ln>
                <a:solidFill>
                  <a:srgbClr val="1E3B59"/>
                </a:solidFill>
                <a:effectLst/>
                <a:latin typeface="Century Gothic" panose="020B0502020202020204" pitchFamily="34" charset="0"/>
              </a:rPr>
              <a:t>Mejorar el nivel de adaptación.</a:t>
            </a:r>
          </a:p>
        </p:txBody>
      </p:sp>
      <p:sp>
        <p:nvSpPr>
          <p:cNvPr id="14" name="Rectángulo 13"/>
          <p:cNvSpPr/>
          <p:nvPr/>
        </p:nvSpPr>
        <p:spPr>
          <a:xfrm>
            <a:off x="179512" y="4869160"/>
            <a:ext cx="3456384" cy="954107"/>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lang="es-ES" altLang="es-ES" sz="1400" b="1" dirty="0">
                <a:solidFill>
                  <a:srgbClr val="1E3B59"/>
                </a:solidFill>
                <a:latin typeface="Century Gothic" panose="020B0502020202020204" pitchFamily="34" charset="0"/>
              </a:rPr>
              <a:t>F</a:t>
            </a:r>
            <a:r>
              <a:rPr kumimoji="0" lang="es-ES" altLang="es-ES" sz="1400" b="1" i="0" u="none" strike="noStrike" cap="none" normalizeH="0" baseline="0" dirty="0">
                <a:ln>
                  <a:noFill/>
                </a:ln>
                <a:solidFill>
                  <a:srgbClr val="1E3B59"/>
                </a:solidFill>
                <a:effectLst/>
                <a:latin typeface="Century Gothic" panose="020B0502020202020204" pitchFamily="34" charset="0"/>
              </a:rPr>
              <a:t>inanciación</a:t>
            </a:r>
            <a:r>
              <a:rPr lang="es-ES" altLang="es-ES" sz="1400" b="1" dirty="0">
                <a:solidFill>
                  <a:srgbClr val="1E3B59"/>
                </a:solidFill>
                <a:latin typeface="Century Gothic" panose="020B0502020202020204" pitchFamily="34" charset="0"/>
              </a:rPr>
              <a:t>:</a:t>
            </a:r>
            <a:r>
              <a:rPr kumimoji="0" lang="es-ES" altLang="es-ES" sz="1400" b="1" i="0" u="none" strike="noStrike" cap="none" normalizeH="0" baseline="0" dirty="0">
                <a:ln>
                  <a:noFill/>
                </a:ln>
                <a:solidFill>
                  <a:srgbClr val="1E3B59"/>
                </a:solidFill>
                <a:effectLst/>
                <a:latin typeface="Century Gothic" panose="020B0502020202020204" pitchFamily="34" charset="0"/>
              </a:rPr>
              <a:t> </a:t>
            </a:r>
            <a:r>
              <a:rPr kumimoji="0" lang="es-ES" altLang="es-ES" sz="1400" i="0" u="none" strike="noStrike" cap="none" normalizeH="0" baseline="0" dirty="0">
                <a:ln>
                  <a:noFill/>
                </a:ln>
                <a:solidFill>
                  <a:srgbClr val="1E3B59"/>
                </a:solidFill>
                <a:effectLst/>
                <a:latin typeface="Century Gothic" panose="020B0502020202020204" pitchFamily="34" charset="0"/>
              </a:rPr>
              <a:t>países desarrollados aportarán </a:t>
            </a:r>
            <a:r>
              <a:rPr kumimoji="0" lang="es-ES" altLang="es-ES" sz="1400" b="1" i="0" u="none" strike="noStrike" cap="none" normalizeH="0" baseline="0" dirty="0">
                <a:ln>
                  <a:noFill/>
                </a:ln>
                <a:solidFill>
                  <a:srgbClr val="1E3B59"/>
                </a:solidFill>
                <a:effectLst/>
                <a:latin typeface="Century Gothic" panose="020B0502020202020204" pitchFamily="34" charset="0"/>
              </a:rPr>
              <a:t>100.000 millones de dólares anuales </a:t>
            </a:r>
            <a:r>
              <a:rPr kumimoji="0" lang="es-ES" altLang="es-ES" sz="1400" i="0" u="none" strike="noStrike" cap="none" normalizeH="0" baseline="0" dirty="0">
                <a:ln>
                  <a:noFill/>
                </a:ln>
                <a:solidFill>
                  <a:srgbClr val="1E3B59"/>
                </a:solidFill>
                <a:effectLst/>
                <a:latin typeface="Century Gothic" panose="020B0502020202020204" pitchFamily="34" charset="0"/>
              </a:rPr>
              <a:t>para 2020</a:t>
            </a:r>
            <a:r>
              <a:rPr kumimoji="0" lang="es-ES" altLang="es-ES" sz="1400" i="0" u="none" strike="noStrike" cap="none" normalizeH="0" dirty="0">
                <a:ln>
                  <a:noFill/>
                </a:ln>
                <a:solidFill>
                  <a:srgbClr val="1E3B59"/>
                </a:solidFill>
                <a:effectLst/>
                <a:latin typeface="Century Gothic" panose="020B0502020202020204" pitchFamily="34" charset="0"/>
              </a:rPr>
              <a:t> </a:t>
            </a:r>
            <a:r>
              <a:rPr kumimoji="0" lang="es-ES" altLang="es-ES" sz="1400" i="0" u="none" strike="noStrike" cap="none" normalizeH="0" baseline="0" dirty="0">
                <a:ln>
                  <a:noFill/>
                </a:ln>
                <a:solidFill>
                  <a:srgbClr val="1E3B59"/>
                </a:solidFill>
                <a:effectLst/>
                <a:latin typeface="Century Gothic" panose="020B0502020202020204" pitchFamily="34" charset="0"/>
              </a:rPr>
              <a:t>(A</a:t>
            </a:r>
            <a:r>
              <a:rPr kumimoji="0" lang="es-ES" altLang="es-ES" sz="1400" i="0" u="none" strike="noStrike" cap="none" normalizeH="0" dirty="0">
                <a:ln>
                  <a:noFill/>
                </a:ln>
                <a:solidFill>
                  <a:srgbClr val="1E3B59"/>
                </a:solidFill>
                <a:effectLst/>
                <a:latin typeface="Century Gothic" panose="020B0502020202020204" pitchFamily="34" charset="0"/>
              </a:rPr>
              <a:t> r</a:t>
            </a:r>
            <a:r>
              <a:rPr kumimoji="0" lang="es-ES" altLang="es-ES" sz="1400" i="0" u="none" strike="noStrike" cap="none" normalizeH="0" baseline="0" dirty="0">
                <a:ln>
                  <a:noFill/>
                </a:ln>
                <a:solidFill>
                  <a:srgbClr val="1E3B59"/>
                </a:solidFill>
                <a:effectLst/>
                <a:latin typeface="Century Gothic" panose="020B0502020202020204" pitchFamily="34" charset="0"/>
              </a:rPr>
              <a:t>evisión en 2025).</a:t>
            </a:r>
          </a:p>
        </p:txBody>
      </p:sp>
      <p:sp>
        <p:nvSpPr>
          <p:cNvPr id="15" name="Rectángulo 14"/>
          <p:cNvSpPr/>
          <p:nvPr/>
        </p:nvSpPr>
        <p:spPr>
          <a:xfrm>
            <a:off x="179512" y="3550102"/>
            <a:ext cx="3456384" cy="1169551"/>
          </a:xfrm>
          <a:prstGeom prst="rect">
            <a:avLst/>
          </a:prstGeom>
        </p:spPr>
        <p:txBody>
          <a:bodyPr wrap="square">
            <a:spAutoFit/>
          </a:bodyPr>
          <a:lstStyle/>
          <a:p>
            <a:pPr marL="285750" lvl="0" indent="-285750" eaLnBrk="0" fontAlgn="base" hangingPunct="0">
              <a:spcBef>
                <a:spcPct val="0"/>
              </a:spcBef>
              <a:spcAft>
                <a:spcPts val="1000"/>
              </a:spcAft>
              <a:buFont typeface="Arial" panose="020B0604020202020204" pitchFamily="34" charset="0"/>
              <a:buChar char="•"/>
            </a:pPr>
            <a:r>
              <a:rPr kumimoji="0" lang="es-ES" altLang="es-ES" sz="1400" b="1" i="0" u="none" strike="noStrike" cap="none" normalizeH="0" baseline="0" dirty="0">
                <a:ln>
                  <a:noFill/>
                </a:ln>
                <a:solidFill>
                  <a:srgbClr val="1E3B59"/>
                </a:solidFill>
                <a:effectLst/>
                <a:latin typeface="Century Gothic" panose="020B0502020202020204" pitchFamily="34" charset="0"/>
              </a:rPr>
              <a:t>2023: primer gran balance global </a:t>
            </a:r>
            <a:r>
              <a:rPr kumimoji="0" lang="es-ES" altLang="es-ES" sz="1400" i="0" u="none" strike="noStrike" cap="none" normalizeH="0" baseline="0" dirty="0">
                <a:ln>
                  <a:noFill/>
                </a:ln>
                <a:solidFill>
                  <a:srgbClr val="1E3B59"/>
                </a:solidFill>
                <a:effectLst/>
                <a:latin typeface="Century Gothic" panose="020B0502020202020204" pitchFamily="34" charset="0"/>
              </a:rPr>
              <a:t>sobre el nivel de emisiones y se analizará su repercusión en el objetivo de 2ºC</a:t>
            </a:r>
            <a:r>
              <a:rPr kumimoji="0" lang="es-ES" altLang="es-ES" sz="1400" i="0" u="none" strike="noStrike" cap="none" normalizeH="0" dirty="0">
                <a:ln>
                  <a:noFill/>
                </a:ln>
                <a:solidFill>
                  <a:srgbClr val="1E3B59"/>
                </a:solidFill>
                <a:effectLst/>
                <a:latin typeface="Century Gothic" panose="020B0502020202020204" pitchFamily="34" charset="0"/>
              </a:rPr>
              <a:t> (</a:t>
            </a:r>
            <a:r>
              <a:rPr kumimoji="0" lang="es-ES" altLang="es-ES" sz="1400" i="0" u="none" strike="noStrike" cap="none" normalizeH="0" baseline="0" dirty="0">
                <a:ln>
                  <a:noFill/>
                </a:ln>
                <a:solidFill>
                  <a:srgbClr val="1E3B59"/>
                </a:solidFill>
                <a:effectLst/>
                <a:latin typeface="Century Gothic" panose="020B0502020202020204" pitchFamily="34" charset="0"/>
              </a:rPr>
              <a:t>cada cinco años).</a:t>
            </a:r>
          </a:p>
        </p:txBody>
      </p:sp>
      <p:cxnSp>
        <p:nvCxnSpPr>
          <p:cNvPr id="20" name="Conector recto 19"/>
          <p:cNvCxnSpPr/>
          <p:nvPr/>
        </p:nvCxnSpPr>
        <p:spPr>
          <a:xfrm flipV="1">
            <a:off x="3602458" y="4368056"/>
            <a:ext cx="5330580" cy="5358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26" name="Diagrama 25"/>
          <p:cNvGraphicFramePr/>
          <p:nvPr>
            <p:extLst>
              <p:ext uri="{D42A27DB-BD31-4B8C-83A1-F6EECF244321}">
                <p14:modId xmlns:p14="http://schemas.microsoft.com/office/powerpoint/2010/main" val="1693622033"/>
              </p:ext>
            </p:extLst>
          </p:nvPr>
        </p:nvGraphicFramePr>
        <p:xfrm>
          <a:off x="3947147" y="1844824"/>
          <a:ext cx="4657301"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CuadroTexto 26"/>
          <p:cNvSpPr txBox="1"/>
          <p:nvPr/>
        </p:nvSpPr>
        <p:spPr>
          <a:xfrm>
            <a:off x="6737302" y="2996952"/>
            <a:ext cx="2195736" cy="307777"/>
          </a:xfrm>
          <a:prstGeom prst="rect">
            <a:avLst/>
          </a:prstGeom>
          <a:noFill/>
        </p:spPr>
        <p:txBody>
          <a:bodyPr wrap="square" rtlCol="0">
            <a:spAutoFit/>
          </a:bodyPr>
          <a:lstStyle/>
          <a:p>
            <a:pPr algn="ctr"/>
            <a:r>
              <a:rPr lang="es-ES" sz="1400" i="1" dirty="0">
                <a:solidFill>
                  <a:srgbClr val="1E3B59"/>
                </a:solidFill>
                <a:latin typeface="Century Gothic" panose="020B0502020202020204" pitchFamily="34" charset="0"/>
              </a:rPr>
              <a:t>Objetivos</a:t>
            </a:r>
          </a:p>
        </p:txBody>
      </p:sp>
      <p:sp>
        <p:nvSpPr>
          <p:cNvPr id="28" name="CuadroTexto 27"/>
          <p:cNvSpPr txBox="1"/>
          <p:nvPr/>
        </p:nvSpPr>
        <p:spPr>
          <a:xfrm>
            <a:off x="6965694" y="5263815"/>
            <a:ext cx="2195736" cy="523220"/>
          </a:xfrm>
          <a:prstGeom prst="rect">
            <a:avLst/>
          </a:prstGeom>
          <a:noFill/>
        </p:spPr>
        <p:txBody>
          <a:bodyPr wrap="square" rtlCol="0">
            <a:spAutoFit/>
          </a:bodyPr>
          <a:lstStyle/>
          <a:p>
            <a:pPr algn="ctr"/>
            <a:r>
              <a:rPr lang="es-ES_tradnl" sz="1400" i="1" dirty="0">
                <a:solidFill>
                  <a:srgbClr val="1E3B59"/>
                </a:solidFill>
                <a:latin typeface="Century Gothic" panose="020B0502020202020204" pitchFamily="34" charset="0"/>
              </a:rPr>
              <a:t>Voluntario</a:t>
            </a:r>
          </a:p>
          <a:p>
            <a:pPr algn="ctr"/>
            <a:r>
              <a:rPr lang="es-ES_tradnl" sz="1400" i="1" dirty="0">
                <a:solidFill>
                  <a:srgbClr val="1E3B59"/>
                </a:solidFill>
                <a:latin typeface="Century Gothic" panose="020B0502020202020204" pitchFamily="34" charset="0"/>
              </a:rPr>
              <a:t>No-punitivo</a:t>
            </a:r>
          </a:p>
        </p:txBody>
      </p:sp>
    </p:spTree>
    <p:extLst>
      <p:ext uri="{BB962C8B-B14F-4D97-AF65-F5344CB8AC3E}">
        <p14:creationId xmlns:p14="http://schemas.microsoft.com/office/powerpoint/2010/main" val="15135425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2DCC3655-1A40-4237-89BF-D6D8AE30E64A}"/>
              </a:ext>
            </a:extLst>
          </p:cNvPr>
          <p:cNvSpPr>
            <a:spLocks noGrp="1"/>
          </p:cNvSpPr>
          <p:nvPr>
            <p:ph type="sldNum" sz="quarter" idx="12"/>
          </p:nvPr>
        </p:nvSpPr>
        <p:spPr/>
        <p:txBody>
          <a:bodyPr/>
          <a:lstStyle/>
          <a:p>
            <a:fld id="{36ED4B00-B4CE-433F-BD9E-86EA8518113C}" type="slidenum">
              <a:rPr lang="es-ES" smtClean="0"/>
              <a:pPr/>
              <a:t>70</a:t>
            </a:fld>
            <a:endParaRPr lang="es-ES"/>
          </a:p>
        </p:txBody>
      </p:sp>
      <p:pic>
        <p:nvPicPr>
          <p:cNvPr id="3" name="Imagen 2">
            <a:extLst>
              <a:ext uri="{FF2B5EF4-FFF2-40B4-BE49-F238E27FC236}">
                <a16:creationId xmlns:a16="http://schemas.microsoft.com/office/drawing/2014/main" id="{03A0EBE4-09B4-4C27-8AD6-D54914393F24}"/>
              </a:ext>
            </a:extLst>
          </p:cNvPr>
          <p:cNvPicPr>
            <a:picLocks noChangeAspect="1"/>
          </p:cNvPicPr>
          <p:nvPr/>
        </p:nvPicPr>
        <p:blipFill>
          <a:blip r:embed="rId2"/>
          <a:stretch>
            <a:fillRect/>
          </a:stretch>
        </p:blipFill>
        <p:spPr>
          <a:xfrm>
            <a:off x="1403648" y="1772816"/>
            <a:ext cx="6496050" cy="4352925"/>
          </a:xfrm>
          <a:prstGeom prst="rect">
            <a:avLst/>
          </a:prstGeom>
        </p:spPr>
      </p:pic>
      <p:sp>
        <p:nvSpPr>
          <p:cNvPr id="4" name="Rectángulo: esquinas redondeadas 3">
            <a:extLst>
              <a:ext uri="{FF2B5EF4-FFF2-40B4-BE49-F238E27FC236}">
                <a16:creationId xmlns:a16="http://schemas.microsoft.com/office/drawing/2014/main" id="{2DEDA947-A90C-4124-B7D3-EEAD7E2081AD}"/>
              </a:ext>
            </a:extLst>
          </p:cNvPr>
          <p:cNvSpPr/>
          <p:nvPr/>
        </p:nvSpPr>
        <p:spPr>
          <a:xfrm>
            <a:off x="971600" y="1257334"/>
            <a:ext cx="7416824" cy="942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t>ADAPTACIÓN</a:t>
            </a:r>
          </a:p>
          <a:p>
            <a:pPr algn="ctr"/>
            <a:endParaRPr lang="es-ES" b="1" dirty="0"/>
          </a:p>
          <a:p>
            <a:pPr algn="ctr"/>
            <a:r>
              <a:rPr lang="es-ES" b="1" dirty="0"/>
              <a:t>INCREMENTAL VS. TRANSFORMACIONÁL</a:t>
            </a:r>
          </a:p>
        </p:txBody>
      </p:sp>
    </p:spTree>
    <p:extLst>
      <p:ext uri="{BB962C8B-B14F-4D97-AF65-F5344CB8AC3E}">
        <p14:creationId xmlns:p14="http://schemas.microsoft.com/office/powerpoint/2010/main" val="13634572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D648ED96-CD07-4A82-AB82-787DE3A3DBCF}"/>
              </a:ext>
            </a:extLst>
          </p:cNvPr>
          <p:cNvSpPr>
            <a:spLocks noGrp="1"/>
          </p:cNvSpPr>
          <p:nvPr>
            <p:ph type="sldNum" sz="quarter" idx="12"/>
          </p:nvPr>
        </p:nvSpPr>
        <p:spPr/>
        <p:txBody>
          <a:bodyPr/>
          <a:lstStyle/>
          <a:p>
            <a:fld id="{36ED4B00-B4CE-433F-BD9E-86EA8518113C}" type="slidenum">
              <a:rPr lang="es-ES" smtClean="0"/>
              <a:pPr/>
              <a:t>71</a:t>
            </a:fld>
            <a:endParaRPr lang="es-ES"/>
          </a:p>
        </p:txBody>
      </p:sp>
      <p:pic>
        <p:nvPicPr>
          <p:cNvPr id="3" name="Imagen 2">
            <a:extLst>
              <a:ext uri="{FF2B5EF4-FFF2-40B4-BE49-F238E27FC236}">
                <a16:creationId xmlns:a16="http://schemas.microsoft.com/office/drawing/2014/main" id="{F1F7696E-1CF2-4D21-B4D5-8AAE1469E9A2}"/>
              </a:ext>
            </a:extLst>
          </p:cNvPr>
          <p:cNvPicPr>
            <a:picLocks noChangeAspect="1"/>
          </p:cNvPicPr>
          <p:nvPr/>
        </p:nvPicPr>
        <p:blipFill>
          <a:blip r:embed="rId2"/>
          <a:stretch>
            <a:fillRect/>
          </a:stretch>
        </p:blipFill>
        <p:spPr>
          <a:xfrm>
            <a:off x="1403648" y="1530057"/>
            <a:ext cx="6943725" cy="4981575"/>
          </a:xfrm>
          <a:prstGeom prst="rect">
            <a:avLst/>
          </a:prstGeom>
        </p:spPr>
      </p:pic>
      <p:sp>
        <p:nvSpPr>
          <p:cNvPr id="4" name="Rectángulo: esquinas redondeadas 3">
            <a:extLst>
              <a:ext uri="{FF2B5EF4-FFF2-40B4-BE49-F238E27FC236}">
                <a16:creationId xmlns:a16="http://schemas.microsoft.com/office/drawing/2014/main" id="{DA64FCCA-AD97-4E86-90CE-4DD430A418E8}"/>
              </a:ext>
            </a:extLst>
          </p:cNvPr>
          <p:cNvSpPr/>
          <p:nvPr/>
        </p:nvSpPr>
        <p:spPr>
          <a:xfrm>
            <a:off x="930548" y="1320214"/>
            <a:ext cx="7601891" cy="13166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b="1" dirty="0"/>
              <a:t>Viabilidad:</a:t>
            </a:r>
          </a:p>
          <a:p>
            <a:r>
              <a:rPr lang="es-ES" b="1" dirty="0"/>
              <a:t>Sinergias y evitar conflictos de interés </a:t>
            </a:r>
          </a:p>
          <a:p>
            <a:r>
              <a:rPr lang="es-ES" b="1" dirty="0"/>
              <a:t>en la implementación del portafolio de medidas</a:t>
            </a:r>
          </a:p>
          <a:p>
            <a:pPr algn="ctr"/>
            <a:endParaRPr lang="es-ES" b="1" dirty="0"/>
          </a:p>
        </p:txBody>
      </p:sp>
    </p:spTree>
    <p:extLst>
      <p:ext uri="{BB962C8B-B14F-4D97-AF65-F5344CB8AC3E}">
        <p14:creationId xmlns:p14="http://schemas.microsoft.com/office/powerpoint/2010/main" val="23703408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D279CD2C-5D58-4C6B-8299-74BE8B673046}"/>
              </a:ext>
            </a:extLst>
          </p:cNvPr>
          <p:cNvSpPr>
            <a:spLocks noGrp="1"/>
          </p:cNvSpPr>
          <p:nvPr>
            <p:ph type="sldNum" sz="quarter" idx="12"/>
          </p:nvPr>
        </p:nvSpPr>
        <p:spPr/>
        <p:txBody>
          <a:bodyPr/>
          <a:lstStyle/>
          <a:p>
            <a:fld id="{36ED4B00-B4CE-433F-BD9E-86EA8518113C}" type="slidenum">
              <a:rPr lang="es-ES" smtClean="0"/>
              <a:pPr/>
              <a:t>72</a:t>
            </a:fld>
            <a:endParaRPr lang="es-ES"/>
          </a:p>
        </p:txBody>
      </p:sp>
      <p:pic>
        <p:nvPicPr>
          <p:cNvPr id="3" name="Imagen 2">
            <a:extLst>
              <a:ext uri="{FF2B5EF4-FFF2-40B4-BE49-F238E27FC236}">
                <a16:creationId xmlns:a16="http://schemas.microsoft.com/office/drawing/2014/main" id="{38BD0350-B6F4-4B47-87F3-432D3BAF10C1}"/>
              </a:ext>
            </a:extLst>
          </p:cNvPr>
          <p:cNvPicPr>
            <a:picLocks noChangeAspect="1"/>
          </p:cNvPicPr>
          <p:nvPr/>
        </p:nvPicPr>
        <p:blipFill>
          <a:blip r:embed="rId2"/>
          <a:stretch>
            <a:fillRect/>
          </a:stretch>
        </p:blipFill>
        <p:spPr>
          <a:xfrm>
            <a:off x="1187624" y="1094975"/>
            <a:ext cx="4233600" cy="5626500"/>
          </a:xfrm>
          <a:prstGeom prst="rect">
            <a:avLst/>
          </a:prstGeom>
        </p:spPr>
      </p:pic>
      <p:pic>
        <p:nvPicPr>
          <p:cNvPr id="4" name="Imagen 3">
            <a:extLst>
              <a:ext uri="{FF2B5EF4-FFF2-40B4-BE49-F238E27FC236}">
                <a16:creationId xmlns:a16="http://schemas.microsoft.com/office/drawing/2014/main" id="{8C3154A6-42DB-45F6-A5FA-1748530764EB}"/>
              </a:ext>
            </a:extLst>
          </p:cNvPr>
          <p:cNvPicPr>
            <a:picLocks noChangeAspect="1"/>
          </p:cNvPicPr>
          <p:nvPr/>
        </p:nvPicPr>
        <p:blipFill>
          <a:blip r:embed="rId3"/>
          <a:stretch>
            <a:fillRect/>
          </a:stretch>
        </p:blipFill>
        <p:spPr>
          <a:xfrm>
            <a:off x="6228184" y="396474"/>
            <a:ext cx="2160900" cy="6325001"/>
          </a:xfrm>
          <a:prstGeom prst="rect">
            <a:avLst/>
          </a:prstGeom>
        </p:spPr>
      </p:pic>
      <p:pic>
        <p:nvPicPr>
          <p:cNvPr id="5" name="Imagen 4">
            <a:extLst>
              <a:ext uri="{FF2B5EF4-FFF2-40B4-BE49-F238E27FC236}">
                <a16:creationId xmlns:a16="http://schemas.microsoft.com/office/drawing/2014/main" id="{6E14ADE4-5C22-42EA-B690-5B0B0F66339A}"/>
              </a:ext>
            </a:extLst>
          </p:cNvPr>
          <p:cNvPicPr>
            <a:picLocks noChangeAspect="1"/>
          </p:cNvPicPr>
          <p:nvPr/>
        </p:nvPicPr>
        <p:blipFill>
          <a:blip r:embed="rId4"/>
          <a:stretch>
            <a:fillRect/>
          </a:stretch>
        </p:blipFill>
        <p:spPr>
          <a:xfrm>
            <a:off x="2865518" y="3974265"/>
            <a:ext cx="3064950" cy="2277000"/>
          </a:xfrm>
          <a:prstGeom prst="rect">
            <a:avLst/>
          </a:prstGeom>
        </p:spPr>
      </p:pic>
      <p:sp>
        <p:nvSpPr>
          <p:cNvPr id="6" name="Rectángulo 5">
            <a:extLst>
              <a:ext uri="{FF2B5EF4-FFF2-40B4-BE49-F238E27FC236}">
                <a16:creationId xmlns:a16="http://schemas.microsoft.com/office/drawing/2014/main" id="{99D493CC-7548-413C-8EB1-7852BF31B04E}"/>
              </a:ext>
            </a:extLst>
          </p:cNvPr>
          <p:cNvSpPr/>
          <p:nvPr/>
        </p:nvSpPr>
        <p:spPr>
          <a:xfrm>
            <a:off x="1619672" y="764704"/>
            <a:ext cx="4933528" cy="923330"/>
          </a:xfrm>
          <a:prstGeom prst="rect">
            <a:avLst/>
          </a:prstGeom>
        </p:spPr>
        <p:txBody>
          <a:bodyPr wrap="square">
            <a:spAutoFit/>
          </a:bodyPr>
          <a:lstStyle/>
          <a:p>
            <a:r>
              <a:rPr lang="es-ES" dirty="0">
                <a:solidFill>
                  <a:srgbClr val="1E3B59"/>
                </a:solidFill>
                <a:latin typeface="Century Gothic" panose="020B0502020202020204" pitchFamily="34" charset="0"/>
              </a:rPr>
              <a:t>Paraguay y Bolivia registran los mayores grados de vulnerabilidad en Sur América</a:t>
            </a:r>
          </a:p>
          <a:p>
            <a:endParaRPr lang="es-ES" dirty="0">
              <a:solidFill>
                <a:srgbClr val="1E3B59"/>
              </a:solidFill>
              <a:latin typeface="Century Gothic" panose="020B0502020202020204" pitchFamily="34" charset="0"/>
            </a:endParaRPr>
          </a:p>
        </p:txBody>
      </p:sp>
    </p:spTree>
    <p:extLst>
      <p:ext uri="{BB962C8B-B14F-4D97-AF65-F5344CB8AC3E}">
        <p14:creationId xmlns:p14="http://schemas.microsoft.com/office/powerpoint/2010/main" val="40048748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48012066-88AC-4843-86C9-EBCF851E089C}"/>
              </a:ext>
            </a:extLst>
          </p:cNvPr>
          <p:cNvSpPr>
            <a:spLocks noGrp="1"/>
          </p:cNvSpPr>
          <p:nvPr>
            <p:ph type="sldNum" sz="quarter" idx="12"/>
          </p:nvPr>
        </p:nvSpPr>
        <p:spPr/>
        <p:txBody>
          <a:bodyPr/>
          <a:lstStyle/>
          <a:p>
            <a:fld id="{36ED4B00-B4CE-433F-BD9E-86EA8518113C}" type="slidenum">
              <a:rPr lang="es-ES" smtClean="0"/>
              <a:pPr/>
              <a:t>73</a:t>
            </a:fld>
            <a:endParaRPr lang="es-ES"/>
          </a:p>
        </p:txBody>
      </p:sp>
      <p:pic>
        <p:nvPicPr>
          <p:cNvPr id="4" name="Imagen 3">
            <a:extLst>
              <a:ext uri="{FF2B5EF4-FFF2-40B4-BE49-F238E27FC236}">
                <a16:creationId xmlns:a16="http://schemas.microsoft.com/office/drawing/2014/main" id="{18F87DF9-DCC1-4562-B730-01D5E3D8AB82}"/>
              </a:ext>
            </a:extLst>
          </p:cNvPr>
          <p:cNvPicPr>
            <a:picLocks noChangeAspect="1"/>
          </p:cNvPicPr>
          <p:nvPr/>
        </p:nvPicPr>
        <p:blipFill>
          <a:blip r:embed="rId2"/>
          <a:stretch>
            <a:fillRect/>
          </a:stretch>
        </p:blipFill>
        <p:spPr>
          <a:xfrm>
            <a:off x="251520" y="1745352"/>
            <a:ext cx="4842281" cy="4948659"/>
          </a:xfrm>
          <a:prstGeom prst="rect">
            <a:avLst/>
          </a:prstGeom>
        </p:spPr>
      </p:pic>
      <p:pic>
        <p:nvPicPr>
          <p:cNvPr id="5" name="Imagen 4">
            <a:extLst>
              <a:ext uri="{FF2B5EF4-FFF2-40B4-BE49-F238E27FC236}">
                <a16:creationId xmlns:a16="http://schemas.microsoft.com/office/drawing/2014/main" id="{1A89A921-136D-4957-AD3A-F7919500F9FF}"/>
              </a:ext>
            </a:extLst>
          </p:cNvPr>
          <p:cNvPicPr>
            <a:picLocks noChangeAspect="1"/>
          </p:cNvPicPr>
          <p:nvPr/>
        </p:nvPicPr>
        <p:blipFill>
          <a:blip r:embed="rId3"/>
          <a:stretch>
            <a:fillRect/>
          </a:stretch>
        </p:blipFill>
        <p:spPr>
          <a:xfrm>
            <a:off x="4240974" y="5033127"/>
            <a:ext cx="4236569" cy="1323223"/>
          </a:xfrm>
          <a:prstGeom prst="rect">
            <a:avLst/>
          </a:prstGeom>
        </p:spPr>
      </p:pic>
      <p:pic>
        <p:nvPicPr>
          <p:cNvPr id="6" name="Imagen 5">
            <a:extLst>
              <a:ext uri="{FF2B5EF4-FFF2-40B4-BE49-F238E27FC236}">
                <a16:creationId xmlns:a16="http://schemas.microsoft.com/office/drawing/2014/main" id="{5FA7D1C6-773F-422E-974A-66BA849A3A92}"/>
              </a:ext>
            </a:extLst>
          </p:cNvPr>
          <p:cNvPicPr>
            <a:picLocks noChangeAspect="1"/>
          </p:cNvPicPr>
          <p:nvPr/>
        </p:nvPicPr>
        <p:blipFill>
          <a:blip r:embed="rId4"/>
          <a:stretch>
            <a:fillRect/>
          </a:stretch>
        </p:blipFill>
        <p:spPr>
          <a:xfrm>
            <a:off x="2664772" y="1412776"/>
            <a:ext cx="5843251" cy="2849000"/>
          </a:xfrm>
          <a:prstGeom prst="rect">
            <a:avLst/>
          </a:prstGeom>
        </p:spPr>
      </p:pic>
    </p:spTree>
    <p:extLst>
      <p:ext uri="{BB962C8B-B14F-4D97-AF65-F5344CB8AC3E}">
        <p14:creationId xmlns:p14="http://schemas.microsoft.com/office/powerpoint/2010/main" val="1580316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6FBBF20-9DAD-470A-9852-590DDA063EF1}"/>
              </a:ext>
            </a:extLst>
          </p:cNvPr>
          <p:cNvSpPr>
            <a:spLocks noGrp="1"/>
          </p:cNvSpPr>
          <p:nvPr>
            <p:ph type="sldNum" sz="quarter" idx="12"/>
          </p:nvPr>
        </p:nvSpPr>
        <p:spPr/>
        <p:txBody>
          <a:bodyPr/>
          <a:lstStyle/>
          <a:p>
            <a:fld id="{36ED4B00-B4CE-433F-BD9E-86EA8518113C}" type="slidenum">
              <a:rPr lang="es-ES" smtClean="0"/>
              <a:pPr/>
              <a:t>74</a:t>
            </a:fld>
            <a:endParaRPr lang="es-ES"/>
          </a:p>
        </p:txBody>
      </p:sp>
      <p:sp>
        <p:nvSpPr>
          <p:cNvPr id="3" name="Rectángulo 2">
            <a:extLst>
              <a:ext uri="{FF2B5EF4-FFF2-40B4-BE49-F238E27FC236}">
                <a16:creationId xmlns:a16="http://schemas.microsoft.com/office/drawing/2014/main" id="{0F62573F-4AC3-4CC8-94E7-D5E4A81CF76C}"/>
              </a:ext>
            </a:extLst>
          </p:cNvPr>
          <p:cNvSpPr/>
          <p:nvPr/>
        </p:nvSpPr>
        <p:spPr>
          <a:xfrm>
            <a:off x="179512" y="6476191"/>
            <a:ext cx="7902624" cy="338554"/>
          </a:xfrm>
          <a:prstGeom prst="rect">
            <a:avLst/>
          </a:prstGeom>
        </p:spPr>
        <p:txBody>
          <a:bodyPr wrap="square">
            <a:spAutoFit/>
          </a:bodyPr>
          <a:lstStyle/>
          <a:p>
            <a:r>
              <a:rPr lang="es-ES" sz="800" dirty="0"/>
              <a:t>Fuente: OLADE, 2016, Cambio climático y su impacto en el sector energético</a:t>
            </a:r>
          </a:p>
          <a:p>
            <a:r>
              <a:rPr lang="es-ES" sz="800" dirty="0"/>
              <a:t>Fuente: República de Bolivia (Ministerio de Planificación del Desarrollo), 2007, Mecanismo Nacional de Adaptación al Cambio Climático </a:t>
            </a:r>
          </a:p>
        </p:txBody>
      </p:sp>
      <p:sp>
        <p:nvSpPr>
          <p:cNvPr id="5" name="Rectángulo 4">
            <a:extLst>
              <a:ext uri="{FF2B5EF4-FFF2-40B4-BE49-F238E27FC236}">
                <a16:creationId xmlns:a16="http://schemas.microsoft.com/office/drawing/2014/main" id="{907CA4D1-5E97-4F72-BEC6-A9EF4EB3A4A3}"/>
              </a:ext>
            </a:extLst>
          </p:cNvPr>
          <p:cNvSpPr/>
          <p:nvPr/>
        </p:nvSpPr>
        <p:spPr>
          <a:xfrm>
            <a:off x="1207736" y="1282433"/>
            <a:ext cx="6408712" cy="369332"/>
          </a:xfrm>
          <a:prstGeom prst="rect">
            <a:avLst/>
          </a:prstGeom>
        </p:spPr>
        <p:txBody>
          <a:bodyPr wrap="square">
            <a:spAutoFit/>
          </a:bodyPr>
          <a:lstStyle/>
          <a:p>
            <a:r>
              <a:rPr lang="es-ES" dirty="0">
                <a:solidFill>
                  <a:srgbClr val="1E3B59"/>
                </a:solidFill>
                <a:latin typeface="Century Gothic" pitchFamily="34" charset="0"/>
                <a:cs typeface="Times New Roman" pitchFamily="18" charset="0"/>
              </a:rPr>
              <a:t>Cambio climático y el sector energético</a:t>
            </a:r>
            <a:endParaRPr lang="es-ES" dirty="0"/>
          </a:p>
        </p:txBody>
      </p:sp>
      <p:pic>
        <p:nvPicPr>
          <p:cNvPr id="6" name="Imagen 5">
            <a:extLst>
              <a:ext uri="{FF2B5EF4-FFF2-40B4-BE49-F238E27FC236}">
                <a16:creationId xmlns:a16="http://schemas.microsoft.com/office/drawing/2014/main" id="{012BC5A4-76FA-4BDA-A718-454BE738A863}"/>
              </a:ext>
            </a:extLst>
          </p:cNvPr>
          <p:cNvPicPr>
            <a:picLocks noChangeAspect="1"/>
          </p:cNvPicPr>
          <p:nvPr/>
        </p:nvPicPr>
        <p:blipFill>
          <a:blip r:embed="rId2"/>
          <a:stretch>
            <a:fillRect/>
          </a:stretch>
        </p:blipFill>
        <p:spPr>
          <a:xfrm>
            <a:off x="6068698" y="806048"/>
            <a:ext cx="2535750" cy="1182500"/>
          </a:xfrm>
          <a:prstGeom prst="rect">
            <a:avLst/>
          </a:prstGeom>
        </p:spPr>
      </p:pic>
      <p:sp>
        <p:nvSpPr>
          <p:cNvPr id="9" name="Diagrama de flujo: proceso alternativo 8">
            <a:extLst>
              <a:ext uri="{FF2B5EF4-FFF2-40B4-BE49-F238E27FC236}">
                <a16:creationId xmlns:a16="http://schemas.microsoft.com/office/drawing/2014/main" id="{4681CD2E-CA26-4181-947C-C0E64890EDAC}"/>
              </a:ext>
            </a:extLst>
          </p:cNvPr>
          <p:cNvSpPr/>
          <p:nvPr/>
        </p:nvSpPr>
        <p:spPr>
          <a:xfrm>
            <a:off x="324684" y="2052348"/>
            <a:ext cx="8494632" cy="4196392"/>
          </a:xfrm>
          <a:prstGeom prst="flowChartAlternateProcess">
            <a:avLst/>
          </a:prstGeom>
          <a:solidFill>
            <a:schemeClr val="bg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400" b="1" dirty="0">
                <a:latin typeface="Century Gothic" panose="020B0502020202020204" pitchFamily="34" charset="0"/>
              </a:rPr>
              <a:t>Sector de Energía</a:t>
            </a:r>
          </a:p>
        </p:txBody>
      </p:sp>
      <p:sp>
        <p:nvSpPr>
          <p:cNvPr id="10" name="Diagrama de flujo: proceso alternativo 9">
            <a:extLst>
              <a:ext uri="{FF2B5EF4-FFF2-40B4-BE49-F238E27FC236}">
                <a16:creationId xmlns:a16="http://schemas.microsoft.com/office/drawing/2014/main" id="{679E333E-C149-41B9-8BCE-F74E6E5E2E5D}"/>
              </a:ext>
            </a:extLst>
          </p:cNvPr>
          <p:cNvSpPr/>
          <p:nvPr/>
        </p:nvSpPr>
        <p:spPr>
          <a:xfrm>
            <a:off x="3174982" y="2556091"/>
            <a:ext cx="2474220" cy="3465197"/>
          </a:xfrm>
          <a:prstGeom prst="flowChartAlternateProcess">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r>
              <a:rPr lang="es-ES" sz="1400" b="1" dirty="0">
                <a:solidFill>
                  <a:schemeClr val="bg1"/>
                </a:solidFill>
                <a:latin typeface="Century Gothic" panose="020B0502020202020204" pitchFamily="34" charset="0"/>
              </a:rPr>
              <a:t>Transmisión / Distribución</a:t>
            </a:r>
          </a:p>
        </p:txBody>
      </p:sp>
      <p:sp>
        <p:nvSpPr>
          <p:cNvPr id="11" name="Diagrama de flujo: proceso alternativo 10">
            <a:extLst>
              <a:ext uri="{FF2B5EF4-FFF2-40B4-BE49-F238E27FC236}">
                <a16:creationId xmlns:a16="http://schemas.microsoft.com/office/drawing/2014/main" id="{66E531B3-5A39-4433-85E9-CB6AF577E8E7}"/>
              </a:ext>
            </a:extLst>
          </p:cNvPr>
          <p:cNvSpPr/>
          <p:nvPr/>
        </p:nvSpPr>
        <p:spPr>
          <a:xfrm>
            <a:off x="5764352" y="2566286"/>
            <a:ext cx="2324104" cy="3455002"/>
          </a:xfrm>
          <a:prstGeom prst="flowChartAlternateProcess">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r>
              <a:rPr lang="es-ES" sz="1400" b="1" dirty="0">
                <a:solidFill>
                  <a:schemeClr val="bg1"/>
                </a:solidFill>
                <a:latin typeface="Century Gothic" panose="020B0502020202020204" pitchFamily="34" charset="0"/>
              </a:rPr>
              <a:t>Consumo</a:t>
            </a:r>
          </a:p>
        </p:txBody>
      </p:sp>
      <p:sp>
        <p:nvSpPr>
          <p:cNvPr id="8" name="Diagrama de flujo: proceso alternativo 7">
            <a:extLst>
              <a:ext uri="{FF2B5EF4-FFF2-40B4-BE49-F238E27FC236}">
                <a16:creationId xmlns:a16="http://schemas.microsoft.com/office/drawing/2014/main" id="{0CDECDC6-ABE1-4F20-A990-0863C440E022}"/>
              </a:ext>
            </a:extLst>
          </p:cNvPr>
          <p:cNvSpPr/>
          <p:nvPr/>
        </p:nvSpPr>
        <p:spPr>
          <a:xfrm>
            <a:off x="852420" y="2552291"/>
            <a:ext cx="2207412" cy="3468997"/>
          </a:xfrm>
          <a:prstGeom prst="flowChartAlternateProcess">
            <a:avLst/>
          </a:prstGeom>
          <a:solidFill>
            <a:srgbClr val="019F6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400" b="1" dirty="0">
                <a:solidFill>
                  <a:schemeClr val="bg1"/>
                </a:solidFill>
                <a:latin typeface="Century Gothic" panose="020B0502020202020204" pitchFamily="34" charset="0"/>
              </a:rPr>
              <a:t>Generación</a:t>
            </a:r>
          </a:p>
        </p:txBody>
      </p:sp>
      <p:sp>
        <p:nvSpPr>
          <p:cNvPr id="12" name="Diagrama de flujo: proceso alternativo 11">
            <a:extLst>
              <a:ext uri="{FF2B5EF4-FFF2-40B4-BE49-F238E27FC236}">
                <a16:creationId xmlns:a16="http://schemas.microsoft.com/office/drawing/2014/main" id="{520B7CF9-5559-453B-AB1E-BA9B52A1103D}"/>
              </a:ext>
            </a:extLst>
          </p:cNvPr>
          <p:cNvSpPr/>
          <p:nvPr/>
        </p:nvSpPr>
        <p:spPr>
          <a:xfrm>
            <a:off x="615780" y="3566059"/>
            <a:ext cx="7700636" cy="650857"/>
          </a:xfrm>
          <a:prstGeom prst="flowChartAlternateProcess">
            <a:avLst/>
          </a:prstGeom>
          <a:solidFill>
            <a:srgbClr val="8BE1B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ctr" anchorCtr="0">
            <a:noAutofit/>
          </a:bodyPr>
          <a:lstStyle/>
          <a:p>
            <a:pPr algn="ctr"/>
            <a:r>
              <a:rPr lang="es-ES" sz="1400" b="1" dirty="0">
                <a:solidFill>
                  <a:schemeClr val="bg1"/>
                </a:solidFill>
                <a:latin typeface="Century Gothic" panose="020B0502020202020204" pitchFamily="34" charset="0"/>
              </a:rPr>
              <a:t>Mitigación</a:t>
            </a:r>
          </a:p>
        </p:txBody>
      </p:sp>
      <p:sp>
        <p:nvSpPr>
          <p:cNvPr id="13" name="Diagrama de flujo: proceso alternativo 12">
            <a:extLst>
              <a:ext uri="{FF2B5EF4-FFF2-40B4-BE49-F238E27FC236}">
                <a16:creationId xmlns:a16="http://schemas.microsoft.com/office/drawing/2014/main" id="{32E16BCA-ACAE-41E3-8F18-0C20DF57D88D}"/>
              </a:ext>
            </a:extLst>
          </p:cNvPr>
          <p:cNvSpPr/>
          <p:nvPr/>
        </p:nvSpPr>
        <p:spPr>
          <a:xfrm>
            <a:off x="597870" y="4909122"/>
            <a:ext cx="7700636" cy="650857"/>
          </a:xfrm>
          <a:prstGeom prst="flowChartAlternateProcess">
            <a:avLst/>
          </a:prstGeom>
          <a:solidFill>
            <a:srgbClr val="19614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ctr" anchorCtr="0">
            <a:noAutofit/>
          </a:bodyPr>
          <a:lstStyle/>
          <a:p>
            <a:pPr algn="ctr"/>
            <a:r>
              <a:rPr lang="es-ES" sz="1400" b="1" dirty="0">
                <a:solidFill>
                  <a:schemeClr val="bg1"/>
                </a:solidFill>
                <a:latin typeface="Century Gothic" panose="020B0502020202020204" pitchFamily="34" charset="0"/>
              </a:rPr>
              <a:t>Adaptación</a:t>
            </a:r>
          </a:p>
        </p:txBody>
      </p:sp>
      <p:sp>
        <p:nvSpPr>
          <p:cNvPr id="14" name="Flecha: arriba y abajo 13">
            <a:extLst>
              <a:ext uri="{FF2B5EF4-FFF2-40B4-BE49-F238E27FC236}">
                <a16:creationId xmlns:a16="http://schemas.microsoft.com/office/drawing/2014/main" id="{20B280B2-E6B2-4A7A-81E7-00714F184B7A}"/>
              </a:ext>
            </a:extLst>
          </p:cNvPr>
          <p:cNvSpPr/>
          <p:nvPr/>
        </p:nvSpPr>
        <p:spPr>
          <a:xfrm>
            <a:off x="1569524" y="4261486"/>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
        <p:nvSpPr>
          <p:cNvPr id="15" name="Flecha: arriba y abajo 14">
            <a:extLst>
              <a:ext uri="{FF2B5EF4-FFF2-40B4-BE49-F238E27FC236}">
                <a16:creationId xmlns:a16="http://schemas.microsoft.com/office/drawing/2014/main" id="{3F7186F8-5969-4F1D-99B7-8C67A63ECC82}"/>
              </a:ext>
            </a:extLst>
          </p:cNvPr>
          <p:cNvSpPr/>
          <p:nvPr/>
        </p:nvSpPr>
        <p:spPr>
          <a:xfrm>
            <a:off x="6710380" y="4252993"/>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
        <p:nvSpPr>
          <p:cNvPr id="16" name="Flecha: arriba y abajo 15">
            <a:extLst>
              <a:ext uri="{FF2B5EF4-FFF2-40B4-BE49-F238E27FC236}">
                <a16:creationId xmlns:a16="http://schemas.microsoft.com/office/drawing/2014/main" id="{872B5532-921D-443F-85BE-F77698EBE26C}"/>
              </a:ext>
            </a:extLst>
          </p:cNvPr>
          <p:cNvSpPr/>
          <p:nvPr/>
        </p:nvSpPr>
        <p:spPr>
          <a:xfrm>
            <a:off x="4196068" y="4252993"/>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Tree>
    <p:extLst>
      <p:ext uri="{BB962C8B-B14F-4D97-AF65-F5344CB8AC3E}">
        <p14:creationId xmlns:p14="http://schemas.microsoft.com/office/powerpoint/2010/main" val="20366754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agrama de flujo: proceso alternativo 7">
            <a:extLst>
              <a:ext uri="{FF2B5EF4-FFF2-40B4-BE49-F238E27FC236}">
                <a16:creationId xmlns:a16="http://schemas.microsoft.com/office/drawing/2014/main" id="{0CDECDC6-ABE1-4F20-A990-0863C440E022}"/>
              </a:ext>
            </a:extLst>
          </p:cNvPr>
          <p:cNvSpPr/>
          <p:nvPr/>
        </p:nvSpPr>
        <p:spPr>
          <a:xfrm>
            <a:off x="179512" y="826998"/>
            <a:ext cx="8784976" cy="5649193"/>
          </a:xfrm>
          <a:prstGeom prst="flowChartAlternateProcess">
            <a:avLst/>
          </a:prstGeom>
          <a:solidFill>
            <a:schemeClr val="bg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400" b="1" dirty="0">
                <a:latin typeface="Century Gothic" panose="020B0502020202020204" pitchFamily="34" charset="0"/>
              </a:rPr>
              <a:t>Generación</a:t>
            </a:r>
          </a:p>
        </p:txBody>
      </p:sp>
      <p:sp>
        <p:nvSpPr>
          <p:cNvPr id="2" name="Marcador de número de diapositiva 1">
            <a:extLst>
              <a:ext uri="{FF2B5EF4-FFF2-40B4-BE49-F238E27FC236}">
                <a16:creationId xmlns:a16="http://schemas.microsoft.com/office/drawing/2014/main" id="{56FBBF20-9DAD-470A-9852-590DDA063EF1}"/>
              </a:ext>
            </a:extLst>
          </p:cNvPr>
          <p:cNvSpPr>
            <a:spLocks noGrp="1"/>
          </p:cNvSpPr>
          <p:nvPr>
            <p:ph type="sldNum" sz="quarter" idx="12"/>
          </p:nvPr>
        </p:nvSpPr>
        <p:spPr/>
        <p:txBody>
          <a:bodyPr/>
          <a:lstStyle/>
          <a:p>
            <a:fld id="{36ED4B00-B4CE-433F-BD9E-86EA8518113C}" type="slidenum">
              <a:rPr lang="es-ES" smtClean="0"/>
              <a:pPr/>
              <a:t>75</a:t>
            </a:fld>
            <a:endParaRPr lang="es-ES"/>
          </a:p>
        </p:txBody>
      </p:sp>
      <p:sp>
        <p:nvSpPr>
          <p:cNvPr id="3" name="Rectángulo 2">
            <a:extLst>
              <a:ext uri="{FF2B5EF4-FFF2-40B4-BE49-F238E27FC236}">
                <a16:creationId xmlns:a16="http://schemas.microsoft.com/office/drawing/2014/main" id="{0F62573F-4AC3-4CC8-94E7-D5E4A81CF76C}"/>
              </a:ext>
            </a:extLst>
          </p:cNvPr>
          <p:cNvSpPr/>
          <p:nvPr/>
        </p:nvSpPr>
        <p:spPr>
          <a:xfrm>
            <a:off x="179512" y="6476191"/>
            <a:ext cx="7902624" cy="338554"/>
          </a:xfrm>
          <a:prstGeom prst="rect">
            <a:avLst/>
          </a:prstGeom>
        </p:spPr>
        <p:txBody>
          <a:bodyPr wrap="square">
            <a:spAutoFit/>
          </a:bodyPr>
          <a:lstStyle/>
          <a:p>
            <a:r>
              <a:rPr lang="es-ES" sz="800" dirty="0"/>
              <a:t>Fuente: OLADE, 2016, Cambio climático y su impacto en el sector energético</a:t>
            </a:r>
          </a:p>
          <a:p>
            <a:r>
              <a:rPr lang="es-ES" sz="800" dirty="0"/>
              <a:t>Fuente: República de Bolivia (Ministerio de Planificación del Desarrollo), 2007, Mecanismo Nacional de Adaptación al Cambio Climático </a:t>
            </a:r>
          </a:p>
        </p:txBody>
      </p:sp>
      <p:pic>
        <p:nvPicPr>
          <p:cNvPr id="7" name="Imagen 6">
            <a:extLst>
              <a:ext uri="{FF2B5EF4-FFF2-40B4-BE49-F238E27FC236}">
                <a16:creationId xmlns:a16="http://schemas.microsoft.com/office/drawing/2014/main" id="{9776FC44-09C5-44F1-9BA1-208472AAE5DD}"/>
              </a:ext>
            </a:extLst>
          </p:cNvPr>
          <p:cNvPicPr>
            <a:picLocks noChangeAspect="1"/>
          </p:cNvPicPr>
          <p:nvPr/>
        </p:nvPicPr>
        <p:blipFill>
          <a:blip r:embed="rId2"/>
          <a:stretch>
            <a:fillRect/>
          </a:stretch>
        </p:blipFill>
        <p:spPr>
          <a:xfrm>
            <a:off x="6334168" y="931937"/>
            <a:ext cx="1768888" cy="521872"/>
          </a:xfrm>
          <a:prstGeom prst="rect">
            <a:avLst/>
          </a:prstGeom>
        </p:spPr>
      </p:pic>
      <p:sp>
        <p:nvSpPr>
          <p:cNvPr id="12" name="Diagrama de flujo: proceso alternativo 11">
            <a:extLst>
              <a:ext uri="{FF2B5EF4-FFF2-40B4-BE49-F238E27FC236}">
                <a16:creationId xmlns:a16="http://schemas.microsoft.com/office/drawing/2014/main" id="{520B7CF9-5559-453B-AB1E-BA9B52A1103D}"/>
              </a:ext>
            </a:extLst>
          </p:cNvPr>
          <p:cNvSpPr/>
          <p:nvPr/>
        </p:nvSpPr>
        <p:spPr>
          <a:xfrm>
            <a:off x="416560" y="1502600"/>
            <a:ext cx="8363272" cy="295966"/>
          </a:xfrm>
          <a:prstGeom prst="flowChartAlternateProcess">
            <a:avLst/>
          </a:prstGeom>
          <a:solidFill>
            <a:srgbClr val="8BE1B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r>
              <a:rPr lang="es-ES" sz="1000" b="1" dirty="0">
                <a:solidFill>
                  <a:schemeClr val="bg1"/>
                </a:solidFill>
                <a:latin typeface="Century Gothic" panose="020B0502020202020204" pitchFamily="34" charset="0"/>
              </a:rPr>
              <a:t>Mitigación de emisiones: Mejora de eficiencia - Energía renovable- Cambio de combustible</a:t>
            </a:r>
          </a:p>
          <a:p>
            <a:r>
              <a:rPr lang="es-ES" sz="1400" b="1" dirty="0">
                <a:solidFill>
                  <a:schemeClr val="bg1"/>
                </a:solidFill>
                <a:latin typeface="Century Gothic" panose="020B0502020202020204" pitchFamily="34" charset="0"/>
              </a:rPr>
              <a:t> </a:t>
            </a:r>
          </a:p>
        </p:txBody>
      </p:sp>
      <p:sp>
        <p:nvSpPr>
          <p:cNvPr id="13" name="Diagrama de flujo: proceso alternativo 12">
            <a:extLst>
              <a:ext uri="{FF2B5EF4-FFF2-40B4-BE49-F238E27FC236}">
                <a16:creationId xmlns:a16="http://schemas.microsoft.com/office/drawing/2014/main" id="{32E16BCA-ACAE-41E3-8F18-0C20DF57D88D}"/>
              </a:ext>
            </a:extLst>
          </p:cNvPr>
          <p:cNvSpPr/>
          <p:nvPr/>
        </p:nvSpPr>
        <p:spPr>
          <a:xfrm>
            <a:off x="323528" y="1988841"/>
            <a:ext cx="8496944" cy="4156122"/>
          </a:xfrm>
          <a:prstGeom prst="flowChartAlternateProcess">
            <a:avLst/>
          </a:prstGeom>
          <a:solidFill>
            <a:srgbClr val="19614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r>
              <a:rPr lang="es-ES" sz="1000" b="1" dirty="0">
                <a:solidFill>
                  <a:schemeClr val="bg1"/>
                </a:solidFill>
                <a:latin typeface="Century Gothic" panose="020B0502020202020204" pitchFamily="34" charset="0"/>
              </a:rPr>
              <a:t>Adaptación</a:t>
            </a:r>
          </a:p>
        </p:txBody>
      </p:sp>
      <p:sp>
        <p:nvSpPr>
          <p:cNvPr id="14" name="Flecha: arriba y abajo 13">
            <a:extLst>
              <a:ext uri="{FF2B5EF4-FFF2-40B4-BE49-F238E27FC236}">
                <a16:creationId xmlns:a16="http://schemas.microsoft.com/office/drawing/2014/main" id="{20B280B2-E6B2-4A7A-81E7-00714F184B7A}"/>
              </a:ext>
            </a:extLst>
          </p:cNvPr>
          <p:cNvSpPr/>
          <p:nvPr/>
        </p:nvSpPr>
        <p:spPr>
          <a:xfrm>
            <a:off x="8276480" y="1667868"/>
            <a:ext cx="432048" cy="616026"/>
          </a:xfrm>
          <a:prstGeom prst="upDownArrow">
            <a:avLst/>
          </a:prstGeom>
          <a:solidFill>
            <a:srgbClr val="1E3B5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53340" tIns="53340" rIns="53340" bIns="53340" numCol="1" spcCol="1270" rtlCol="0" fromWordArt="0" anchor="t" anchorCtr="0" forceAA="0" compatLnSpc="1">
            <a:prstTxWarp prst="textNoShape">
              <a:avLst/>
            </a:prstTxWarp>
            <a:noAutofit/>
          </a:bodyPr>
          <a:lstStyle/>
          <a:p>
            <a:pPr algn="ctr"/>
            <a:endParaRPr lang="es-ES" sz="1400" b="1">
              <a:solidFill>
                <a:schemeClr val="bg1"/>
              </a:solidFill>
              <a:latin typeface="Century Gothic" panose="020B0502020202020204" pitchFamily="34" charset="0"/>
            </a:endParaRPr>
          </a:p>
        </p:txBody>
      </p:sp>
      <p:sp>
        <p:nvSpPr>
          <p:cNvPr id="17" name="Diagrama de flujo: proceso alternativo 16">
            <a:extLst>
              <a:ext uri="{FF2B5EF4-FFF2-40B4-BE49-F238E27FC236}">
                <a16:creationId xmlns:a16="http://schemas.microsoft.com/office/drawing/2014/main" id="{40B22CD8-605A-471F-A864-FBD07B0E0603}"/>
              </a:ext>
            </a:extLst>
          </p:cNvPr>
          <p:cNvSpPr/>
          <p:nvPr/>
        </p:nvSpPr>
        <p:spPr>
          <a:xfrm>
            <a:off x="390363" y="2474169"/>
            <a:ext cx="4137808" cy="3556834"/>
          </a:xfrm>
          <a:prstGeom prst="flowChartAlternateProcess">
            <a:avLst/>
          </a:prstGeom>
          <a:solidFill>
            <a:srgbClr val="289868"/>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200" b="1" u="sng" dirty="0">
                <a:solidFill>
                  <a:schemeClr val="bg1"/>
                </a:solidFill>
                <a:latin typeface="Century Gothic" panose="020B0502020202020204" pitchFamily="34" charset="0"/>
              </a:rPr>
              <a:t>Riesgos</a:t>
            </a: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Hidro: Menos agua, Irregularidad de agua, falta de lluvia, glaciares, altas temperaturas y evaporación </a:t>
            </a: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Termo: temperaturas mas altas causan ineficiencias, falta de agua para refrigeración, problemas de disponibilidad/ transporte del combustible</a:t>
            </a: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Solar: Aumento de temperaturas o nubosidad causan ineficiencias, vientos fuertes impactan estructura</a:t>
            </a: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Eólica: ráfagas de viento fuerte</a:t>
            </a:r>
          </a:p>
          <a:p>
            <a:endParaRPr lang="es-ES" sz="1400" b="1" dirty="0">
              <a:solidFill>
                <a:schemeClr val="bg1"/>
              </a:solidFill>
              <a:latin typeface="Century Gothic" panose="020B0502020202020204" pitchFamily="34" charset="0"/>
            </a:endParaRPr>
          </a:p>
        </p:txBody>
      </p:sp>
      <p:sp>
        <p:nvSpPr>
          <p:cNvPr id="19" name="Diagrama de flujo: proceso alternativo 18">
            <a:extLst>
              <a:ext uri="{FF2B5EF4-FFF2-40B4-BE49-F238E27FC236}">
                <a16:creationId xmlns:a16="http://schemas.microsoft.com/office/drawing/2014/main" id="{F4816557-1125-4AE2-AA65-37A4918EACF3}"/>
              </a:ext>
            </a:extLst>
          </p:cNvPr>
          <p:cNvSpPr/>
          <p:nvPr/>
        </p:nvSpPr>
        <p:spPr>
          <a:xfrm>
            <a:off x="4744196" y="2474169"/>
            <a:ext cx="3860251" cy="3556834"/>
          </a:xfrm>
          <a:prstGeom prst="flowChartAlternateProcess">
            <a:avLst/>
          </a:prstGeom>
          <a:solidFill>
            <a:srgbClr val="289868"/>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spcFirstLastPara="0" vert="horz" wrap="square" lIns="53340" tIns="53340" rIns="53340" bIns="53340" numCol="1" spcCol="1270" anchor="t" anchorCtr="0">
            <a:noAutofit/>
          </a:bodyPr>
          <a:lstStyle/>
          <a:p>
            <a:pPr algn="ctr"/>
            <a:r>
              <a:rPr lang="es-ES" sz="1200" b="1" u="sng" dirty="0">
                <a:solidFill>
                  <a:schemeClr val="bg1"/>
                </a:solidFill>
                <a:latin typeface="Century Gothic" panose="020B0502020202020204" pitchFamily="34" charset="0"/>
              </a:rPr>
              <a:t>Propuestas</a:t>
            </a: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Hidro: Manejo de cuencas y bosques integrado, mejores estudios, técnicas y manejo adaptado</a:t>
            </a:r>
          </a:p>
          <a:p>
            <a:pPr algn="ctr"/>
            <a:endParaRPr lang="es-ES" sz="1200" b="1" dirty="0">
              <a:solidFill>
                <a:schemeClr val="bg1"/>
              </a:solidFill>
              <a:latin typeface="Century Gothic" panose="020B0502020202020204" pitchFamily="34" charset="0"/>
            </a:endParaRP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Termo: tecnologías adaptadas con menos consumo de agua</a:t>
            </a:r>
          </a:p>
          <a:p>
            <a:pPr algn="ctr"/>
            <a:endParaRPr lang="es-ES" sz="1200" b="1" dirty="0">
              <a:solidFill>
                <a:schemeClr val="bg1"/>
              </a:solidFill>
              <a:latin typeface="Century Gothic" panose="020B0502020202020204" pitchFamily="34" charset="0"/>
            </a:endParaRPr>
          </a:p>
          <a:p>
            <a:pPr algn="ctr"/>
            <a:endParaRPr lang="es-ES" sz="1200" b="1" dirty="0">
              <a:solidFill>
                <a:schemeClr val="bg1"/>
              </a:solidFill>
              <a:latin typeface="Century Gothic" panose="020B0502020202020204" pitchFamily="34" charset="0"/>
            </a:endParaRP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Solar: refrigerar paneles, base reforzado</a:t>
            </a:r>
          </a:p>
          <a:p>
            <a:pPr algn="ctr"/>
            <a:endParaRPr lang="es-ES" sz="1200" b="1" dirty="0">
              <a:solidFill>
                <a:schemeClr val="bg1"/>
              </a:solidFill>
              <a:latin typeface="Century Gothic" panose="020B0502020202020204" pitchFamily="34" charset="0"/>
            </a:endParaRPr>
          </a:p>
          <a:p>
            <a:pPr algn="ctr"/>
            <a:endParaRPr lang="es-ES" sz="1200" b="1" dirty="0">
              <a:solidFill>
                <a:schemeClr val="bg1"/>
              </a:solidFill>
              <a:latin typeface="Century Gothic" panose="020B0502020202020204" pitchFamily="34" charset="0"/>
            </a:endParaRPr>
          </a:p>
          <a:p>
            <a:pPr algn="ctr"/>
            <a:r>
              <a:rPr lang="es-ES" sz="1200" b="1" dirty="0">
                <a:solidFill>
                  <a:schemeClr val="bg1"/>
                </a:solidFill>
                <a:latin typeface="Century Gothic" panose="020B0502020202020204" pitchFamily="34" charset="0"/>
              </a:rPr>
              <a:t>Eólica: Molinos adaptadas a los vientos máximos.</a:t>
            </a:r>
          </a:p>
          <a:p>
            <a:endParaRPr lang="es-ES" sz="1400" b="1" dirty="0">
              <a:solidFill>
                <a:schemeClr val="bg1"/>
              </a:solidFill>
              <a:latin typeface="Century Gothic" panose="020B0502020202020204" pitchFamily="34" charset="0"/>
            </a:endParaRPr>
          </a:p>
        </p:txBody>
      </p:sp>
      <p:cxnSp>
        <p:nvCxnSpPr>
          <p:cNvPr id="20" name="Conector recto de flecha 19">
            <a:extLst>
              <a:ext uri="{FF2B5EF4-FFF2-40B4-BE49-F238E27FC236}">
                <a16:creationId xmlns:a16="http://schemas.microsoft.com/office/drawing/2014/main" id="{DD67310A-2C2C-41EB-958F-1E86A679F933}"/>
              </a:ext>
            </a:extLst>
          </p:cNvPr>
          <p:cNvCxnSpPr/>
          <p:nvPr/>
        </p:nvCxnSpPr>
        <p:spPr>
          <a:xfrm>
            <a:off x="4264536" y="3284984"/>
            <a:ext cx="72008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1" name="Conector recto de flecha 20">
            <a:extLst>
              <a:ext uri="{FF2B5EF4-FFF2-40B4-BE49-F238E27FC236}">
                <a16:creationId xmlns:a16="http://schemas.microsoft.com/office/drawing/2014/main" id="{DB46652B-F3BF-4321-BA86-078F878FF472}"/>
              </a:ext>
            </a:extLst>
          </p:cNvPr>
          <p:cNvCxnSpPr/>
          <p:nvPr/>
        </p:nvCxnSpPr>
        <p:spPr>
          <a:xfrm>
            <a:off x="4264536" y="5517232"/>
            <a:ext cx="72008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2" name="Conector recto de flecha 21">
            <a:extLst>
              <a:ext uri="{FF2B5EF4-FFF2-40B4-BE49-F238E27FC236}">
                <a16:creationId xmlns:a16="http://schemas.microsoft.com/office/drawing/2014/main" id="{D81430EA-65CA-406D-9B16-D4FC271C2F14}"/>
              </a:ext>
            </a:extLst>
          </p:cNvPr>
          <p:cNvCxnSpPr/>
          <p:nvPr/>
        </p:nvCxnSpPr>
        <p:spPr>
          <a:xfrm>
            <a:off x="4291827" y="4149080"/>
            <a:ext cx="72008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3" name="Conector recto de flecha 22">
            <a:extLst>
              <a:ext uri="{FF2B5EF4-FFF2-40B4-BE49-F238E27FC236}">
                <a16:creationId xmlns:a16="http://schemas.microsoft.com/office/drawing/2014/main" id="{928D20BC-3CE7-4F03-ABF0-A1FCEC64F9EF}"/>
              </a:ext>
            </a:extLst>
          </p:cNvPr>
          <p:cNvCxnSpPr/>
          <p:nvPr/>
        </p:nvCxnSpPr>
        <p:spPr>
          <a:xfrm>
            <a:off x="4291827" y="4941168"/>
            <a:ext cx="72008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177102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B7B10E32-C3A5-47DF-8C48-239175031564}"/>
              </a:ext>
            </a:extLst>
          </p:cNvPr>
          <p:cNvSpPr>
            <a:spLocks noGrp="1"/>
          </p:cNvSpPr>
          <p:nvPr>
            <p:ph type="sldNum" sz="quarter" idx="12"/>
          </p:nvPr>
        </p:nvSpPr>
        <p:spPr/>
        <p:txBody>
          <a:bodyPr/>
          <a:lstStyle/>
          <a:p>
            <a:fld id="{36ED4B00-B4CE-433F-BD9E-86EA8518113C}" type="slidenum">
              <a:rPr lang="es-ES" smtClean="0"/>
              <a:pPr/>
              <a:t>76</a:t>
            </a:fld>
            <a:endParaRPr lang="es-ES"/>
          </a:p>
        </p:txBody>
      </p:sp>
      <p:pic>
        <p:nvPicPr>
          <p:cNvPr id="3" name="Imagen 2">
            <a:extLst>
              <a:ext uri="{FF2B5EF4-FFF2-40B4-BE49-F238E27FC236}">
                <a16:creationId xmlns:a16="http://schemas.microsoft.com/office/drawing/2014/main" id="{3507D7A1-1ABF-492B-BA99-FAC2AE9C32FE}"/>
              </a:ext>
            </a:extLst>
          </p:cNvPr>
          <p:cNvPicPr>
            <a:picLocks noChangeAspect="1"/>
          </p:cNvPicPr>
          <p:nvPr/>
        </p:nvPicPr>
        <p:blipFill>
          <a:blip r:embed="rId2"/>
          <a:stretch>
            <a:fillRect/>
          </a:stretch>
        </p:blipFill>
        <p:spPr>
          <a:xfrm>
            <a:off x="1891775" y="1788603"/>
            <a:ext cx="5728225" cy="4567747"/>
          </a:xfrm>
          <a:prstGeom prst="rect">
            <a:avLst/>
          </a:prstGeom>
        </p:spPr>
      </p:pic>
      <p:sp>
        <p:nvSpPr>
          <p:cNvPr id="4" name="Rectángulo 3">
            <a:extLst>
              <a:ext uri="{FF2B5EF4-FFF2-40B4-BE49-F238E27FC236}">
                <a16:creationId xmlns:a16="http://schemas.microsoft.com/office/drawing/2014/main" id="{872B6B52-9DB4-4E7F-951F-5DBF1A0217BB}"/>
              </a:ext>
            </a:extLst>
          </p:cNvPr>
          <p:cNvSpPr/>
          <p:nvPr/>
        </p:nvSpPr>
        <p:spPr>
          <a:xfrm>
            <a:off x="1773744" y="908720"/>
            <a:ext cx="7344816" cy="646331"/>
          </a:xfrm>
          <a:prstGeom prst="rect">
            <a:avLst/>
          </a:prstGeom>
        </p:spPr>
        <p:txBody>
          <a:bodyPr wrap="square">
            <a:spAutoFit/>
          </a:bodyPr>
          <a:lstStyle/>
          <a:p>
            <a:r>
              <a:rPr lang="es-ES" dirty="0">
                <a:solidFill>
                  <a:srgbClr val="1E3B59"/>
                </a:solidFill>
                <a:latin typeface="Century Gothic" panose="020B0502020202020204" pitchFamily="34" charset="0"/>
              </a:rPr>
              <a:t>La dependencia de la energía hidroeléctrica plantea problemas de seguridad energética relacionados con el clima</a:t>
            </a:r>
          </a:p>
        </p:txBody>
      </p:sp>
    </p:spTree>
    <p:extLst>
      <p:ext uri="{BB962C8B-B14F-4D97-AF65-F5344CB8AC3E}">
        <p14:creationId xmlns:p14="http://schemas.microsoft.com/office/powerpoint/2010/main" val="16491342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E1AF5533-4291-423A-AE62-999075AC245A}"/>
              </a:ext>
            </a:extLst>
          </p:cNvPr>
          <p:cNvSpPr>
            <a:spLocks noGrp="1"/>
          </p:cNvSpPr>
          <p:nvPr>
            <p:ph type="sldNum" sz="quarter" idx="12"/>
          </p:nvPr>
        </p:nvSpPr>
        <p:spPr/>
        <p:txBody>
          <a:bodyPr/>
          <a:lstStyle/>
          <a:p>
            <a:fld id="{36ED4B00-B4CE-433F-BD9E-86EA8518113C}" type="slidenum">
              <a:rPr lang="es-ES" smtClean="0"/>
              <a:pPr/>
              <a:t>77</a:t>
            </a:fld>
            <a:endParaRPr lang="es-ES"/>
          </a:p>
        </p:txBody>
      </p:sp>
      <p:pic>
        <p:nvPicPr>
          <p:cNvPr id="3" name="Imagen 2">
            <a:extLst>
              <a:ext uri="{FF2B5EF4-FFF2-40B4-BE49-F238E27FC236}">
                <a16:creationId xmlns:a16="http://schemas.microsoft.com/office/drawing/2014/main" id="{0FF19D1E-74D5-4F31-AAA7-D238E4831D0A}"/>
              </a:ext>
            </a:extLst>
          </p:cNvPr>
          <p:cNvPicPr>
            <a:picLocks noChangeAspect="1"/>
          </p:cNvPicPr>
          <p:nvPr/>
        </p:nvPicPr>
        <p:blipFill>
          <a:blip r:embed="rId2"/>
          <a:stretch>
            <a:fillRect/>
          </a:stretch>
        </p:blipFill>
        <p:spPr>
          <a:xfrm>
            <a:off x="1979712" y="820965"/>
            <a:ext cx="4000244" cy="6037035"/>
          </a:xfrm>
          <a:prstGeom prst="rect">
            <a:avLst/>
          </a:prstGeom>
        </p:spPr>
      </p:pic>
      <p:pic>
        <p:nvPicPr>
          <p:cNvPr id="4" name="Imagen 3">
            <a:extLst>
              <a:ext uri="{FF2B5EF4-FFF2-40B4-BE49-F238E27FC236}">
                <a16:creationId xmlns:a16="http://schemas.microsoft.com/office/drawing/2014/main" id="{EF3C3EFD-3B59-4E4D-873F-D6A03EFF2162}"/>
              </a:ext>
            </a:extLst>
          </p:cNvPr>
          <p:cNvPicPr>
            <a:picLocks noChangeAspect="1"/>
          </p:cNvPicPr>
          <p:nvPr/>
        </p:nvPicPr>
        <p:blipFill>
          <a:blip r:embed="rId3"/>
          <a:stretch>
            <a:fillRect/>
          </a:stretch>
        </p:blipFill>
        <p:spPr>
          <a:xfrm>
            <a:off x="4066968" y="1779386"/>
            <a:ext cx="4972464" cy="4079414"/>
          </a:xfrm>
          <a:prstGeom prst="rect">
            <a:avLst/>
          </a:prstGeom>
        </p:spPr>
      </p:pic>
    </p:spTree>
    <p:extLst>
      <p:ext uri="{BB962C8B-B14F-4D97-AF65-F5344CB8AC3E}">
        <p14:creationId xmlns:p14="http://schemas.microsoft.com/office/powerpoint/2010/main" val="15414392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BC601DB-C6ED-4092-B52F-2199DA02D5EF}"/>
              </a:ext>
            </a:extLst>
          </p:cNvPr>
          <p:cNvSpPr>
            <a:spLocks noGrp="1"/>
          </p:cNvSpPr>
          <p:nvPr>
            <p:ph type="sldNum" sz="quarter" idx="12"/>
          </p:nvPr>
        </p:nvSpPr>
        <p:spPr/>
        <p:txBody>
          <a:bodyPr/>
          <a:lstStyle/>
          <a:p>
            <a:fld id="{36ED4B00-B4CE-433F-BD9E-86EA8518113C}" type="slidenum">
              <a:rPr lang="es-ES" smtClean="0"/>
              <a:pPr/>
              <a:t>78</a:t>
            </a:fld>
            <a:endParaRPr lang="es-ES"/>
          </a:p>
        </p:txBody>
      </p:sp>
      <p:sp>
        <p:nvSpPr>
          <p:cNvPr id="3" name="Rectángulo 2">
            <a:extLst>
              <a:ext uri="{FF2B5EF4-FFF2-40B4-BE49-F238E27FC236}">
                <a16:creationId xmlns:a16="http://schemas.microsoft.com/office/drawing/2014/main" id="{6C305385-CE31-4E05-9121-271F23F91C22}"/>
              </a:ext>
            </a:extLst>
          </p:cNvPr>
          <p:cNvSpPr/>
          <p:nvPr/>
        </p:nvSpPr>
        <p:spPr>
          <a:xfrm>
            <a:off x="611560" y="6003578"/>
            <a:ext cx="6750496" cy="230832"/>
          </a:xfrm>
          <a:prstGeom prst="rect">
            <a:avLst/>
          </a:prstGeom>
        </p:spPr>
        <p:txBody>
          <a:bodyPr wrap="square">
            <a:spAutoFit/>
          </a:bodyPr>
          <a:lstStyle/>
          <a:p>
            <a:r>
              <a:rPr lang="es-ES" sz="900" u="sng" dirty="0">
                <a:solidFill>
                  <a:srgbClr val="1E3B59"/>
                </a:solidFill>
                <a:latin typeface="Century Gothic" panose="020B0502020202020204" pitchFamily="34" charset="0"/>
                <a:ea typeface="Calibri" panose="020F0502020204030204" pitchFamily="34" charset="0"/>
                <a:cs typeface="Calibri" panose="020F0502020204030204" pitchFamily="34" charset="0"/>
                <a:hlinkClick r:id="rId2"/>
              </a:rPr>
              <a:t>Fuente: https://www.nature.com/articles/nclimate2903</a:t>
            </a:r>
            <a:endParaRPr lang="es-ES" sz="900" dirty="0"/>
          </a:p>
        </p:txBody>
      </p:sp>
      <p:pic>
        <p:nvPicPr>
          <p:cNvPr id="1026" name="Imagen 2" descr="El mapa muestra las zonas con aumento (azul) o reducción (rojo) del cauce de los ríos.">
            <a:extLst>
              <a:ext uri="{FF2B5EF4-FFF2-40B4-BE49-F238E27FC236}">
                <a16:creationId xmlns:a16="http://schemas.microsoft.com/office/drawing/2014/main" id="{B4DD1784-0437-4113-9E96-B5F164AAD4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41" y="2708920"/>
            <a:ext cx="9055083" cy="270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ángulo 3">
            <a:extLst>
              <a:ext uri="{FF2B5EF4-FFF2-40B4-BE49-F238E27FC236}">
                <a16:creationId xmlns:a16="http://schemas.microsoft.com/office/drawing/2014/main" id="{BEDEE52D-475E-4BD1-8D76-B34243D5A358}"/>
              </a:ext>
            </a:extLst>
          </p:cNvPr>
          <p:cNvSpPr/>
          <p:nvPr/>
        </p:nvSpPr>
        <p:spPr>
          <a:xfrm>
            <a:off x="1981200" y="1052736"/>
            <a:ext cx="6047184" cy="830997"/>
          </a:xfrm>
          <a:prstGeom prst="rect">
            <a:avLst/>
          </a:prstGeom>
        </p:spPr>
        <p:txBody>
          <a:bodyPr wrap="square">
            <a:spAutoFit/>
          </a:bodyPr>
          <a:lstStyle/>
          <a:p>
            <a:pPr marL="171450" indent="-171450">
              <a:buFont typeface="Arial" panose="020B0604020202020204" pitchFamily="34" charset="0"/>
              <a:buChar char="•"/>
            </a:pPr>
            <a:r>
              <a:rPr lang="es-ES" sz="1200" b="1" dirty="0">
                <a:solidFill>
                  <a:srgbClr val="1E3B59"/>
                </a:solidFill>
                <a:latin typeface="Century Gothic" pitchFamily="34" charset="0"/>
                <a:cs typeface="Times New Roman" pitchFamily="18" charset="0"/>
              </a:rPr>
              <a:t>El cambio climático amenaza la generación de electricidad</a:t>
            </a:r>
          </a:p>
          <a:p>
            <a:pPr marL="171450" indent="-171450">
              <a:buFont typeface="Arial" panose="020B0604020202020204" pitchFamily="34" charset="0"/>
              <a:buChar char="•"/>
            </a:pPr>
            <a:endParaRPr lang="es-ES" sz="1200" b="1" dirty="0">
              <a:solidFill>
                <a:srgbClr val="1E3B59"/>
              </a:solidFill>
              <a:latin typeface="Century Gothic" pitchFamily="34" charset="0"/>
              <a:cs typeface="Times New Roman" pitchFamily="18" charset="0"/>
            </a:endParaRPr>
          </a:p>
          <a:p>
            <a:pPr marL="171450" indent="-171450">
              <a:buFont typeface="Arial" panose="020B0604020202020204" pitchFamily="34" charset="0"/>
              <a:buChar char="•"/>
            </a:pPr>
            <a:r>
              <a:rPr lang="es-ES" sz="1200" b="1" dirty="0">
                <a:solidFill>
                  <a:srgbClr val="1E3B59"/>
                </a:solidFill>
                <a:latin typeface="Century Gothic" pitchFamily="34" charset="0"/>
                <a:cs typeface="Times New Roman" pitchFamily="18" charset="0"/>
              </a:rPr>
              <a:t>La disminución del agua disponible y su mayor temperatura reducirá la capacidad de las centrales térmicas e hidroeléctricas hasta en un 30%</a:t>
            </a:r>
          </a:p>
        </p:txBody>
      </p:sp>
    </p:spTree>
    <p:extLst>
      <p:ext uri="{BB962C8B-B14F-4D97-AF65-F5344CB8AC3E}">
        <p14:creationId xmlns:p14="http://schemas.microsoft.com/office/powerpoint/2010/main" val="30840005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4128F2-CAEF-4772-8576-C0D5B348224C}"/>
              </a:ext>
            </a:extLst>
          </p:cNvPr>
          <p:cNvSpPr>
            <a:spLocks noGrp="1"/>
          </p:cNvSpPr>
          <p:nvPr>
            <p:ph type="title"/>
          </p:nvPr>
        </p:nvSpPr>
        <p:spPr>
          <a:xfrm>
            <a:off x="439316" y="1031875"/>
            <a:ext cx="8229600" cy="1143000"/>
          </a:xfrm>
        </p:spPr>
        <p:txBody>
          <a:bodyPr/>
          <a:lstStyle/>
          <a:p>
            <a:r>
              <a:rPr lang="es-ES" sz="2000" dirty="0">
                <a:solidFill>
                  <a:srgbClr val="1E3B59"/>
                </a:solidFill>
                <a:latin typeface="Century Gothic" pitchFamily="34" charset="0"/>
                <a:ea typeface="+mn-ea"/>
                <a:cs typeface="Times New Roman" pitchFamily="18" charset="0"/>
              </a:rPr>
              <a:t>Metodologías de proyecciones para proyectos de hidroeléctricas</a:t>
            </a:r>
          </a:p>
        </p:txBody>
      </p:sp>
      <p:sp>
        <p:nvSpPr>
          <p:cNvPr id="3" name="Marcador de contenido 2">
            <a:extLst>
              <a:ext uri="{FF2B5EF4-FFF2-40B4-BE49-F238E27FC236}">
                <a16:creationId xmlns:a16="http://schemas.microsoft.com/office/drawing/2014/main" id="{A15F7730-7857-4FB4-B9BE-9D4E9CEF0616}"/>
              </a:ext>
            </a:extLst>
          </p:cNvPr>
          <p:cNvSpPr>
            <a:spLocks noGrp="1"/>
          </p:cNvSpPr>
          <p:nvPr>
            <p:ph idx="1"/>
          </p:nvPr>
        </p:nvSpPr>
        <p:spPr>
          <a:xfrm>
            <a:off x="395536" y="2564904"/>
            <a:ext cx="8229600" cy="4525963"/>
          </a:xfrm>
        </p:spPr>
        <p:txBody>
          <a:bodyPr/>
          <a:lstStyle/>
          <a:p>
            <a:r>
              <a:rPr lang="es-ES" sz="1200" dirty="0">
                <a:solidFill>
                  <a:srgbClr val="1E3B59"/>
                </a:solidFill>
                <a:latin typeface="Century Gothic" pitchFamily="34" charset="0"/>
                <a:cs typeface="Times New Roman" pitchFamily="18" charset="0"/>
              </a:rPr>
              <a:t>La </a:t>
            </a:r>
            <a:r>
              <a:rPr lang="es-ES" sz="1200" b="1" dirty="0">
                <a:solidFill>
                  <a:srgbClr val="1E3B59"/>
                </a:solidFill>
                <a:latin typeface="Century Gothic" pitchFamily="34" charset="0"/>
                <a:cs typeface="Times New Roman" pitchFamily="18" charset="0"/>
              </a:rPr>
              <a:t>hidroelectricidad</a:t>
            </a:r>
            <a:r>
              <a:rPr lang="es-ES" sz="1200" dirty="0">
                <a:solidFill>
                  <a:srgbClr val="1E3B59"/>
                </a:solidFill>
                <a:latin typeface="Century Gothic" pitchFamily="34" charset="0"/>
                <a:cs typeface="Times New Roman" pitchFamily="18" charset="0"/>
              </a:rPr>
              <a:t> puede ser afectada por los impactos del cambio climático, pero a la vez puede </a:t>
            </a:r>
            <a:r>
              <a:rPr lang="es-ES" sz="1200" b="1" dirty="0">
                <a:solidFill>
                  <a:srgbClr val="1E3B59"/>
                </a:solidFill>
                <a:latin typeface="Century Gothic" pitchFamily="34" charset="0"/>
                <a:cs typeface="Times New Roman" pitchFamily="18" charset="0"/>
              </a:rPr>
              <a:t>ayudar a la adaptación y mitigación </a:t>
            </a:r>
            <a:r>
              <a:rPr lang="es-ES" sz="1200" dirty="0">
                <a:solidFill>
                  <a:srgbClr val="1E3B59"/>
                </a:solidFill>
                <a:latin typeface="Century Gothic" pitchFamily="34" charset="0"/>
                <a:cs typeface="Times New Roman" pitchFamily="18" charset="0"/>
              </a:rPr>
              <a:t>de estos impactos. </a:t>
            </a:r>
          </a:p>
          <a:p>
            <a:r>
              <a:rPr lang="es-ES" sz="1200" dirty="0">
                <a:solidFill>
                  <a:srgbClr val="1E3B59"/>
                </a:solidFill>
                <a:latin typeface="Century Gothic" pitchFamily="34" charset="0"/>
                <a:cs typeface="Times New Roman" pitchFamily="18" charset="0"/>
              </a:rPr>
              <a:t>Entonces, se requiere </a:t>
            </a:r>
            <a:r>
              <a:rPr lang="es-ES" sz="1200" b="1" dirty="0">
                <a:solidFill>
                  <a:srgbClr val="1E3B59"/>
                </a:solidFill>
                <a:latin typeface="Century Gothic" pitchFamily="34" charset="0"/>
                <a:cs typeface="Times New Roman" pitchFamily="18" charset="0"/>
              </a:rPr>
              <a:t>estudiar en detalle el impacto del cambio climático </a:t>
            </a:r>
            <a:r>
              <a:rPr lang="es-ES" sz="1200" dirty="0">
                <a:solidFill>
                  <a:srgbClr val="1E3B59"/>
                </a:solidFill>
                <a:latin typeface="Century Gothic" pitchFamily="34" charset="0"/>
                <a:cs typeface="Times New Roman" pitchFamily="18" charset="0"/>
              </a:rPr>
              <a:t>en las instalaciones hidroeléctricas existentes, a fin de identificar medidas de mitigación que puedan ser implementadas oportunamente. </a:t>
            </a:r>
          </a:p>
          <a:p>
            <a:r>
              <a:rPr lang="es-ES" sz="1200" dirty="0">
                <a:solidFill>
                  <a:srgbClr val="1E3B59"/>
                </a:solidFill>
                <a:latin typeface="Century Gothic" pitchFamily="34" charset="0"/>
                <a:cs typeface="Times New Roman" pitchFamily="18" charset="0"/>
              </a:rPr>
              <a:t>Asimismo, es necesario el desarrollo de </a:t>
            </a:r>
            <a:r>
              <a:rPr lang="es-ES" sz="1200" b="1" dirty="0">
                <a:solidFill>
                  <a:srgbClr val="1E3B59"/>
                </a:solidFill>
                <a:latin typeface="Century Gothic" pitchFamily="34" charset="0"/>
                <a:cs typeface="Times New Roman" pitchFamily="18" charset="0"/>
              </a:rPr>
              <a:t>modelos que permitan la estimación adecuada de las variaciones del potencial hidroeléctrico futuro</a:t>
            </a:r>
            <a:r>
              <a:rPr lang="es-ES" sz="1200" dirty="0">
                <a:solidFill>
                  <a:srgbClr val="1E3B59"/>
                </a:solidFill>
                <a:latin typeface="Century Gothic" pitchFamily="34" charset="0"/>
                <a:cs typeface="Times New Roman" pitchFamily="18" charset="0"/>
              </a:rPr>
              <a:t>, a fin de informar la planificación de los sistemas eléctricos. </a:t>
            </a:r>
          </a:p>
          <a:p>
            <a:r>
              <a:rPr lang="es-ES" sz="1200" dirty="0">
                <a:solidFill>
                  <a:srgbClr val="1E3B59"/>
                </a:solidFill>
                <a:latin typeface="Century Gothic" pitchFamily="34" charset="0"/>
                <a:cs typeface="Times New Roman" pitchFamily="18" charset="0"/>
              </a:rPr>
              <a:t>Dada la evidencia del impacto del cambio climático en los regímenes de lluvia y de caudales, la planificación de proyectos hidroeléctricos ya no puede ser realizada solo en base a series hidrológicas históricas, y precisa, si o si, del análisis de escenarios de cambio climático, a fin de generar soluciones de planificación robustas.</a:t>
            </a:r>
          </a:p>
          <a:p>
            <a:pPr lvl="1"/>
            <a:r>
              <a:rPr lang="es-ES" sz="800" dirty="0">
                <a:solidFill>
                  <a:srgbClr val="1E3B59"/>
                </a:solidFill>
                <a:latin typeface="Century Gothic" pitchFamily="34" charset="0"/>
                <a:cs typeface="Times New Roman" pitchFamily="18" charset="0"/>
              </a:rPr>
              <a:t>Fuente: Experto de energía del BID considera importante estudiar los efectos del cambio climático a hidroeléctricas existentes y nuevas: </a:t>
            </a:r>
            <a:r>
              <a:rPr lang="es-ES" sz="800" dirty="0">
                <a:solidFill>
                  <a:srgbClr val="1E3B59"/>
                </a:solidFill>
                <a:latin typeface="Century Gothic" pitchFamily="34" charset="0"/>
                <a:cs typeface="Times New Roman" pitchFamily="18" charset="0"/>
                <a:hlinkClick r:id="rId2">
                  <a:extLst>
                    <a:ext uri="{A12FA001-AC4F-418D-AE19-62706E023703}">
                      <ahyp:hlinkClr xmlns:ahyp="http://schemas.microsoft.com/office/drawing/2018/hyperlinkcolor" xmlns="" val="tx"/>
                    </a:ext>
                  </a:extLst>
                </a:hlinkClick>
              </a:rPr>
              <a:t>https://blogs.iadb.org/energia/2018/06/22/a-donde-va-el-sector-hidroelectrico-latinoamericano-y-cinco-aspectos-claves-para-su-futuro/</a:t>
            </a:r>
            <a:r>
              <a:rPr lang="es-ES" sz="800" dirty="0">
                <a:solidFill>
                  <a:srgbClr val="1E3B59"/>
                </a:solidFill>
                <a:latin typeface="Century Gothic" pitchFamily="34" charset="0"/>
                <a:cs typeface="Times New Roman" pitchFamily="18" charset="0"/>
              </a:rPr>
              <a:t> </a:t>
            </a:r>
          </a:p>
          <a:p>
            <a:endParaRPr lang="es-ES" dirty="0"/>
          </a:p>
        </p:txBody>
      </p:sp>
      <p:sp>
        <p:nvSpPr>
          <p:cNvPr id="4" name="Marcador de número de diapositiva 3">
            <a:extLst>
              <a:ext uri="{FF2B5EF4-FFF2-40B4-BE49-F238E27FC236}">
                <a16:creationId xmlns:a16="http://schemas.microsoft.com/office/drawing/2014/main" id="{4BD7E34F-7603-41A6-9719-F9EC7CDC2871}"/>
              </a:ext>
            </a:extLst>
          </p:cNvPr>
          <p:cNvSpPr>
            <a:spLocks noGrp="1"/>
          </p:cNvSpPr>
          <p:nvPr>
            <p:ph type="sldNum" sz="quarter" idx="12"/>
          </p:nvPr>
        </p:nvSpPr>
        <p:spPr/>
        <p:txBody>
          <a:bodyPr/>
          <a:lstStyle/>
          <a:p>
            <a:fld id="{36ED4B00-B4CE-433F-BD9E-86EA8518113C}" type="slidenum">
              <a:rPr lang="es-ES" smtClean="0"/>
              <a:pPr/>
              <a:t>79</a:t>
            </a:fld>
            <a:endParaRPr lang="es-ES"/>
          </a:p>
        </p:txBody>
      </p:sp>
    </p:spTree>
    <p:extLst>
      <p:ext uri="{BB962C8B-B14F-4D97-AF65-F5344CB8AC3E}">
        <p14:creationId xmlns:p14="http://schemas.microsoft.com/office/powerpoint/2010/main" val="2471189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latin typeface="Century Gothic" panose="020B0502020202020204" pitchFamily="34" charset="0"/>
              </a:rPr>
              <a:pPr/>
              <a:t>8</a:t>
            </a:fld>
            <a:endParaRPr lang="es-ES">
              <a:solidFill>
                <a:prstClr val="black">
                  <a:tint val="75000"/>
                </a:prstClr>
              </a:solidFill>
              <a:latin typeface="Century Gothic" panose="020B0502020202020204" pitchFamily="34" charset="0"/>
            </a:endParaRPr>
          </a:p>
        </p:txBody>
      </p:sp>
      <p:graphicFrame>
        <p:nvGraphicFramePr>
          <p:cNvPr id="3" name="Diagrama 2"/>
          <p:cNvGraphicFramePr/>
          <p:nvPr>
            <p:extLst/>
          </p:nvPr>
        </p:nvGraphicFramePr>
        <p:xfrm>
          <a:off x="588945" y="1124744"/>
          <a:ext cx="68407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Conector recto 5"/>
          <p:cNvCxnSpPr/>
          <p:nvPr/>
        </p:nvCxnSpPr>
        <p:spPr>
          <a:xfrm>
            <a:off x="107504" y="3717032"/>
            <a:ext cx="8784976"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a:xfrm>
            <a:off x="6948264" y="1988840"/>
            <a:ext cx="2195736" cy="369332"/>
          </a:xfrm>
          <a:prstGeom prst="rect">
            <a:avLst/>
          </a:prstGeom>
          <a:noFill/>
        </p:spPr>
        <p:txBody>
          <a:bodyPr wrap="square" rtlCol="0">
            <a:spAutoFit/>
          </a:bodyPr>
          <a:lstStyle/>
          <a:p>
            <a:pPr algn="ctr"/>
            <a:r>
              <a:rPr lang="es-ES" i="1" dirty="0" err="1">
                <a:latin typeface="Century Gothic" panose="020B0502020202020204" pitchFamily="34" charset="0"/>
              </a:rPr>
              <a:t>Binding</a:t>
            </a:r>
            <a:endParaRPr lang="es-ES" i="1" dirty="0">
              <a:latin typeface="Century Gothic" panose="020B0502020202020204" pitchFamily="34" charset="0"/>
            </a:endParaRPr>
          </a:p>
        </p:txBody>
      </p:sp>
      <p:sp>
        <p:nvSpPr>
          <p:cNvPr id="10" name="CuadroTexto 9"/>
          <p:cNvSpPr txBox="1"/>
          <p:nvPr/>
        </p:nvSpPr>
        <p:spPr>
          <a:xfrm>
            <a:off x="6948264" y="5302949"/>
            <a:ext cx="2195736" cy="646331"/>
          </a:xfrm>
          <a:prstGeom prst="rect">
            <a:avLst/>
          </a:prstGeom>
          <a:noFill/>
        </p:spPr>
        <p:txBody>
          <a:bodyPr wrap="square" rtlCol="0">
            <a:spAutoFit/>
          </a:bodyPr>
          <a:lstStyle/>
          <a:p>
            <a:pPr algn="ctr"/>
            <a:r>
              <a:rPr lang="es-ES" i="1" dirty="0" err="1">
                <a:latin typeface="Century Gothic" panose="020B0502020202020204" pitchFamily="34" charset="0"/>
              </a:rPr>
              <a:t>Voluntary</a:t>
            </a:r>
            <a:r>
              <a:rPr lang="es-ES" i="1" dirty="0">
                <a:latin typeface="Century Gothic" panose="020B0502020202020204" pitchFamily="34" charset="0"/>
              </a:rPr>
              <a:t>, non-</a:t>
            </a:r>
            <a:r>
              <a:rPr lang="es-ES" i="1" dirty="0" err="1">
                <a:latin typeface="Century Gothic" panose="020B0502020202020204" pitchFamily="34" charset="0"/>
              </a:rPr>
              <a:t>punitive</a:t>
            </a:r>
            <a:endParaRPr lang="es-ES" i="1" dirty="0">
              <a:latin typeface="Century Gothic" panose="020B0502020202020204" pitchFamily="34" charset="0"/>
            </a:endParaRPr>
          </a:p>
        </p:txBody>
      </p:sp>
      <p:cxnSp>
        <p:nvCxnSpPr>
          <p:cNvPr id="12" name="Conector recto 11"/>
          <p:cNvCxnSpPr/>
          <p:nvPr/>
        </p:nvCxnSpPr>
        <p:spPr>
          <a:xfrm>
            <a:off x="4067944" y="4120815"/>
            <a:ext cx="0" cy="316297"/>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7" name="Conector recto 16"/>
          <p:cNvCxnSpPr/>
          <p:nvPr/>
        </p:nvCxnSpPr>
        <p:spPr>
          <a:xfrm>
            <a:off x="4788024" y="4797152"/>
            <a:ext cx="1656184" cy="0"/>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9" name="Conector recto 18"/>
          <p:cNvCxnSpPr/>
          <p:nvPr/>
        </p:nvCxnSpPr>
        <p:spPr>
          <a:xfrm flipV="1">
            <a:off x="6444208" y="4120815"/>
            <a:ext cx="0" cy="67633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24065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a:extLst>
              <a:ext uri="{FF2B5EF4-FFF2-40B4-BE49-F238E27FC236}">
                <a16:creationId xmlns:a16="http://schemas.microsoft.com/office/drawing/2014/main" id="{C5C27F10-2E7C-45C1-9C59-F8711D216BFF}"/>
              </a:ext>
            </a:extLst>
          </p:cNvPr>
          <p:cNvSpPr>
            <a:spLocks noChangeArrowheads="1"/>
          </p:cNvSpPr>
          <p:nvPr/>
        </p:nvSpPr>
        <p:spPr bwMode="auto">
          <a:xfrm>
            <a:off x="900361" y="1529501"/>
            <a:ext cx="7272039"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fontAlgn="base">
              <a:spcBef>
                <a:spcPct val="0"/>
              </a:spcBef>
              <a:spcAft>
                <a:spcPct val="0"/>
              </a:spcAft>
            </a:pPr>
            <a:r>
              <a:rPr lang="es-ES" sz="2000" dirty="0">
                <a:solidFill>
                  <a:srgbClr val="019F6C"/>
                </a:solidFill>
                <a:latin typeface="Century Gothic" pitchFamily="34" charset="0"/>
                <a:ea typeface="Calibri" pitchFamily="34" charset="0"/>
                <a:cs typeface="Times New Roman" pitchFamily="18" charset="0"/>
              </a:rPr>
              <a:t>Ejemplo de Estudio</a:t>
            </a:r>
          </a:p>
        </p:txBody>
      </p:sp>
      <p:sp>
        <p:nvSpPr>
          <p:cNvPr id="9" name="Text Box 5">
            <a:extLst>
              <a:ext uri="{FF2B5EF4-FFF2-40B4-BE49-F238E27FC236}">
                <a16:creationId xmlns:a16="http://schemas.microsoft.com/office/drawing/2014/main" id="{0A195C40-3FAE-4ACB-9412-C687209C0F14}"/>
              </a:ext>
            </a:extLst>
          </p:cNvPr>
          <p:cNvSpPr txBox="1">
            <a:spLocks noChangeArrowheads="1"/>
          </p:cNvSpPr>
          <p:nvPr/>
        </p:nvSpPr>
        <p:spPr bwMode="auto">
          <a:xfrm>
            <a:off x="935980" y="2748229"/>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2. </a:t>
            </a:r>
            <a:r>
              <a:rPr lang="es-ES" dirty="0">
                <a:solidFill>
                  <a:srgbClr val="1E3B59"/>
                </a:solidFill>
                <a:latin typeface="Century Gothic" pitchFamily="34" charset="0"/>
                <a:cs typeface="Arial" pitchFamily="34" charset="0"/>
              </a:rPr>
              <a:t>Información de partida</a:t>
            </a:r>
            <a:endParaRPr lang="es-ES_tradnl" dirty="0">
              <a:solidFill>
                <a:srgbClr val="1E3B59"/>
              </a:solidFill>
              <a:latin typeface="Century Gothic" pitchFamily="34" charset="0"/>
              <a:cs typeface="Arial" pitchFamily="34" charset="0"/>
            </a:endParaRPr>
          </a:p>
        </p:txBody>
      </p:sp>
      <p:sp>
        <p:nvSpPr>
          <p:cNvPr id="10" name="Text Box 6">
            <a:extLst>
              <a:ext uri="{FF2B5EF4-FFF2-40B4-BE49-F238E27FC236}">
                <a16:creationId xmlns:a16="http://schemas.microsoft.com/office/drawing/2014/main" id="{93AB42C6-70B1-48D4-8B57-AE5077AD09EC}"/>
              </a:ext>
            </a:extLst>
          </p:cNvPr>
          <p:cNvSpPr txBox="1">
            <a:spLocks noChangeArrowheads="1"/>
          </p:cNvSpPr>
          <p:nvPr/>
        </p:nvSpPr>
        <p:spPr bwMode="auto">
          <a:xfrm>
            <a:off x="935980" y="3373628"/>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3. </a:t>
            </a:r>
            <a:r>
              <a:rPr lang="es-ES" dirty="0">
                <a:solidFill>
                  <a:srgbClr val="1E3B59"/>
                </a:solidFill>
                <a:latin typeface="Century Gothic" pitchFamily="34" charset="0"/>
                <a:cs typeface="Arial" pitchFamily="34" charset="0"/>
              </a:rPr>
              <a:t>Construcción del modelo físico</a:t>
            </a:r>
            <a:endParaRPr lang="es-ES_tradnl" dirty="0">
              <a:solidFill>
                <a:srgbClr val="1E3B59"/>
              </a:solidFill>
              <a:latin typeface="Century Gothic" pitchFamily="34" charset="0"/>
              <a:cs typeface="Arial" pitchFamily="34" charset="0"/>
            </a:endParaRPr>
          </a:p>
        </p:txBody>
      </p:sp>
      <p:sp>
        <p:nvSpPr>
          <p:cNvPr id="11" name="Marcador de número de diapositiva 1">
            <a:extLst>
              <a:ext uri="{FF2B5EF4-FFF2-40B4-BE49-F238E27FC236}">
                <a16:creationId xmlns:a16="http://schemas.microsoft.com/office/drawing/2014/main" id="{575BE8F8-68EB-4B0D-8C4B-8A455F6DCDE5}"/>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80</a:t>
            </a:fld>
            <a:endParaRPr lang="es-ES" sz="1200" dirty="0">
              <a:latin typeface="+mn-lt"/>
            </a:endParaRPr>
          </a:p>
        </p:txBody>
      </p:sp>
      <p:sp>
        <p:nvSpPr>
          <p:cNvPr id="12" name="Text Box 5">
            <a:extLst>
              <a:ext uri="{FF2B5EF4-FFF2-40B4-BE49-F238E27FC236}">
                <a16:creationId xmlns:a16="http://schemas.microsoft.com/office/drawing/2014/main" id="{FFD772F0-D2D5-4F23-A6BD-1C00B06B8163}"/>
              </a:ext>
            </a:extLst>
          </p:cNvPr>
          <p:cNvSpPr txBox="1">
            <a:spLocks noChangeArrowheads="1"/>
          </p:cNvSpPr>
          <p:nvPr/>
        </p:nvSpPr>
        <p:spPr bwMode="auto">
          <a:xfrm>
            <a:off x="935980" y="2122830"/>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1. </a:t>
            </a:r>
            <a:r>
              <a:rPr lang="es-ES" dirty="0">
                <a:solidFill>
                  <a:srgbClr val="1E3B59"/>
                </a:solidFill>
                <a:latin typeface="Century Gothic" pitchFamily="34" charset="0"/>
                <a:cs typeface="Arial" pitchFamily="34" charset="0"/>
              </a:rPr>
              <a:t>Objetivo y metodología</a:t>
            </a:r>
            <a:endParaRPr lang="es-ES_tradnl" dirty="0">
              <a:solidFill>
                <a:srgbClr val="1E3B59"/>
              </a:solidFill>
              <a:latin typeface="Century Gothic" pitchFamily="34" charset="0"/>
              <a:cs typeface="Arial" pitchFamily="34" charset="0"/>
            </a:endParaRPr>
          </a:p>
        </p:txBody>
      </p:sp>
      <p:sp>
        <p:nvSpPr>
          <p:cNvPr id="13" name="Text Box 6">
            <a:extLst>
              <a:ext uri="{FF2B5EF4-FFF2-40B4-BE49-F238E27FC236}">
                <a16:creationId xmlns:a16="http://schemas.microsoft.com/office/drawing/2014/main" id="{3C2BE4F5-41E1-4DBD-A88D-190315058C18}"/>
              </a:ext>
            </a:extLst>
          </p:cNvPr>
          <p:cNvSpPr txBox="1">
            <a:spLocks noChangeArrowheads="1"/>
          </p:cNvSpPr>
          <p:nvPr/>
        </p:nvSpPr>
        <p:spPr bwMode="auto">
          <a:xfrm>
            <a:off x="935980" y="3999027"/>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4. </a:t>
            </a:r>
            <a:r>
              <a:rPr lang="es-ES" dirty="0">
                <a:solidFill>
                  <a:srgbClr val="1E3B59"/>
                </a:solidFill>
                <a:latin typeface="Century Gothic" pitchFamily="34" charset="0"/>
                <a:cs typeface="Arial" pitchFamily="34" charset="0"/>
              </a:rPr>
              <a:t>Modelización</a:t>
            </a:r>
            <a:endParaRPr lang="es-ES_tradnl" dirty="0">
              <a:solidFill>
                <a:srgbClr val="1E3B59"/>
              </a:solidFill>
              <a:latin typeface="Century Gothic" pitchFamily="34" charset="0"/>
              <a:cs typeface="Arial" pitchFamily="34" charset="0"/>
            </a:endParaRPr>
          </a:p>
        </p:txBody>
      </p:sp>
      <p:sp>
        <p:nvSpPr>
          <p:cNvPr id="15" name="Text Box 6">
            <a:extLst>
              <a:ext uri="{FF2B5EF4-FFF2-40B4-BE49-F238E27FC236}">
                <a16:creationId xmlns:a16="http://schemas.microsoft.com/office/drawing/2014/main" id="{F9D475A6-298C-48D1-8FF0-A1D08DB7A743}"/>
              </a:ext>
            </a:extLst>
          </p:cNvPr>
          <p:cNvSpPr txBox="1">
            <a:spLocks noChangeArrowheads="1"/>
          </p:cNvSpPr>
          <p:nvPr/>
        </p:nvSpPr>
        <p:spPr bwMode="auto">
          <a:xfrm>
            <a:off x="935980" y="4624426"/>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5. </a:t>
            </a:r>
            <a:r>
              <a:rPr lang="es-ES" dirty="0">
                <a:solidFill>
                  <a:srgbClr val="1E3B59"/>
                </a:solidFill>
                <a:latin typeface="Century Gothic" pitchFamily="34" charset="0"/>
                <a:cs typeface="Arial" pitchFamily="34" charset="0"/>
              </a:rPr>
              <a:t>Proyecciones climáticas</a:t>
            </a:r>
            <a:endParaRPr lang="es-ES_tradnl" dirty="0">
              <a:solidFill>
                <a:srgbClr val="1E3B59"/>
              </a:solidFill>
              <a:latin typeface="Century Gothic" pitchFamily="34" charset="0"/>
              <a:cs typeface="Arial" pitchFamily="34" charset="0"/>
            </a:endParaRPr>
          </a:p>
        </p:txBody>
      </p:sp>
      <p:sp>
        <p:nvSpPr>
          <p:cNvPr id="16" name="Text Box 6">
            <a:extLst>
              <a:ext uri="{FF2B5EF4-FFF2-40B4-BE49-F238E27FC236}">
                <a16:creationId xmlns:a16="http://schemas.microsoft.com/office/drawing/2014/main" id="{8D860281-0926-4720-9F1D-E0F9291EF707}"/>
              </a:ext>
            </a:extLst>
          </p:cNvPr>
          <p:cNvSpPr txBox="1">
            <a:spLocks noChangeArrowheads="1"/>
          </p:cNvSpPr>
          <p:nvPr/>
        </p:nvSpPr>
        <p:spPr bwMode="auto">
          <a:xfrm>
            <a:off x="935980" y="5875223"/>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7. </a:t>
            </a:r>
            <a:r>
              <a:rPr lang="es-ES" dirty="0">
                <a:solidFill>
                  <a:srgbClr val="1E3B59"/>
                </a:solidFill>
                <a:latin typeface="Century Gothic" pitchFamily="34" charset="0"/>
                <a:cs typeface="Arial" pitchFamily="34" charset="0"/>
              </a:rPr>
              <a:t>Conclusiones</a:t>
            </a:r>
            <a:endParaRPr lang="es-ES_tradnl" dirty="0">
              <a:solidFill>
                <a:srgbClr val="1E3B59"/>
              </a:solidFill>
              <a:latin typeface="Century Gothic" pitchFamily="34" charset="0"/>
              <a:cs typeface="Arial" pitchFamily="34" charset="0"/>
            </a:endParaRPr>
          </a:p>
        </p:txBody>
      </p:sp>
      <p:sp>
        <p:nvSpPr>
          <p:cNvPr id="14" name="Text Box 6">
            <a:extLst>
              <a:ext uri="{FF2B5EF4-FFF2-40B4-BE49-F238E27FC236}">
                <a16:creationId xmlns:a16="http://schemas.microsoft.com/office/drawing/2014/main" id="{1809C3CE-1DDA-4E16-91A6-43B12626BCAA}"/>
              </a:ext>
            </a:extLst>
          </p:cNvPr>
          <p:cNvSpPr txBox="1">
            <a:spLocks noChangeArrowheads="1"/>
          </p:cNvSpPr>
          <p:nvPr/>
        </p:nvSpPr>
        <p:spPr bwMode="auto">
          <a:xfrm>
            <a:off x="935980" y="5249825"/>
            <a:ext cx="7272039" cy="369332"/>
          </a:xfrm>
          <a:prstGeom prst="rect">
            <a:avLst/>
          </a:prstGeom>
          <a:solidFill>
            <a:schemeClr val="bg1">
              <a:lumMod val="85000"/>
              <a:alpha val="90000"/>
            </a:schemeClr>
          </a:solidFill>
          <a:ln w="9525" algn="ctr">
            <a:noFill/>
            <a:miter lim="800000"/>
            <a:headEnd/>
            <a:tailEnd/>
          </a:ln>
        </p:spPr>
        <p:txBody>
          <a:bodyPr wrap="square">
            <a:spAutoFit/>
          </a:bodyPr>
          <a:lstStyle/>
          <a:p>
            <a:pPr eaLnBrk="0" hangingPunct="0"/>
            <a:r>
              <a:rPr lang="es-ES_tradnl" dirty="0">
                <a:solidFill>
                  <a:srgbClr val="1E3B59"/>
                </a:solidFill>
                <a:latin typeface="Century Gothic" pitchFamily="34" charset="0"/>
                <a:cs typeface="Arial" pitchFamily="34" charset="0"/>
              </a:rPr>
              <a:t>6. </a:t>
            </a:r>
            <a:r>
              <a:rPr lang="es-ES" dirty="0">
                <a:solidFill>
                  <a:srgbClr val="1E3B59"/>
                </a:solidFill>
                <a:latin typeface="Century Gothic" pitchFamily="34" charset="0"/>
                <a:cs typeface="Arial" pitchFamily="34" charset="0"/>
              </a:rPr>
              <a:t>Proyecciones de producción</a:t>
            </a:r>
            <a:endParaRPr lang="es-ES_tradnl" dirty="0">
              <a:solidFill>
                <a:srgbClr val="1E3B59"/>
              </a:solidFill>
              <a:latin typeface="Century Gothic" pitchFamily="34" charset="0"/>
              <a:cs typeface="Arial" pitchFamily="34" charset="0"/>
            </a:endParaRPr>
          </a:p>
        </p:txBody>
      </p:sp>
    </p:spTree>
    <p:extLst>
      <p:ext uri="{BB962C8B-B14F-4D97-AF65-F5344CB8AC3E}">
        <p14:creationId xmlns:p14="http://schemas.microsoft.com/office/powerpoint/2010/main" val="202751825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81</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Objetivo y metodología</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12" name="CuadroTexto 11">
            <a:extLst>
              <a:ext uri="{FF2B5EF4-FFF2-40B4-BE49-F238E27FC236}">
                <a16:creationId xmlns:a16="http://schemas.microsoft.com/office/drawing/2014/main" id="{3FFBE3B4-B2A1-4601-ACA6-FAF7A1C827D2}"/>
              </a:ext>
            </a:extLst>
          </p:cNvPr>
          <p:cNvSpPr txBox="1"/>
          <p:nvPr/>
        </p:nvSpPr>
        <p:spPr>
          <a:xfrm>
            <a:off x="818823" y="1435553"/>
            <a:ext cx="7506354" cy="2215991"/>
          </a:xfrm>
          <a:prstGeom prst="rect">
            <a:avLst/>
          </a:prstGeom>
          <a:noFill/>
        </p:spPr>
        <p:txBody>
          <a:bodyPr wrap="square" rtlCol="0">
            <a:spAutoFit/>
          </a:bodyPr>
          <a:lstStyle/>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El objetivo del estudio es analizar cómo la posible variación futura en las aportaciones en los embalses ejemplares como consecuencia del cambio climático puede afectar a la producción eléctrica de </a:t>
            </a:r>
            <a:r>
              <a:rPr lang="es-ES" sz="1200" b="1" dirty="0">
                <a:solidFill>
                  <a:srgbClr val="1E3B59"/>
                </a:solidFill>
                <a:latin typeface="Century Gothic" pitchFamily="34" charset="0"/>
                <a:ea typeface="Calibri" pitchFamily="34" charset="0"/>
                <a:cs typeface="Times New Roman" pitchFamily="18" charset="0"/>
              </a:rPr>
              <a:t>2 centrales hidroeléctricas ejemplares A y B</a:t>
            </a:r>
          </a:p>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Para ello se emplea un análisis en el que </a:t>
            </a:r>
            <a:r>
              <a:rPr lang="es-ES" sz="1200" b="1" dirty="0">
                <a:solidFill>
                  <a:srgbClr val="1E3B59"/>
                </a:solidFill>
                <a:latin typeface="Century Gothic" pitchFamily="34" charset="0"/>
                <a:ea typeface="Calibri" pitchFamily="34" charset="0"/>
                <a:cs typeface="Times New Roman" pitchFamily="18" charset="0"/>
              </a:rPr>
              <a:t>todas las variables permanecen constantes a excepción de las aportaciones hídricas </a:t>
            </a:r>
            <a:r>
              <a:rPr lang="es-ES" sz="1200" dirty="0">
                <a:solidFill>
                  <a:srgbClr val="1E3B59"/>
                </a:solidFill>
                <a:latin typeface="Century Gothic" pitchFamily="34" charset="0"/>
                <a:ea typeface="Calibri" pitchFamily="34" charset="0"/>
                <a:cs typeface="Times New Roman" pitchFamily="18" charset="0"/>
              </a:rPr>
              <a:t>a los embalses (</a:t>
            </a:r>
            <a:r>
              <a:rPr lang="es-ES" sz="1200" i="1" dirty="0" err="1">
                <a:solidFill>
                  <a:srgbClr val="1E3B59"/>
                </a:solidFill>
                <a:latin typeface="Century Gothic" pitchFamily="34" charset="0"/>
                <a:ea typeface="Calibri" pitchFamily="34" charset="0"/>
                <a:cs typeface="Times New Roman" pitchFamily="18" charset="0"/>
              </a:rPr>
              <a:t>ceteris</a:t>
            </a:r>
            <a:r>
              <a:rPr lang="es-ES" sz="1200" i="1" dirty="0">
                <a:solidFill>
                  <a:srgbClr val="1E3B59"/>
                </a:solidFill>
                <a:latin typeface="Century Gothic" pitchFamily="34" charset="0"/>
                <a:ea typeface="Calibri" pitchFamily="34" charset="0"/>
                <a:cs typeface="Times New Roman" pitchFamily="18" charset="0"/>
              </a:rPr>
              <a:t> </a:t>
            </a:r>
            <a:r>
              <a:rPr lang="es-ES" sz="1200" i="1" dirty="0" err="1">
                <a:solidFill>
                  <a:srgbClr val="1E3B59"/>
                </a:solidFill>
                <a:latin typeface="Century Gothic" pitchFamily="34" charset="0"/>
                <a:ea typeface="Calibri" pitchFamily="34" charset="0"/>
                <a:cs typeface="Times New Roman" pitchFamily="18" charset="0"/>
              </a:rPr>
              <a:t>paribus</a:t>
            </a:r>
            <a:r>
              <a:rPr lang="es-ES" sz="1200" i="1" dirty="0">
                <a:solidFill>
                  <a:srgbClr val="1E3B59"/>
                </a:solidFill>
                <a:latin typeface="Century Gothic" pitchFamily="34" charset="0"/>
                <a:ea typeface="Calibri" pitchFamily="34" charset="0"/>
                <a:cs typeface="Times New Roman" pitchFamily="18" charset="0"/>
              </a:rPr>
              <a:t>).</a:t>
            </a:r>
            <a:r>
              <a:rPr lang="es-ES" sz="1200" dirty="0">
                <a:solidFill>
                  <a:srgbClr val="1E3B59"/>
                </a:solidFill>
                <a:latin typeface="Century Gothic" pitchFamily="34" charset="0"/>
                <a:ea typeface="Calibri" pitchFamily="34" charset="0"/>
                <a:cs typeface="Times New Roman" pitchFamily="18" charset="0"/>
              </a:rPr>
              <a:t> Se ha empleado información de carácter </a:t>
            </a:r>
            <a:r>
              <a:rPr lang="es-ES" sz="1200" b="1" dirty="0">
                <a:solidFill>
                  <a:srgbClr val="1E3B59"/>
                </a:solidFill>
                <a:latin typeface="Century Gothic" pitchFamily="34" charset="0"/>
                <a:ea typeface="Calibri" pitchFamily="34" charset="0"/>
                <a:cs typeface="Times New Roman" pitchFamily="18" charset="0"/>
              </a:rPr>
              <a:t>técnico y climático</a:t>
            </a:r>
            <a:r>
              <a:rPr lang="es-ES" sz="1200" dirty="0">
                <a:solidFill>
                  <a:srgbClr val="1E3B59"/>
                </a:solidFill>
                <a:latin typeface="Century Gothic" pitchFamily="34" charset="0"/>
                <a:ea typeface="Calibri" pitchFamily="34" charset="0"/>
                <a:cs typeface="Times New Roman" pitchFamily="18" charset="0"/>
              </a:rPr>
              <a:t>, tanto </a:t>
            </a:r>
            <a:r>
              <a:rPr lang="es-ES" sz="1200" b="1" dirty="0">
                <a:solidFill>
                  <a:srgbClr val="1E3B59"/>
                </a:solidFill>
                <a:latin typeface="Century Gothic" pitchFamily="34" charset="0"/>
                <a:ea typeface="Calibri" pitchFamily="34" charset="0"/>
                <a:cs typeface="Times New Roman" pitchFamily="18" charset="0"/>
              </a:rPr>
              <a:t>histórica</a:t>
            </a:r>
            <a:r>
              <a:rPr lang="es-ES" sz="1200" dirty="0">
                <a:solidFill>
                  <a:srgbClr val="1E3B59"/>
                </a:solidFill>
                <a:latin typeface="Century Gothic" pitchFamily="34" charset="0"/>
                <a:ea typeface="Calibri" pitchFamily="34" charset="0"/>
                <a:cs typeface="Times New Roman" pitchFamily="18" charset="0"/>
              </a:rPr>
              <a:t> (Instituto Aragonés de Estadística) como proyecciones </a:t>
            </a:r>
            <a:r>
              <a:rPr lang="es-ES" sz="1200" b="1" dirty="0">
                <a:solidFill>
                  <a:srgbClr val="1E3B59"/>
                </a:solidFill>
                <a:latin typeface="Century Gothic" pitchFamily="34" charset="0"/>
                <a:ea typeface="Calibri" pitchFamily="34" charset="0"/>
                <a:cs typeface="Times New Roman" pitchFamily="18" charset="0"/>
              </a:rPr>
              <a:t>futuras</a:t>
            </a:r>
            <a:r>
              <a:rPr lang="es-ES" sz="1200" dirty="0">
                <a:solidFill>
                  <a:srgbClr val="1E3B59"/>
                </a:solidFill>
                <a:latin typeface="Century Gothic" pitchFamily="34" charset="0"/>
                <a:ea typeface="Calibri" pitchFamily="34" charset="0"/>
                <a:cs typeface="Times New Roman" pitchFamily="18" charset="0"/>
              </a:rPr>
              <a:t> (CEDEX).</a:t>
            </a:r>
          </a:p>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El proceso metodológico que se ha seguido es el siguiente:</a:t>
            </a:r>
          </a:p>
          <a:p>
            <a:pPr fontAlgn="base">
              <a:spcBef>
                <a:spcPct val="0"/>
              </a:spcBef>
              <a:spcAft>
                <a:spcPts val="1200"/>
              </a:spcAft>
            </a:pPr>
            <a:endParaRPr lang="es-ES" sz="1200" dirty="0">
              <a:solidFill>
                <a:srgbClr val="1E3B59"/>
              </a:solidFill>
              <a:latin typeface="Century Gothic" pitchFamily="34" charset="0"/>
              <a:ea typeface="Calibri" pitchFamily="34" charset="0"/>
              <a:cs typeface="Times New Roman" pitchFamily="18" charset="0"/>
            </a:endParaRPr>
          </a:p>
        </p:txBody>
      </p:sp>
      <p:grpSp>
        <p:nvGrpSpPr>
          <p:cNvPr id="11" name="Grupo 10">
            <a:extLst>
              <a:ext uri="{FF2B5EF4-FFF2-40B4-BE49-F238E27FC236}">
                <a16:creationId xmlns:a16="http://schemas.microsoft.com/office/drawing/2014/main" id="{0BB4FD41-DCF4-4A58-A3AD-03DF36E0A988}"/>
              </a:ext>
            </a:extLst>
          </p:cNvPr>
          <p:cNvGrpSpPr/>
          <p:nvPr/>
        </p:nvGrpSpPr>
        <p:grpSpPr>
          <a:xfrm>
            <a:off x="2161160" y="3400343"/>
            <a:ext cx="4821680" cy="3207209"/>
            <a:chOff x="406392" y="1236593"/>
            <a:chExt cx="4821680" cy="3207209"/>
          </a:xfrm>
        </p:grpSpPr>
        <p:sp>
          <p:nvSpPr>
            <p:cNvPr id="13" name="Rectángulo redondeado 38">
              <a:extLst>
                <a:ext uri="{FF2B5EF4-FFF2-40B4-BE49-F238E27FC236}">
                  <a16:creationId xmlns:a16="http://schemas.microsoft.com/office/drawing/2014/main" id="{FE4D2315-C0D2-4DA5-9B09-AEE316054802}"/>
                </a:ext>
              </a:extLst>
            </p:cNvPr>
            <p:cNvSpPr/>
            <p:nvPr/>
          </p:nvSpPr>
          <p:spPr>
            <a:xfrm>
              <a:off x="1866030" y="2455634"/>
              <a:ext cx="1565031" cy="586787"/>
            </a:xfrm>
            <a:prstGeom prst="roundRect">
              <a:avLst/>
            </a:prstGeom>
            <a:solidFill>
              <a:srgbClr val="1E3B5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a:latin typeface="Century Gothic" panose="020B0502020202020204" pitchFamily="34" charset="0"/>
                </a:rPr>
                <a:t>Reconstrucción y calibración del modelo</a:t>
              </a:r>
            </a:p>
          </p:txBody>
        </p:sp>
        <p:sp>
          <p:nvSpPr>
            <p:cNvPr id="14" name="Rectángulo redondeado 43">
              <a:extLst>
                <a:ext uri="{FF2B5EF4-FFF2-40B4-BE49-F238E27FC236}">
                  <a16:creationId xmlns:a16="http://schemas.microsoft.com/office/drawing/2014/main" id="{1F88E863-DFD0-4813-8B5B-1D986505C3D2}"/>
                </a:ext>
              </a:extLst>
            </p:cNvPr>
            <p:cNvSpPr/>
            <p:nvPr/>
          </p:nvSpPr>
          <p:spPr>
            <a:xfrm>
              <a:off x="1866030" y="1236593"/>
              <a:ext cx="1565031" cy="404446"/>
            </a:xfrm>
            <a:prstGeom prst="roundRect">
              <a:avLst/>
            </a:prstGeom>
            <a:solidFill>
              <a:srgbClr val="1E3B5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a:latin typeface="Century Gothic" panose="020B0502020202020204" pitchFamily="34" charset="0"/>
                </a:rPr>
                <a:t>Construcción del modelo físico</a:t>
              </a:r>
            </a:p>
          </p:txBody>
        </p:sp>
        <p:sp>
          <p:nvSpPr>
            <p:cNvPr id="20" name="CuadroTexto 19">
              <a:extLst>
                <a:ext uri="{FF2B5EF4-FFF2-40B4-BE49-F238E27FC236}">
                  <a16:creationId xmlns:a16="http://schemas.microsoft.com/office/drawing/2014/main" id="{11E03D78-3CEC-425A-92BC-846C640E0E91}"/>
                </a:ext>
              </a:extLst>
            </p:cNvPr>
            <p:cNvSpPr txBox="1"/>
            <p:nvPr/>
          </p:nvSpPr>
          <p:spPr>
            <a:xfrm>
              <a:off x="406392" y="1771337"/>
              <a:ext cx="1341420" cy="553998"/>
            </a:xfrm>
            <a:prstGeom prst="rect">
              <a:avLst/>
            </a:prstGeom>
            <a:noFill/>
            <a:ln>
              <a:solidFill>
                <a:srgbClr val="1E3B59"/>
              </a:solidFill>
            </a:ln>
          </p:spPr>
          <p:txBody>
            <a:bodyPr wrap="square" rtlCol="0">
              <a:spAutoFit/>
            </a:bodyPr>
            <a:lstStyle/>
            <a:p>
              <a:pPr algn="ctr"/>
              <a:r>
                <a:rPr lang="es-ES" sz="1000">
                  <a:latin typeface="Century Gothic" panose="020B0502020202020204" pitchFamily="34" charset="0"/>
                </a:rPr>
                <a:t>Datos históricos de clima y producción</a:t>
              </a:r>
            </a:p>
          </p:txBody>
        </p:sp>
        <p:cxnSp>
          <p:nvCxnSpPr>
            <p:cNvPr id="22" name="Conector recto de flecha 21">
              <a:extLst>
                <a:ext uri="{FF2B5EF4-FFF2-40B4-BE49-F238E27FC236}">
                  <a16:creationId xmlns:a16="http://schemas.microsoft.com/office/drawing/2014/main" id="{C1A05E63-65C1-4B9F-96BF-944DEFFFF7F9}"/>
                </a:ext>
              </a:extLst>
            </p:cNvPr>
            <p:cNvCxnSpPr>
              <a:cxnSpLocks/>
              <a:stCxn id="14" idx="2"/>
              <a:endCxn id="13" idx="0"/>
            </p:cNvCxnSpPr>
            <p:nvPr/>
          </p:nvCxnSpPr>
          <p:spPr>
            <a:xfrm>
              <a:off x="2648546" y="1641039"/>
              <a:ext cx="0" cy="814595"/>
            </a:xfrm>
            <a:prstGeom prst="straightConnector1">
              <a:avLst/>
            </a:prstGeom>
            <a:ln w="38100">
              <a:solidFill>
                <a:srgbClr val="289868"/>
              </a:solidFill>
              <a:tailEnd type="triangle"/>
            </a:ln>
          </p:spPr>
          <p:style>
            <a:lnRef idx="1">
              <a:schemeClr val="accent1"/>
            </a:lnRef>
            <a:fillRef idx="0">
              <a:schemeClr val="accent1"/>
            </a:fillRef>
            <a:effectRef idx="0">
              <a:schemeClr val="accent1"/>
            </a:effectRef>
            <a:fontRef idx="minor">
              <a:schemeClr val="tx1"/>
            </a:fontRef>
          </p:style>
        </p:cxnSp>
        <p:sp>
          <p:nvSpPr>
            <p:cNvPr id="23" name="Rectángulo redondeado 38">
              <a:extLst>
                <a:ext uri="{FF2B5EF4-FFF2-40B4-BE49-F238E27FC236}">
                  <a16:creationId xmlns:a16="http://schemas.microsoft.com/office/drawing/2014/main" id="{1043EB84-BF58-4630-9CCC-FDFC7C6BF97B}"/>
                </a:ext>
              </a:extLst>
            </p:cNvPr>
            <p:cNvSpPr/>
            <p:nvPr/>
          </p:nvSpPr>
          <p:spPr>
            <a:xfrm>
              <a:off x="1866030" y="3857015"/>
              <a:ext cx="1565031" cy="586787"/>
            </a:xfrm>
            <a:prstGeom prst="roundRect">
              <a:avLst/>
            </a:prstGeom>
            <a:solidFill>
              <a:srgbClr val="1E3B5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a:latin typeface="Century Gothic" panose="020B0502020202020204" pitchFamily="34" charset="0"/>
                </a:rPr>
                <a:t>Proyección de la producción</a:t>
              </a:r>
            </a:p>
          </p:txBody>
        </p:sp>
        <p:cxnSp>
          <p:nvCxnSpPr>
            <p:cNvPr id="24" name="Conector recto de flecha 23">
              <a:extLst>
                <a:ext uri="{FF2B5EF4-FFF2-40B4-BE49-F238E27FC236}">
                  <a16:creationId xmlns:a16="http://schemas.microsoft.com/office/drawing/2014/main" id="{E2BE3198-B2B9-4F85-80FE-444DCEE57245}"/>
                </a:ext>
              </a:extLst>
            </p:cNvPr>
            <p:cNvCxnSpPr>
              <a:cxnSpLocks/>
              <a:stCxn id="13" idx="2"/>
              <a:endCxn id="23" idx="0"/>
            </p:cNvCxnSpPr>
            <p:nvPr/>
          </p:nvCxnSpPr>
          <p:spPr>
            <a:xfrm>
              <a:off x="2648546" y="3042421"/>
              <a:ext cx="0" cy="814594"/>
            </a:xfrm>
            <a:prstGeom prst="straightConnector1">
              <a:avLst/>
            </a:prstGeom>
            <a:ln w="38100">
              <a:solidFill>
                <a:srgbClr val="289868"/>
              </a:solidFill>
              <a:tailEnd type="triangle"/>
            </a:ln>
          </p:spPr>
          <p:style>
            <a:lnRef idx="1">
              <a:schemeClr val="accent1"/>
            </a:lnRef>
            <a:fillRef idx="0">
              <a:schemeClr val="accent1"/>
            </a:fillRef>
            <a:effectRef idx="0">
              <a:schemeClr val="accent1"/>
            </a:effectRef>
            <a:fontRef idx="minor">
              <a:schemeClr val="tx1"/>
            </a:fontRef>
          </p:style>
        </p:cxnSp>
        <p:sp>
          <p:nvSpPr>
            <p:cNvPr id="25" name="CuadroTexto 24">
              <a:extLst>
                <a:ext uri="{FF2B5EF4-FFF2-40B4-BE49-F238E27FC236}">
                  <a16:creationId xmlns:a16="http://schemas.microsoft.com/office/drawing/2014/main" id="{5E8B6B1E-273E-454F-B52A-24E26026BA99}"/>
                </a:ext>
              </a:extLst>
            </p:cNvPr>
            <p:cNvSpPr txBox="1"/>
            <p:nvPr/>
          </p:nvSpPr>
          <p:spPr>
            <a:xfrm>
              <a:off x="412806" y="3249663"/>
              <a:ext cx="1341420" cy="400110"/>
            </a:xfrm>
            <a:prstGeom prst="rect">
              <a:avLst/>
            </a:prstGeom>
            <a:noFill/>
            <a:ln>
              <a:solidFill>
                <a:srgbClr val="1E3B59"/>
              </a:solidFill>
            </a:ln>
          </p:spPr>
          <p:txBody>
            <a:bodyPr wrap="square" rtlCol="0">
              <a:spAutoFit/>
            </a:bodyPr>
            <a:lstStyle/>
            <a:p>
              <a:pPr algn="ctr"/>
              <a:r>
                <a:rPr lang="es-ES" sz="1000">
                  <a:latin typeface="Century Gothic" panose="020B0502020202020204" pitchFamily="34" charset="0"/>
                </a:rPr>
                <a:t>Proyecciones climáticas</a:t>
              </a:r>
            </a:p>
          </p:txBody>
        </p:sp>
        <p:cxnSp>
          <p:nvCxnSpPr>
            <p:cNvPr id="26" name="Conector recto de flecha 25">
              <a:extLst>
                <a:ext uri="{FF2B5EF4-FFF2-40B4-BE49-F238E27FC236}">
                  <a16:creationId xmlns:a16="http://schemas.microsoft.com/office/drawing/2014/main" id="{4EEA8E79-6F2F-487A-AD2E-E1309D78B7E5}"/>
                </a:ext>
              </a:extLst>
            </p:cNvPr>
            <p:cNvCxnSpPr>
              <a:cxnSpLocks/>
              <a:stCxn id="25" idx="3"/>
            </p:cNvCxnSpPr>
            <p:nvPr/>
          </p:nvCxnSpPr>
          <p:spPr>
            <a:xfrm>
              <a:off x="1754226" y="3449718"/>
              <a:ext cx="894319" cy="0"/>
            </a:xfrm>
            <a:prstGeom prst="straightConnector1">
              <a:avLst/>
            </a:prstGeom>
            <a:ln w="38100">
              <a:solidFill>
                <a:srgbClr val="289868"/>
              </a:solidFill>
              <a:tailEnd type="triangle"/>
            </a:ln>
          </p:spPr>
          <p:style>
            <a:lnRef idx="1">
              <a:schemeClr val="accent1"/>
            </a:lnRef>
            <a:fillRef idx="0">
              <a:schemeClr val="accent1"/>
            </a:fillRef>
            <a:effectRef idx="0">
              <a:schemeClr val="accent1"/>
            </a:effectRef>
            <a:fontRef idx="minor">
              <a:schemeClr val="tx1"/>
            </a:fontRef>
          </p:style>
        </p:cxnSp>
        <p:sp>
          <p:nvSpPr>
            <p:cNvPr id="27" name="CuadroTexto 26">
              <a:extLst>
                <a:ext uri="{FF2B5EF4-FFF2-40B4-BE49-F238E27FC236}">
                  <a16:creationId xmlns:a16="http://schemas.microsoft.com/office/drawing/2014/main" id="{1413ECC8-BFEA-4A0B-AEC9-BE92FFE3ED33}"/>
                </a:ext>
              </a:extLst>
            </p:cNvPr>
            <p:cNvSpPr txBox="1"/>
            <p:nvPr/>
          </p:nvSpPr>
          <p:spPr>
            <a:xfrm>
              <a:off x="3886652" y="1315705"/>
              <a:ext cx="1341420" cy="246221"/>
            </a:xfrm>
            <a:prstGeom prst="rect">
              <a:avLst/>
            </a:prstGeom>
            <a:noFill/>
            <a:ln>
              <a:solidFill>
                <a:srgbClr val="1E3B59"/>
              </a:solidFill>
            </a:ln>
          </p:spPr>
          <p:txBody>
            <a:bodyPr wrap="square" rtlCol="0">
              <a:spAutoFit/>
            </a:bodyPr>
            <a:lstStyle/>
            <a:p>
              <a:pPr algn="ctr"/>
              <a:r>
                <a:rPr lang="es-ES" sz="1000">
                  <a:latin typeface="Century Gothic" panose="020B0502020202020204" pitchFamily="34" charset="0"/>
                </a:rPr>
                <a:t>Variables técnicas</a:t>
              </a:r>
            </a:p>
          </p:txBody>
        </p:sp>
        <p:cxnSp>
          <p:nvCxnSpPr>
            <p:cNvPr id="30" name="Conector recto de flecha 29">
              <a:extLst>
                <a:ext uri="{FF2B5EF4-FFF2-40B4-BE49-F238E27FC236}">
                  <a16:creationId xmlns:a16="http://schemas.microsoft.com/office/drawing/2014/main" id="{7FD89B68-446E-4FEA-BA28-CF40797535CB}"/>
                </a:ext>
              </a:extLst>
            </p:cNvPr>
            <p:cNvCxnSpPr>
              <a:cxnSpLocks/>
              <a:stCxn id="27" idx="1"/>
              <a:endCxn id="14" idx="3"/>
            </p:cNvCxnSpPr>
            <p:nvPr/>
          </p:nvCxnSpPr>
          <p:spPr>
            <a:xfrm flipH="1">
              <a:off x="3431061" y="1438816"/>
              <a:ext cx="455591" cy="0"/>
            </a:xfrm>
            <a:prstGeom prst="straightConnector1">
              <a:avLst/>
            </a:prstGeom>
            <a:ln w="38100">
              <a:solidFill>
                <a:srgbClr val="289868"/>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ector recto de flecha 40">
              <a:extLst>
                <a:ext uri="{FF2B5EF4-FFF2-40B4-BE49-F238E27FC236}">
                  <a16:creationId xmlns:a16="http://schemas.microsoft.com/office/drawing/2014/main" id="{2BF61B34-D047-4C66-B3AB-BC3B930A60C7}"/>
                </a:ext>
              </a:extLst>
            </p:cNvPr>
            <p:cNvCxnSpPr>
              <a:cxnSpLocks/>
              <a:stCxn id="20" idx="3"/>
            </p:cNvCxnSpPr>
            <p:nvPr/>
          </p:nvCxnSpPr>
          <p:spPr>
            <a:xfrm>
              <a:off x="1747812" y="2048336"/>
              <a:ext cx="881999" cy="0"/>
            </a:xfrm>
            <a:prstGeom prst="straightConnector1">
              <a:avLst/>
            </a:prstGeom>
            <a:ln w="38100">
              <a:solidFill>
                <a:srgbClr val="289868"/>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Marcador de contenido 2">
            <a:extLst>
              <a:ext uri="{FF2B5EF4-FFF2-40B4-BE49-F238E27FC236}">
                <a16:creationId xmlns:a16="http://schemas.microsoft.com/office/drawing/2014/main" id="{990EAA5B-BF03-49AF-A61A-45A231A721D0}"/>
              </a:ext>
            </a:extLst>
          </p:cNvPr>
          <p:cNvSpPr>
            <a:spLocks noGrp="1"/>
          </p:cNvSpPr>
          <p:nvPr>
            <p:ph idx="1"/>
          </p:nvPr>
        </p:nvSpPr>
        <p:spPr>
          <a:xfrm>
            <a:off x="6228184" y="5013176"/>
            <a:ext cx="2458615" cy="1558315"/>
          </a:xfrm>
        </p:spPr>
        <p:txBody>
          <a:bodyPr/>
          <a:lstStyle/>
          <a:p>
            <a:pPr marL="0" indent="0">
              <a:buNone/>
            </a:pPr>
            <a:r>
              <a:rPr lang="es-ES" sz="1200" dirty="0">
                <a:solidFill>
                  <a:srgbClr val="1E3B59"/>
                </a:solidFill>
                <a:latin typeface="Century Gothic" pitchFamily="34" charset="0"/>
                <a:cs typeface="Times New Roman" pitchFamily="18" charset="0"/>
              </a:rPr>
              <a:t>Fuente: </a:t>
            </a:r>
            <a:r>
              <a:rPr lang="es-ES" sz="1200" dirty="0">
                <a:solidFill>
                  <a:srgbClr val="1E3B59"/>
                </a:solidFill>
                <a:latin typeface="Century Gothic" pitchFamily="34" charset="0"/>
                <a:cs typeface="Times New Roman" pitchFamily="18" charset="0"/>
                <a:hlinkClick r:id="rId2">
                  <a:extLst>
                    <a:ext uri="{A12FA001-AC4F-418D-AE19-62706E023703}">
                      <ahyp:hlinkClr xmlns:ahyp="http://schemas.microsoft.com/office/drawing/2018/hyperlinkcolor" xmlns="" val="tx"/>
                    </a:ext>
                  </a:extLst>
                </a:hlinkClick>
              </a:rPr>
              <a:t>https://www.wearefactor.com/es/estudio-sobre-el-impacto-del-cambio-climatico-en-la-hidroelectricidad-en-espana/noticia/396</a:t>
            </a:r>
            <a:r>
              <a:rPr lang="es-ES" sz="1200" dirty="0">
                <a:solidFill>
                  <a:srgbClr val="1E3B59"/>
                </a:solidFill>
                <a:latin typeface="Century Gothic" pitchFamily="34" charset="0"/>
                <a:cs typeface="Times New Roman" pitchFamily="18" charset="0"/>
              </a:rPr>
              <a:t> </a:t>
            </a:r>
          </a:p>
          <a:p>
            <a:endParaRPr lang="es-ES" dirty="0"/>
          </a:p>
        </p:txBody>
      </p:sp>
    </p:spTree>
    <p:extLst>
      <p:ext uri="{BB962C8B-B14F-4D97-AF65-F5344CB8AC3E}">
        <p14:creationId xmlns:p14="http://schemas.microsoft.com/office/powerpoint/2010/main" val="29441812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82</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553998"/>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Información de partida</a:t>
            </a:r>
          </a:p>
          <a:p>
            <a:pPr algn="r" fontAlgn="base">
              <a:spcBef>
                <a:spcPct val="0"/>
              </a:spcBef>
              <a:spcAft>
                <a:spcPct val="0"/>
              </a:spcAft>
            </a:pPr>
            <a:r>
              <a:rPr lang="es-ES" baseline="-25000" dirty="0">
                <a:solidFill>
                  <a:srgbClr val="1E3B59"/>
                </a:solidFill>
                <a:latin typeface="Century Gothic" pitchFamily="34" charset="0"/>
                <a:ea typeface="Calibri" pitchFamily="34" charset="0"/>
                <a:cs typeface="Times New Roman" pitchFamily="18" charset="0"/>
              </a:rPr>
              <a:t>Ejemplos</a:t>
            </a:r>
          </a:p>
        </p:txBody>
      </p:sp>
      <p:sp>
        <p:nvSpPr>
          <p:cNvPr id="12" name="CuadroTexto 11">
            <a:extLst>
              <a:ext uri="{FF2B5EF4-FFF2-40B4-BE49-F238E27FC236}">
                <a16:creationId xmlns:a16="http://schemas.microsoft.com/office/drawing/2014/main" id="{3FFBE3B4-B2A1-4601-ACA6-FAF7A1C827D2}"/>
              </a:ext>
            </a:extLst>
          </p:cNvPr>
          <p:cNvSpPr txBox="1"/>
          <p:nvPr/>
        </p:nvSpPr>
        <p:spPr>
          <a:xfrm>
            <a:off x="818823" y="1398977"/>
            <a:ext cx="7506354" cy="5324535"/>
          </a:xfrm>
          <a:prstGeom prst="rect">
            <a:avLst/>
          </a:prstGeom>
          <a:noFill/>
        </p:spPr>
        <p:txBody>
          <a:bodyPr wrap="square" rtlCol="0">
            <a:spAutoFit/>
          </a:bodyPr>
          <a:lstStyle/>
          <a:p>
            <a:pPr fontAlgn="base">
              <a:spcBef>
                <a:spcPct val="0"/>
              </a:spcBef>
              <a:spcAft>
                <a:spcPts val="1200"/>
              </a:spcAft>
            </a:pPr>
            <a:r>
              <a:rPr lang="es-ES" sz="1200" b="1" dirty="0">
                <a:solidFill>
                  <a:srgbClr val="1E3B59"/>
                </a:solidFill>
                <a:latin typeface="Century Gothic" pitchFamily="34" charset="0"/>
                <a:ea typeface="Calibri" pitchFamily="34" charset="0"/>
                <a:cs typeface="Times New Roman" pitchFamily="18" charset="0"/>
              </a:rPr>
              <a:t>Hidroeléctrica A:</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Potencia: 24 MW</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Caudal máximo de generación: 4,8 m</a:t>
            </a:r>
            <a:r>
              <a:rPr lang="es-ES" sz="1200" baseline="30000" dirty="0">
                <a:solidFill>
                  <a:srgbClr val="1E3B59"/>
                </a:solidFill>
                <a:latin typeface="Century Gothic" pitchFamily="34" charset="0"/>
                <a:ea typeface="Calibri" pitchFamily="34" charset="0"/>
                <a:cs typeface="Times New Roman" pitchFamily="18" charset="0"/>
              </a:rPr>
              <a:t>3</a:t>
            </a:r>
            <a:r>
              <a:rPr lang="es-ES" sz="1200" dirty="0">
                <a:solidFill>
                  <a:srgbClr val="1E3B59"/>
                </a:solidFill>
                <a:latin typeface="Century Gothic" pitchFamily="34" charset="0"/>
                <a:ea typeface="Calibri" pitchFamily="34" charset="0"/>
                <a:cs typeface="Times New Roman" pitchFamily="18" charset="0"/>
              </a:rPr>
              <a:t>/s</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Salto: 673,3 m</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Producción diaria desde 2009 hasta 2017 (anual desde 1955).</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Horas de operación mensual desde 2010 hasta 2017.</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Capacidad del embalse: 17,9 hm</a:t>
            </a:r>
            <a:r>
              <a:rPr lang="es-ES" sz="1200" baseline="30000" dirty="0">
                <a:solidFill>
                  <a:srgbClr val="1E3B59"/>
                </a:solidFill>
                <a:latin typeface="Century Gothic" pitchFamily="34" charset="0"/>
                <a:ea typeface="Calibri" pitchFamily="34" charset="0"/>
                <a:cs typeface="Times New Roman" pitchFamily="18" charset="0"/>
              </a:rPr>
              <a:t>3</a:t>
            </a:r>
            <a:r>
              <a:rPr lang="es-ES" sz="1200" dirty="0">
                <a:solidFill>
                  <a:srgbClr val="1E3B59"/>
                </a:solidFill>
                <a:latin typeface="Century Gothic" pitchFamily="34" charset="0"/>
                <a:ea typeface="Calibri" pitchFamily="34" charset="0"/>
                <a:cs typeface="Times New Roman" pitchFamily="18" charset="0"/>
              </a:rPr>
              <a:t> </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Caudal medio diario de aportaciones al embalse desde 2003 hasta 2017.</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Precipitación mensual desde 1962 hasta 2012 (estación meteorológica).</a:t>
            </a:r>
          </a:p>
          <a:p>
            <a:pPr fontAlgn="base">
              <a:spcBef>
                <a:spcPct val="0"/>
              </a:spcBef>
              <a:spcAft>
                <a:spcPts val="1200"/>
              </a:spcAft>
              <a:buClr>
                <a:srgbClr val="019F6C"/>
              </a:buClr>
            </a:pPr>
            <a:r>
              <a:rPr lang="es-ES" sz="1200" b="1" dirty="0">
                <a:solidFill>
                  <a:srgbClr val="1E3B59"/>
                </a:solidFill>
                <a:latin typeface="Century Gothic" pitchFamily="34" charset="0"/>
                <a:cs typeface="Times New Roman" pitchFamily="18" charset="0"/>
              </a:rPr>
              <a:t>Hidroeléctrica B</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Potencia: 61,4 MW</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Caudal máximo de generación: 39 m</a:t>
            </a:r>
            <a:r>
              <a:rPr lang="es-ES" sz="1200" baseline="30000" dirty="0">
                <a:solidFill>
                  <a:srgbClr val="1E3B59"/>
                </a:solidFill>
                <a:latin typeface="Century Gothic" pitchFamily="34" charset="0"/>
                <a:ea typeface="Calibri" pitchFamily="34" charset="0"/>
                <a:cs typeface="Times New Roman" pitchFamily="18" charset="0"/>
              </a:rPr>
              <a:t>3</a:t>
            </a:r>
            <a:r>
              <a:rPr lang="es-ES" sz="1200" dirty="0">
                <a:solidFill>
                  <a:srgbClr val="1E3B59"/>
                </a:solidFill>
                <a:latin typeface="Century Gothic" pitchFamily="34" charset="0"/>
                <a:ea typeface="Calibri" pitchFamily="34" charset="0"/>
                <a:cs typeface="Times New Roman" pitchFamily="18" charset="0"/>
              </a:rPr>
              <a:t>/s</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Salto: 224,6 m</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Producción diaria desde 2009 hasta 2017 (anual desde 1969).</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Horas de operación mensual desde 2010 hasta 2017.</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Capacidad del embalse: 64,3 hm</a:t>
            </a:r>
            <a:r>
              <a:rPr lang="es-ES" sz="1200" baseline="30000" dirty="0">
                <a:solidFill>
                  <a:srgbClr val="1E3B59"/>
                </a:solidFill>
                <a:latin typeface="Century Gothic" pitchFamily="34" charset="0"/>
                <a:ea typeface="Calibri" pitchFamily="34" charset="0"/>
                <a:cs typeface="Times New Roman" pitchFamily="18" charset="0"/>
              </a:rPr>
              <a:t>3</a:t>
            </a:r>
            <a:r>
              <a:rPr lang="es-ES" sz="1200" dirty="0">
                <a:solidFill>
                  <a:srgbClr val="1E3B59"/>
                </a:solidFill>
                <a:latin typeface="Century Gothic" pitchFamily="34" charset="0"/>
                <a:ea typeface="Calibri" pitchFamily="34" charset="0"/>
                <a:cs typeface="Times New Roman" pitchFamily="18" charset="0"/>
              </a:rPr>
              <a:t> </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Caudal medio diario de aportaciones al embalse desde 2010 hasta 2017 (no regulado desde 2003).</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Precipitación mensual desde 1928 hasta 2011 (estación meteorológica).</a:t>
            </a:r>
          </a:p>
        </p:txBody>
      </p:sp>
    </p:spTree>
    <p:extLst>
      <p:ext uri="{BB962C8B-B14F-4D97-AF65-F5344CB8AC3E}">
        <p14:creationId xmlns:p14="http://schemas.microsoft.com/office/powerpoint/2010/main" val="29932494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83</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Construcción del modelo físico (I)</a:t>
            </a:r>
            <a:endParaRPr lang="es-ES" baseline="-25000" dirty="0">
              <a:solidFill>
                <a:srgbClr val="1E3B59"/>
              </a:solidFill>
              <a:latin typeface="Century Gothic" pitchFamily="34" charset="0"/>
              <a:ea typeface="Calibri" pitchFamily="34" charset="0"/>
              <a:cs typeface="Times New Roman" pitchFamily="18" charset="0"/>
            </a:endParaRPr>
          </a:p>
        </p:txBody>
      </p:sp>
      <mc:AlternateContent xmlns:mc="http://schemas.openxmlformats.org/markup-compatibility/2006" xmlns:a14="http://schemas.microsoft.com/office/drawing/2010/main">
        <mc:Choice Requires="a14">
          <p:sp>
            <p:nvSpPr>
              <p:cNvPr id="12" name="CuadroTexto 11">
                <a:extLst>
                  <a:ext uri="{FF2B5EF4-FFF2-40B4-BE49-F238E27FC236}">
                    <a16:creationId xmlns:a16="http://schemas.microsoft.com/office/drawing/2014/main" id="{3FFBE3B4-B2A1-4601-ACA6-FAF7A1C827D2}"/>
                  </a:ext>
                </a:extLst>
              </p:cNvPr>
              <p:cNvSpPr txBox="1"/>
              <p:nvPr/>
            </p:nvSpPr>
            <p:spPr>
              <a:xfrm>
                <a:off x="818822" y="1435553"/>
                <a:ext cx="7696527" cy="5109091"/>
              </a:xfrm>
              <a:prstGeom prst="rect">
                <a:avLst/>
              </a:prstGeom>
              <a:noFill/>
            </p:spPr>
            <p:txBody>
              <a:bodyPr wrap="square" rtlCol="0">
                <a:spAutoFit/>
              </a:bodyPr>
              <a:lstStyle/>
              <a:p>
                <a:pPr fontAlgn="base">
                  <a:spcBef>
                    <a:spcPct val="0"/>
                  </a:spcBef>
                  <a:spcAft>
                    <a:spcPts val="1200"/>
                  </a:spcAft>
                </a:pPr>
                <a:r>
                  <a:rPr lang="es-ES" sz="1200" dirty="0">
                    <a:solidFill>
                      <a:srgbClr val="1E3B59"/>
                    </a:solidFill>
                    <a:latin typeface="Century Gothic" panose="020B0502020202020204" pitchFamily="34" charset="0"/>
                    <a:ea typeface="Calibri" pitchFamily="34" charset="0"/>
                    <a:cs typeface="Times New Roman" pitchFamily="18" charset="0"/>
                  </a:rPr>
                  <a:t>El modelo considera las </a:t>
                </a:r>
                <a:r>
                  <a:rPr lang="es-ES" sz="1200" b="1" dirty="0">
                    <a:solidFill>
                      <a:srgbClr val="1E3B59"/>
                    </a:solidFill>
                    <a:latin typeface="Century Gothic" panose="020B0502020202020204" pitchFamily="34" charset="0"/>
                    <a:ea typeface="Calibri" pitchFamily="34" charset="0"/>
                    <a:cs typeface="Times New Roman" pitchFamily="18" charset="0"/>
                  </a:rPr>
                  <a:t>características propias de cada una de las plantas</a:t>
                </a:r>
                <a:r>
                  <a:rPr lang="es-ES" sz="1200" dirty="0">
                    <a:solidFill>
                      <a:srgbClr val="1E3B59"/>
                    </a:solidFill>
                    <a:latin typeface="Century Gothic" panose="020B0502020202020204" pitchFamily="34" charset="0"/>
                    <a:ea typeface="Calibri" pitchFamily="34" charset="0"/>
                    <a:cs typeface="Times New Roman" pitchFamily="18" charset="0"/>
                  </a:rPr>
                  <a:t>, incluyendo parámetros físicos (capacidad máxima del embalse, salto, cota mínima para turbinar, etc.) y parámetros técnicos (potencia instalada, caudal máximo para turbinar, factor de eficiencia, etc.)</a:t>
                </a:r>
              </a:p>
              <a:p>
                <a:pPr fontAlgn="base">
                  <a:spcBef>
                    <a:spcPct val="0"/>
                  </a:spcBef>
                </a:pPr>
                <a:r>
                  <a:rPr lang="es-ES" sz="1200" dirty="0">
                    <a:solidFill>
                      <a:srgbClr val="1E3B59"/>
                    </a:solidFill>
                    <a:latin typeface="Century Gothic" panose="020B0502020202020204" pitchFamily="34" charset="0"/>
                    <a:ea typeface="Calibri" pitchFamily="34" charset="0"/>
                    <a:cs typeface="Times New Roman" pitchFamily="18" charset="0"/>
                  </a:rPr>
                  <a:t>A partir de datos de aportación diaria a los embalses, </a:t>
                </a:r>
                <a:r>
                  <a:rPr lang="es-ES" sz="1200" b="1" dirty="0">
                    <a:solidFill>
                      <a:srgbClr val="1E3B59"/>
                    </a:solidFill>
                    <a:latin typeface="Century Gothic" panose="020B0502020202020204" pitchFamily="34" charset="0"/>
                    <a:ea typeface="Calibri" pitchFamily="34" charset="0"/>
                    <a:cs typeface="Times New Roman" pitchFamily="18" charset="0"/>
                  </a:rPr>
                  <a:t>el modelo calcula el caudal diario turbinado</a:t>
                </a:r>
                <a:r>
                  <a:rPr lang="es-ES" sz="1200" dirty="0">
                    <a:solidFill>
                      <a:srgbClr val="1E3B59"/>
                    </a:solidFill>
                    <a:latin typeface="Century Gothic" panose="020B0502020202020204" pitchFamily="34" charset="0"/>
                    <a:ea typeface="Calibri" pitchFamily="34" charset="0"/>
                    <a:cs typeface="Times New Roman" pitchFamily="18" charset="0"/>
                  </a:rPr>
                  <a:t>, vertido (en su caso), el flujo acumulado y las horas de operación. La producción se calcula de acuerdo con la siguiente formula:</a:t>
                </a:r>
              </a:p>
              <a:p>
                <a:pPr fontAlgn="base">
                  <a:spcBef>
                    <a:spcPct val="0"/>
                  </a:spcBef>
                </a:pPr>
                <a14:m>
                  <m:oMathPara xmlns:m="http://schemas.openxmlformats.org/officeDocument/2006/math">
                    <m:oMathParaPr>
                      <m:jc m:val="centerGroup"/>
                    </m:oMathParaPr>
                    <m:oMath xmlns:m="http://schemas.openxmlformats.org/officeDocument/2006/math">
                      <m:sSub>
                        <m:sSubPr>
                          <m:ctrlPr>
                            <a:rPr lang="es-ES" sz="1200" i="1">
                              <a:solidFill>
                                <a:srgbClr val="1E3B59"/>
                              </a:solidFill>
                              <a:latin typeface="Cambria Math" panose="02040503050406030204" pitchFamily="18" charset="0"/>
                            </a:rPr>
                          </m:ctrlPr>
                        </m:sSubPr>
                        <m:e>
                          <m:r>
                            <a:rPr lang="es-ES" sz="1200" i="1">
                              <a:solidFill>
                                <a:srgbClr val="1E3B59"/>
                              </a:solidFill>
                              <a:latin typeface="Cambria Math" panose="02040503050406030204" pitchFamily="18" charset="0"/>
                            </a:rPr>
                            <m:t>𝐸</m:t>
                          </m:r>
                        </m:e>
                        <m:sub>
                          <m:r>
                            <a:rPr lang="es-ES" sz="1200" i="1">
                              <a:solidFill>
                                <a:srgbClr val="1E3B59"/>
                              </a:solidFill>
                              <a:latin typeface="Cambria Math" panose="02040503050406030204" pitchFamily="18" charset="0"/>
                            </a:rPr>
                            <m:t>𝑡</m:t>
                          </m:r>
                        </m:sub>
                      </m:sSub>
                      <m:r>
                        <a:rPr lang="es-ES" sz="1200" i="1">
                          <a:solidFill>
                            <a:srgbClr val="1E3B59"/>
                          </a:solidFill>
                          <a:latin typeface="Cambria Math" panose="02040503050406030204" pitchFamily="18" charset="0"/>
                        </a:rPr>
                        <m:t>=</m:t>
                      </m:r>
                      <m:r>
                        <a:rPr lang="es-ES" sz="1200" i="1">
                          <a:solidFill>
                            <a:srgbClr val="1E3B59"/>
                          </a:solidFill>
                          <a:latin typeface="Cambria Math" panose="02040503050406030204" pitchFamily="18" charset="0"/>
                          <a:ea typeface="Cambria Math" panose="02040503050406030204" pitchFamily="18" charset="0"/>
                        </a:rPr>
                        <m:t>𝛾</m:t>
                      </m:r>
                      <m:r>
                        <a:rPr lang="es-ES" sz="1200" i="1">
                          <a:solidFill>
                            <a:srgbClr val="1E3B59"/>
                          </a:solidFill>
                          <a:latin typeface="Cambria Math" panose="02040503050406030204" pitchFamily="18" charset="0"/>
                          <a:ea typeface="Cambria Math" panose="02040503050406030204" pitchFamily="18" charset="0"/>
                        </a:rPr>
                        <m:t>∗</m:t>
                      </m:r>
                      <m:sSub>
                        <m:sSubPr>
                          <m:ctrlPr>
                            <a:rPr lang="es-ES" sz="1200" i="1">
                              <a:solidFill>
                                <a:srgbClr val="1E3B59"/>
                              </a:solidFill>
                              <a:latin typeface="Cambria Math" panose="02040503050406030204" pitchFamily="18" charset="0"/>
                              <a:ea typeface="Cambria Math" panose="02040503050406030204" pitchFamily="18" charset="0"/>
                            </a:rPr>
                          </m:ctrlPr>
                        </m:sSubPr>
                        <m:e>
                          <m:r>
                            <a:rPr lang="es-ES" sz="1200" i="1">
                              <a:solidFill>
                                <a:srgbClr val="1E3B59"/>
                              </a:solidFill>
                              <a:latin typeface="Cambria Math" panose="02040503050406030204" pitchFamily="18" charset="0"/>
                              <a:ea typeface="Cambria Math" panose="02040503050406030204" pitchFamily="18" charset="0"/>
                            </a:rPr>
                            <m:t>𝑇</m:t>
                          </m:r>
                        </m:e>
                        <m:sub>
                          <m:r>
                            <a:rPr lang="es-ES" sz="1200" i="1">
                              <a:solidFill>
                                <a:srgbClr val="1E3B59"/>
                              </a:solidFill>
                              <a:latin typeface="Cambria Math" panose="02040503050406030204" pitchFamily="18" charset="0"/>
                              <a:ea typeface="Cambria Math" panose="02040503050406030204" pitchFamily="18" charset="0"/>
                            </a:rPr>
                            <m:t>𝑡</m:t>
                          </m:r>
                          <m:r>
                            <a:rPr lang="es-ES" sz="1200" b="0" i="1" smtClean="0">
                              <a:solidFill>
                                <a:srgbClr val="1E3B59"/>
                              </a:solidFill>
                              <a:latin typeface="Cambria Math" panose="02040503050406030204" pitchFamily="18" charset="0"/>
                              <a:ea typeface="Cambria Math" panose="02040503050406030204" pitchFamily="18" charset="0"/>
                            </a:rPr>
                            <m:t>,</m:t>
                          </m:r>
                          <m:r>
                            <a:rPr lang="es-ES" sz="1200" b="0" i="1" smtClean="0">
                              <a:solidFill>
                                <a:srgbClr val="1E3B59"/>
                              </a:solidFill>
                              <a:latin typeface="Cambria Math" panose="02040503050406030204" pitchFamily="18" charset="0"/>
                              <a:ea typeface="Cambria Math" panose="02040503050406030204" pitchFamily="18" charset="0"/>
                            </a:rPr>
                            <m:t>𝑚</m:t>
                          </m:r>
                        </m:sub>
                      </m:sSub>
                      <m:r>
                        <a:rPr lang="es-ES" sz="1200" i="1">
                          <a:solidFill>
                            <a:srgbClr val="1E3B59"/>
                          </a:solidFill>
                          <a:latin typeface="Cambria Math" panose="02040503050406030204" pitchFamily="18" charset="0"/>
                          <a:ea typeface="Cambria Math" panose="02040503050406030204" pitchFamily="18" charset="0"/>
                        </a:rPr>
                        <m:t>∗</m:t>
                      </m:r>
                      <m:sSub>
                        <m:sSubPr>
                          <m:ctrlPr>
                            <a:rPr lang="es-ES" sz="1200" i="1">
                              <a:solidFill>
                                <a:srgbClr val="1E3B59"/>
                              </a:solidFill>
                              <a:latin typeface="Cambria Math" panose="02040503050406030204" pitchFamily="18" charset="0"/>
                              <a:ea typeface="Cambria Math" panose="02040503050406030204" pitchFamily="18" charset="0"/>
                            </a:rPr>
                          </m:ctrlPr>
                        </m:sSubPr>
                        <m:e>
                          <m:r>
                            <a:rPr lang="es-ES" sz="1200" i="1">
                              <a:solidFill>
                                <a:srgbClr val="1E3B59"/>
                              </a:solidFill>
                              <a:latin typeface="Cambria Math" panose="02040503050406030204" pitchFamily="18" charset="0"/>
                              <a:ea typeface="Cambria Math" panose="02040503050406030204" pitchFamily="18" charset="0"/>
                            </a:rPr>
                            <m:t>𝐻</m:t>
                          </m:r>
                        </m:e>
                        <m:sub>
                          <m:r>
                            <a:rPr lang="es-ES" sz="1200" i="1">
                              <a:solidFill>
                                <a:srgbClr val="1E3B59"/>
                              </a:solidFill>
                              <a:latin typeface="Cambria Math" panose="02040503050406030204" pitchFamily="18" charset="0"/>
                              <a:ea typeface="Cambria Math" panose="02040503050406030204" pitchFamily="18" charset="0"/>
                            </a:rPr>
                            <m:t>𝑛</m:t>
                          </m:r>
                        </m:sub>
                      </m:sSub>
                      <m:r>
                        <a:rPr lang="es-ES" sz="1200" i="1">
                          <a:solidFill>
                            <a:srgbClr val="1E3B59"/>
                          </a:solidFill>
                          <a:latin typeface="Cambria Math" panose="02040503050406030204" pitchFamily="18" charset="0"/>
                          <a:ea typeface="Cambria Math" panose="02040503050406030204" pitchFamily="18" charset="0"/>
                        </a:rPr>
                        <m:t>∗</m:t>
                      </m:r>
                      <m:r>
                        <a:rPr lang="es-ES" sz="1200" i="1">
                          <a:solidFill>
                            <a:srgbClr val="1E3B59"/>
                          </a:solidFill>
                          <a:latin typeface="Cambria Math" panose="02040503050406030204" pitchFamily="18" charset="0"/>
                          <a:ea typeface="Cambria Math" panose="02040503050406030204" pitchFamily="18" charset="0"/>
                        </a:rPr>
                        <m:t>𝑄</m:t>
                      </m:r>
                      <m:sSub>
                        <m:sSubPr>
                          <m:ctrlPr>
                            <a:rPr lang="es-ES" sz="1200" i="1">
                              <a:solidFill>
                                <a:srgbClr val="1E3B59"/>
                              </a:solidFill>
                              <a:latin typeface="Cambria Math" panose="02040503050406030204" pitchFamily="18" charset="0"/>
                              <a:ea typeface="Cambria Math" panose="02040503050406030204" pitchFamily="18" charset="0"/>
                            </a:rPr>
                          </m:ctrlPr>
                        </m:sSubPr>
                        <m:e>
                          <m:r>
                            <a:rPr lang="es-ES" sz="1200" i="1">
                              <a:solidFill>
                                <a:srgbClr val="1E3B59"/>
                              </a:solidFill>
                              <a:latin typeface="Cambria Math" panose="02040503050406030204" pitchFamily="18" charset="0"/>
                              <a:ea typeface="Cambria Math" panose="02040503050406030204" pitchFamily="18" charset="0"/>
                            </a:rPr>
                            <m:t>𝑇</m:t>
                          </m:r>
                        </m:e>
                        <m:sub>
                          <m:r>
                            <a:rPr lang="es-ES" sz="1200" i="1">
                              <a:solidFill>
                                <a:srgbClr val="1E3B59"/>
                              </a:solidFill>
                              <a:latin typeface="Cambria Math" panose="02040503050406030204" pitchFamily="18" charset="0"/>
                              <a:ea typeface="Cambria Math" panose="02040503050406030204" pitchFamily="18" charset="0"/>
                            </a:rPr>
                            <m:t>𝑡</m:t>
                          </m:r>
                        </m:sub>
                      </m:sSub>
                      <m:r>
                        <a:rPr lang="es-ES" sz="1200" i="1">
                          <a:solidFill>
                            <a:srgbClr val="1E3B59"/>
                          </a:solidFill>
                          <a:latin typeface="Cambria Math" panose="02040503050406030204" pitchFamily="18" charset="0"/>
                          <a:ea typeface="Cambria Math" panose="02040503050406030204" pitchFamily="18" charset="0"/>
                        </a:rPr>
                        <m:t>∗</m:t>
                      </m:r>
                      <m:r>
                        <a:rPr lang="es-ES" sz="1200" i="1">
                          <a:solidFill>
                            <a:srgbClr val="1E3B59"/>
                          </a:solidFill>
                          <a:latin typeface="Cambria Math" panose="02040503050406030204" pitchFamily="18" charset="0"/>
                          <a:ea typeface="Cambria Math" panose="02040503050406030204" pitchFamily="18" charset="0"/>
                        </a:rPr>
                        <m:t>𝑒𝑓</m:t>
                      </m:r>
                      <m:r>
                        <a:rPr lang="es-ES" sz="1200" i="1">
                          <a:solidFill>
                            <a:srgbClr val="1E3B59"/>
                          </a:solidFill>
                          <a:latin typeface="Cambria Math" panose="02040503050406030204" pitchFamily="18" charset="0"/>
                          <a:ea typeface="Cambria Math" panose="02040503050406030204" pitchFamily="18" charset="0"/>
                        </a:rPr>
                        <m:t>∗</m:t>
                      </m:r>
                      <m:r>
                        <a:rPr lang="es-ES" sz="1200" i="1">
                          <a:solidFill>
                            <a:srgbClr val="1E3B59"/>
                          </a:solidFill>
                          <a:latin typeface="Cambria Math" panose="02040503050406030204" pitchFamily="18" charset="0"/>
                          <a:ea typeface="Cambria Math" panose="02040503050406030204" pitchFamily="18" charset="0"/>
                        </a:rPr>
                        <m:t>𝜇</m:t>
                      </m:r>
                    </m:oMath>
                  </m:oMathPara>
                </a14:m>
                <a:endParaRPr lang="es-ES" sz="1200" dirty="0">
                  <a:solidFill>
                    <a:srgbClr val="1E3B59"/>
                  </a:solidFill>
                  <a:latin typeface="Century Gothic" panose="020B0502020202020204" pitchFamily="34" charset="0"/>
                  <a:ea typeface="Calibri" pitchFamily="34" charset="0"/>
                  <a:cs typeface="Times New Roman" pitchFamily="18" charset="0"/>
                </a:endParaRPr>
              </a:p>
              <a:p>
                <a:pPr fontAlgn="base">
                  <a:spcBef>
                    <a:spcPct val="0"/>
                  </a:spcBef>
                  <a:spcAft>
                    <a:spcPts val="1200"/>
                  </a:spcAft>
                </a:pPr>
                <a:r>
                  <a:rPr lang="es-ES" sz="1200" dirty="0">
                    <a:solidFill>
                      <a:srgbClr val="1E3B59"/>
                    </a:solidFill>
                    <a:latin typeface="Century Gothic" panose="020B0502020202020204" pitchFamily="34" charset="0"/>
                    <a:ea typeface="Calibri" pitchFamily="34" charset="0"/>
                    <a:cs typeface="Times New Roman" pitchFamily="18" charset="0"/>
                  </a:rPr>
                  <a:t>donde:</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𝛾 = 9,81 kN/m</a:t>
                </a:r>
                <a:r>
                  <a:rPr lang="es-ES" sz="1200" baseline="30000" dirty="0">
                    <a:solidFill>
                      <a:srgbClr val="1E3B59"/>
                    </a:solidFill>
                    <a:latin typeface="Century Gothic" panose="020B0502020202020204" pitchFamily="34" charset="0"/>
                    <a:ea typeface="Calibri" pitchFamily="34" charset="0"/>
                    <a:cs typeface="Times New Roman" pitchFamily="18" charset="0"/>
                  </a:rPr>
                  <a:t>3</a:t>
                </a:r>
                <a:r>
                  <a:rPr lang="es-ES" sz="1200" dirty="0">
                    <a:solidFill>
                      <a:srgbClr val="1E3B59"/>
                    </a:solidFill>
                    <a:latin typeface="Century Gothic" panose="020B0502020202020204" pitchFamily="34" charset="0"/>
                    <a:ea typeface="Calibri" pitchFamily="34" charset="0"/>
                    <a:cs typeface="Times New Roman" pitchFamily="18" charset="0"/>
                  </a:rPr>
                  <a:t> (peso específico del agua)</a:t>
                </a:r>
              </a:p>
              <a:p>
                <a:pPr marL="171450" indent="-171450" fontAlgn="base">
                  <a:spcBef>
                    <a:spcPct val="0"/>
                  </a:spcBef>
                  <a:spcAft>
                    <a:spcPts val="600"/>
                  </a:spcAft>
                  <a:buClr>
                    <a:srgbClr val="019F6C"/>
                  </a:buClr>
                  <a:buFont typeface="Arial" panose="020B0604020202020204" pitchFamily="34" charset="0"/>
                  <a:buChar char="•"/>
                </a:pPr>
                <a:r>
                  <a:rPr lang="es-ES" sz="1200" i="1" dirty="0" err="1">
                    <a:solidFill>
                      <a:srgbClr val="1E3B59"/>
                    </a:solidFill>
                    <a:latin typeface="Century Gothic" panose="020B0502020202020204" pitchFamily="34" charset="0"/>
                    <a:ea typeface="Calibri" pitchFamily="34" charset="0"/>
                    <a:cs typeface="Times New Roman" pitchFamily="18" charset="0"/>
                  </a:rPr>
                  <a:t>T</a:t>
                </a:r>
                <a:r>
                  <a:rPr lang="es-ES" sz="1200" i="1" baseline="-25000" dirty="0" err="1">
                    <a:solidFill>
                      <a:srgbClr val="1E3B59"/>
                    </a:solidFill>
                    <a:latin typeface="Century Gothic" panose="020B0502020202020204" pitchFamily="34" charset="0"/>
                    <a:ea typeface="Calibri" pitchFamily="34" charset="0"/>
                    <a:cs typeface="Times New Roman" pitchFamily="18" charset="0"/>
                  </a:rPr>
                  <a:t>t,m</a:t>
                </a:r>
                <a:r>
                  <a:rPr lang="es-ES" sz="1200" dirty="0">
                    <a:solidFill>
                      <a:srgbClr val="1E3B59"/>
                    </a:solidFill>
                    <a:latin typeface="Century Gothic" panose="020B0502020202020204" pitchFamily="34" charset="0"/>
                    <a:ea typeface="Calibri" pitchFamily="34" charset="0"/>
                    <a:cs typeface="Times New Roman" pitchFamily="18" charset="0"/>
                  </a:rPr>
                  <a:t> son las horas de operación en el día </a:t>
                </a:r>
                <a:r>
                  <a:rPr lang="es-ES" sz="1200" i="1" dirty="0">
                    <a:solidFill>
                      <a:srgbClr val="1E3B59"/>
                    </a:solidFill>
                    <a:latin typeface="Century Gothic" panose="020B0502020202020204" pitchFamily="34" charset="0"/>
                    <a:ea typeface="Calibri" pitchFamily="34" charset="0"/>
                    <a:cs typeface="Times New Roman" pitchFamily="18" charset="0"/>
                  </a:rPr>
                  <a:t>t</a:t>
                </a:r>
                <a:r>
                  <a:rPr lang="es-ES" sz="1200" dirty="0">
                    <a:solidFill>
                      <a:srgbClr val="1E3B59"/>
                    </a:solidFill>
                    <a:latin typeface="Century Gothic" panose="020B0502020202020204" pitchFamily="34" charset="0"/>
                    <a:ea typeface="Calibri" pitchFamily="34" charset="0"/>
                    <a:cs typeface="Times New Roman" pitchFamily="18" charset="0"/>
                  </a:rPr>
                  <a:t> del mes </a:t>
                </a:r>
                <a:r>
                  <a:rPr lang="es-ES" sz="1200" i="1" dirty="0">
                    <a:solidFill>
                      <a:srgbClr val="1E3B59"/>
                    </a:solidFill>
                    <a:latin typeface="Century Gothic" panose="020B0502020202020204" pitchFamily="34" charset="0"/>
                    <a:ea typeface="Calibri" pitchFamily="34" charset="0"/>
                    <a:cs typeface="Times New Roman" pitchFamily="18" charset="0"/>
                  </a:rPr>
                  <a:t>m</a:t>
                </a:r>
                <a:r>
                  <a:rPr lang="es-ES" sz="1200" dirty="0">
                    <a:solidFill>
                      <a:srgbClr val="1E3B59"/>
                    </a:solidFill>
                    <a:latin typeface="Century Gothic" panose="020B0502020202020204" pitchFamily="34" charset="0"/>
                    <a:ea typeface="Calibri" pitchFamily="34" charset="0"/>
                    <a:cs typeface="Times New Roman" pitchFamily="18" charset="0"/>
                  </a:rPr>
                  <a:t>.</a:t>
                </a:r>
              </a:p>
              <a:p>
                <a:pPr marL="171450" indent="-171450" fontAlgn="base">
                  <a:spcBef>
                    <a:spcPct val="0"/>
                  </a:spcBef>
                  <a:spcAft>
                    <a:spcPts val="600"/>
                  </a:spcAft>
                  <a:buClr>
                    <a:srgbClr val="019F6C"/>
                  </a:buClr>
                  <a:buFont typeface="Arial" panose="020B0604020202020204" pitchFamily="34" charset="0"/>
                  <a:buChar char="•"/>
                </a:pPr>
                <a:r>
                  <a:rPr lang="es-ES" sz="1200" i="1" dirty="0" err="1">
                    <a:solidFill>
                      <a:srgbClr val="1E3B59"/>
                    </a:solidFill>
                    <a:latin typeface="Century Gothic" panose="020B0502020202020204" pitchFamily="34" charset="0"/>
                    <a:ea typeface="Calibri" pitchFamily="34" charset="0"/>
                    <a:cs typeface="Times New Roman" pitchFamily="18" charset="0"/>
                  </a:rPr>
                  <a:t>H</a:t>
                </a:r>
                <a:r>
                  <a:rPr lang="es-ES" sz="1200" i="1" baseline="-25000" dirty="0" err="1">
                    <a:solidFill>
                      <a:srgbClr val="1E3B59"/>
                    </a:solidFill>
                    <a:latin typeface="Century Gothic" panose="020B0502020202020204" pitchFamily="34" charset="0"/>
                    <a:cs typeface="Times New Roman" pitchFamily="18" charset="0"/>
                  </a:rPr>
                  <a:t>n</a:t>
                </a:r>
                <a:r>
                  <a:rPr lang="es-ES" sz="1200" dirty="0">
                    <a:solidFill>
                      <a:srgbClr val="1E3B59"/>
                    </a:solidFill>
                    <a:latin typeface="Century Gothic" panose="020B0502020202020204" pitchFamily="34" charset="0"/>
                    <a:ea typeface="Calibri" pitchFamily="34" charset="0"/>
                    <a:cs typeface="Times New Roman" pitchFamily="18" charset="0"/>
                  </a:rPr>
                  <a:t> es el salto de la planta (m).</a:t>
                </a:r>
              </a:p>
              <a:p>
                <a:pPr marL="171450" indent="-171450" fontAlgn="base">
                  <a:spcBef>
                    <a:spcPct val="0"/>
                  </a:spcBef>
                  <a:spcAft>
                    <a:spcPts val="600"/>
                  </a:spcAft>
                  <a:buClr>
                    <a:srgbClr val="019F6C"/>
                  </a:buClr>
                  <a:buFont typeface="Arial" panose="020B0604020202020204" pitchFamily="34" charset="0"/>
                  <a:buChar char="•"/>
                </a:pPr>
                <a:r>
                  <a:rPr lang="es-ES" sz="1200" dirty="0" err="1">
                    <a:solidFill>
                      <a:srgbClr val="1E3B59"/>
                    </a:solidFill>
                    <a:latin typeface="Century Gothic" panose="020B0502020202020204" pitchFamily="34" charset="0"/>
                    <a:ea typeface="Calibri" pitchFamily="34" charset="0"/>
                    <a:cs typeface="Times New Roman" pitchFamily="18" charset="0"/>
                  </a:rPr>
                  <a:t>QT</a:t>
                </a:r>
                <a:r>
                  <a:rPr lang="es-ES" sz="1200" i="1" baseline="-25000" dirty="0" err="1">
                    <a:solidFill>
                      <a:srgbClr val="1E3B59"/>
                    </a:solidFill>
                    <a:latin typeface="Century Gothic" panose="020B0502020202020204" pitchFamily="34" charset="0"/>
                    <a:cs typeface="Times New Roman" pitchFamily="18" charset="0"/>
                  </a:rPr>
                  <a:t>t,m</a:t>
                </a:r>
                <a:r>
                  <a:rPr lang="es-ES" sz="1200" dirty="0">
                    <a:solidFill>
                      <a:srgbClr val="1E3B59"/>
                    </a:solidFill>
                    <a:latin typeface="Century Gothic" panose="020B0502020202020204" pitchFamily="34" charset="0"/>
                    <a:ea typeface="Calibri" pitchFamily="34" charset="0"/>
                    <a:cs typeface="Times New Roman" pitchFamily="18" charset="0"/>
                  </a:rPr>
                  <a:t> es el caudal diario medio turbinado en el </a:t>
                </a:r>
                <a:r>
                  <a:rPr lang="es-ES" sz="1200" dirty="0" err="1">
                    <a:solidFill>
                      <a:srgbClr val="1E3B59"/>
                    </a:solidFill>
                    <a:latin typeface="Century Gothic" panose="020B0502020202020204" pitchFamily="34" charset="0"/>
                    <a:ea typeface="Calibri" pitchFamily="34" charset="0"/>
                    <a:cs typeface="Times New Roman" pitchFamily="18" charset="0"/>
                  </a:rPr>
                  <a:t>dia</a:t>
                </a:r>
                <a:r>
                  <a:rPr lang="es-ES" sz="1200" dirty="0">
                    <a:solidFill>
                      <a:srgbClr val="1E3B59"/>
                    </a:solidFill>
                    <a:latin typeface="Century Gothic" panose="020B0502020202020204" pitchFamily="34" charset="0"/>
                    <a:ea typeface="Calibri" pitchFamily="34" charset="0"/>
                    <a:cs typeface="Times New Roman" pitchFamily="18" charset="0"/>
                  </a:rPr>
                  <a:t> </a:t>
                </a:r>
                <a:r>
                  <a:rPr lang="es-ES" sz="1200" i="1" dirty="0">
                    <a:solidFill>
                      <a:srgbClr val="1E3B59"/>
                    </a:solidFill>
                    <a:latin typeface="Century Gothic" panose="020B0502020202020204" pitchFamily="34" charset="0"/>
                    <a:ea typeface="Calibri" pitchFamily="34" charset="0"/>
                    <a:cs typeface="Times New Roman" pitchFamily="18" charset="0"/>
                  </a:rPr>
                  <a:t>t</a:t>
                </a:r>
                <a:r>
                  <a:rPr lang="es-ES" sz="1200" dirty="0">
                    <a:solidFill>
                      <a:srgbClr val="1E3B59"/>
                    </a:solidFill>
                    <a:latin typeface="Century Gothic" panose="020B0502020202020204" pitchFamily="34" charset="0"/>
                    <a:ea typeface="Calibri" pitchFamily="34" charset="0"/>
                    <a:cs typeface="Times New Roman" pitchFamily="18" charset="0"/>
                  </a:rPr>
                  <a:t> en el mes </a:t>
                </a:r>
                <a:r>
                  <a:rPr lang="es-ES" sz="1200" i="1" dirty="0">
                    <a:solidFill>
                      <a:srgbClr val="1E3B59"/>
                    </a:solidFill>
                    <a:latin typeface="Century Gothic" panose="020B0502020202020204" pitchFamily="34" charset="0"/>
                    <a:ea typeface="Calibri" pitchFamily="34" charset="0"/>
                    <a:cs typeface="Times New Roman" pitchFamily="18" charset="0"/>
                  </a:rPr>
                  <a:t>m</a:t>
                </a:r>
                <a:r>
                  <a:rPr lang="es-ES" sz="1200" dirty="0">
                    <a:solidFill>
                      <a:srgbClr val="1E3B59"/>
                    </a:solidFill>
                    <a:latin typeface="Century Gothic" panose="020B0502020202020204" pitchFamily="34" charset="0"/>
                    <a:ea typeface="Calibri" pitchFamily="34" charset="0"/>
                    <a:cs typeface="Times New Roman" pitchFamily="18" charset="0"/>
                  </a:rPr>
                  <a:t>.</a:t>
                </a:r>
              </a:p>
              <a:p>
                <a:pPr marL="171450" indent="-171450" fontAlgn="base">
                  <a:spcBef>
                    <a:spcPct val="0"/>
                  </a:spcBef>
                  <a:spcAft>
                    <a:spcPts val="600"/>
                  </a:spcAft>
                  <a:buClr>
                    <a:srgbClr val="019F6C"/>
                  </a:buClr>
                  <a:buFont typeface="Arial" panose="020B0604020202020204" pitchFamily="34" charset="0"/>
                  <a:buChar char="•"/>
                </a:pPr>
                <a:r>
                  <a:rPr lang="es-ES" sz="1200" i="1" dirty="0" err="1">
                    <a:solidFill>
                      <a:srgbClr val="1E3B59"/>
                    </a:solidFill>
                    <a:latin typeface="Century Gothic" panose="020B0502020202020204" pitchFamily="34" charset="0"/>
                    <a:ea typeface="Calibri" pitchFamily="34" charset="0"/>
                    <a:cs typeface="Times New Roman" pitchFamily="18" charset="0"/>
                  </a:rPr>
                  <a:t>ef</a:t>
                </a:r>
                <a:r>
                  <a:rPr lang="es-ES" sz="1200" dirty="0">
                    <a:solidFill>
                      <a:srgbClr val="1E3B59"/>
                    </a:solidFill>
                    <a:latin typeface="Century Gothic" panose="020B0502020202020204" pitchFamily="34" charset="0"/>
                    <a:ea typeface="Calibri" pitchFamily="34" charset="0"/>
                    <a:cs typeface="Times New Roman" pitchFamily="18" charset="0"/>
                  </a:rPr>
                  <a:t> es el factor  de eficiencia de la planta, que toma valor entre 0 y 1, permanece constante en el  tiempo.</a:t>
                </a:r>
              </a:p>
              <a:p>
                <a:pPr marL="171450" indent="-171450" fontAlgn="base">
                  <a:spcBef>
                    <a:spcPct val="0"/>
                  </a:spcBef>
                  <a:spcAft>
                    <a:spcPts val="1200"/>
                  </a:spcAft>
                  <a:buClr>
                    <a:srgbClr val="019F6C"/>
                  </a:buClr>
                  <a:buFont typeface="Arial" panose="020B0604020202020204" pitchFamily="34" charset="0"/>
                  <a:buChar char="•"/>
                </a:pPr>
                <a:r>
                  <a:rPr lang="es-ES" sz="1200" i="1" dirty="0">
                    <a:solidFill>
                      <a:srgbClr val="1E3B59"/>
                    </a:solidFill>
                    <a:latin typeface="Century Gothic" panose="020B0502020202020204" pitchFamily="34" charset="0"/>
                    <a:ea typeface="Calibri" pitchFamily="34" charset="0"/>
                    <a:cs typeface="Times New Roman" pitchFamily="18" charset="0"/>
                  </a:rPr>
                  <a:t>𝜇 </a:t>
                </a:r>
                <a:r>
                  <a:rPr lang="es-ES" sz="1200" dirty="0">
                    <a:solidFill>
                      <a:srgbClr val="1E3B59"/>
                    </a:solidFill>
                    <a:latin typeface="Century Gothic" panose="020B0502020202020204" pitchFamily="34" charset="0"/>
                    <a:ea typeface="Calibri" pitchFamily="34" charset="0"/>
                    <a:cs typeface="Times New Roman" pitchFamily="18" charset="0"/>
                  </a:rPr>
                  <a:t>es un factor de contingencias, permanece constante en el tiempo.</a:t>
                </a:r>
              </a:p>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La variable </a:t>
                </a:r>
                <a:r>
                  <a:rPr lang="es-ES" sz="1200" i="1" dirty="0" err="1">
                    <a:solidFill>
                      <a:srgbClr val="1E3B59"/>
                    </a:solidFill>
                    <a:latin typeface="Century Gothic" panose="020B0502020202020204" pitchFamily="34" charset="0"/>
                    <a:ea typeface="Calibri" pitchFamily="34" charset="0"/>
                    <a:cs typeface="Times New Roman" pitchFamily="18" charset="0"/>
                  </a:rPr>
                  <a:t>T</a:t>
                </a:r>
                <a:r>
                  <a:rPr lang="es-ES" sz="1200" i="1" baseline="-25000" dirty="0" err="1">
                    <a:solidFill>
                      <a:srgbClr val="1E3B59"/>
                    </a:solidFill>
                    <a:latin typeface="Century Gothic" panose="020B0502020202020204" pitchFamily="34" charset="0"/>
                    <a:ea typeface="Calibri" pitchFamily="34" charset="0"/>
                    <a:cs typeface="Times New Roman" pitchFamily="18" charset="0"/>
                  </a:rPr>
                  <a:t>t,m</a:t>
                </a:r>
                <a:r>
                  <a:rPr lang="es-ES" sz="1200" dirty="0">
                    <a:solidFill>
                      <a:srgbClr val="1E3B59"/>
                    </a:solidFill>
                    <a:latin typeface="Century Gothic" panose="020B0502020202020204" pitchFamily="34" charset="0"/>
                    <a:ea typeface="Calibri" pitchFamily="34" charset="0"/>
                    <a:cs typeface="Times New Roman" pitchFamily="18" charset="0"/>
                  </a:rPr>
                  <a:t> se ha obtenido de la siguiente forma:</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Siendo </a:t>
                </a:r>
                <a14:m>
                  <m:oMath xmlns:m="http://schemas.openxmlformats.org/officeDocument/2006/math">
                    <m:sSub>
                      <m:sSubPr>
                        <m:ctrlPr>
                          <a:rPr lang="es-ES" sz="1200" b="0" i="1" smtClean="0">
                            <a:solidFill>
                              <a:srgbClr val="1E3B59"/>
                            </a:solidFill>
                            <a:latin typeface="Cambria Math" panose="02040503050406030204" pitchFamily="18" charset="0"/>
                            <a:cs typeface="Times New Roman" pitchFamily="18" charset="0"/>
                          </a:rPr>
                        </m:ctrlPr>
                      </m:sSubPr>
                      <m:e>
                        <m:acc>
                          <m:accPr>
                            <m:chr m:val="̅"/>
                            <m:ctrlPr>
                              <a:rPr lang="es-ES" sz="1200" i="1">
                                <a:solidFill>
                                  <a:srgbClr val="1E3B59"/>
                                </a:solidFill>
                                <a:latin typeface="Cambria Math" panose="02040503050406030204" pitchFamily="18" charset="0"/>
                                <a:cs typeface="Times New Roman" pitchFamily="18" charset="0"/>
                              </a:rPr>
                            </m:ctrlPr>
                          </m:accPr>
                          <m:e>
                            <m:r>
                              <a:rPr lang="es-ES" sz="1200" i="1">
                                <a:solidFill>
                                  <a:srgbClr val="1E3B59"/>
                                </a:solidFill>
                                <a:latin typeface="Cambria Math" panose="02040503050406030204" pitchFamily="18" charset="0"/>
                                <a:cs typeface="Times New Roman" pitchFamily="18" charset="0"/>
                              </a:rPr>
                              <m:t>𝑄</m:t>
                            </m:r>
                          </m:e>
                        </m:acc>
                      </m:e>
                      <m:sub>
                        <m:r>
                          <a:rPr lang="es-ES" sz="1200" b="0" i="1" smtClean="0">
                            <a:solidFill>
                              <a:srgbClr val="1E3B59"/>
                            </a:solidFill>
                            <a:latin typeface="Cambria Math" panose="02040503050406030204" pitchFamily="18" charset="0"/>
                            <a:cs typeface="Times New Roman" pitchFamily="18" charset="0"/>
                          </a:rPr>
                          <m:t>𝑚</m:t>
                        </m:r>
                      </m:sub>
                    </m:sSub>
                  </m:oMath>
                </a14:m>
                <a:r>
                  <a:rPr lang="es-ES" sz="1200" dirty="0">
                    <a:solidFill>
                      <a:srgbClr val="1E3B59"/>
                    </a:solidFill>
                    <a:latin typeface="Century Gothic" panose="020B0502020202020204" pitchFamily="34" charset="0"/>
                    <a:ea typeface="Calibri" pitchFamily="34" charset="0"/>
                    <a:cs typeface="Times New Roman" pitchFamily="18" charset="0"/>
                  </a:rPr>
                  <a:t> el caudal diario medio histórico aportado al embalse en el mes </a:t>
                </a:r>
                <a:r>
                  <a:rPr lang="es-ES" sz="1200" i="1" dirty="0">
                    <a:solidFill>
                      <a:srgbClr val="1E3B59"/>
                    </a:solidFill>
                    <a:latin typeface="Century Gothic" panose="020B0502020202020204" pitchFamily="34" charset="0"/>
                    <a:ea typeface="Calibri" pitchFamily="34" charset="0"/>
                    <a:cs typeface="Times New Roman" pitchFamily="18" charset="0"/>
                  </a:rPr>
                  <a:t>m</a:t>
                </a:r>
                <a:r>
                  <a:rPr lang="es-ES" sz="1200" dirty="0">
                    <a:solidFill>
                      <a:srgbClr val="1E3B59"/>
                    </a:solidFill>
                    <a:latin typeface="Century Gothic" panose="020B0502020202020204" pitchFamily="34" charset="0"/>
                    <a:ea typeface="Calibri" pitchFamily="34" charset="0"/>
                    <a:cs typeface="Times New Roman" pitchFamily="18" charset="0"/>
                  </a:rPr>
                  <a:t> y </a:t>
                </a:r>
                <a14:m>
                  <m:oMath xmlns:m="http://schemas.openxmlformats.org/officeDocument/2006/math">
                    <m:sSub>
                      <m:sSubPr>
                        <m:ctrlPr>
                          <a:rPr lang="es-ES" sz="1200" i="1">
                            <a:solidFill>
                              <a:srgbClr val="1E3B59"/>
                            </a:solidFill>
                            <a:latin typeface="Cambria Math" panose="02040503050406030204" pitchFamily="18" charset="0"/>
                            <a:cs typeface="Times New Roman" pitchFamily="18" charset="0"/>
                          </a:rPr>
                        </m:ctrlPr>
                      </m:sSubPr>
                      <m:e>
                        <m:acc>
                          <m:accPr>
                            <m:chr m:val="̅"/>
                            <m:ctrlPr>
                              <a:rPr lang="es-ES" sz="1200" i="1">
                                <a:solidFill>
                                  <a:srgbClr val="1E3B59"/>
                                </a:solidFill>
                                <a:latin typeface="Cambria Math" panose="02040503050406030204" pitchFamily="18" charset="0"/>
                                <a:cs typeface="Times New Roman" pitchFamily="18" charset="0"/>
                              </a:rPr>
                            </m:ctrlPr>
                          </m:accPr>
                          <m:e>
                            <m:r>
                              <a:rPr lang="es-ES" sz="1200" b="0" i="1" smtClean="0">
                                <a:solidFill>
                                  <a:srgbClr val="1E3B59"/>
                                </a:solidFill>
                                <a:latin typeface="Cambria Math" panose="02040503050406030204" pitchFamily="18" charset="0"/>
                                <a:cs typeface="Times New Roman" pitchFamily="18" charset="0"/>
                              </a:rPr>
                              <m:t>𝑇</m:t>
                            </m:r>
                          </m:e>
                        </m:acc>
                      </m:e>
                      <m:sub>
                        <m:r>
                          <a:rPr lang="es-ES" sz="1200" i="1">
                            <a:solidFill>
                              <a:srgbClr val="1E3B59"/>
                            </a:solidFill>
                            <a:latin typeface="Cambria Math" panose="02040503050406030204" pitchFamily="18" charset="0"/>
                            <a:cs typeface="Times New Roman" pitchFamily="18" charset="0"/>
                          </a:rPr>
                          <m:t>𝑚</m:t>
                        </m:r>
                      </m:sub>
                    </m:sSub>
                  </m:oMath>
                </a14:m>
                <a:r>
                  <a:rPr lang="es-ES" sz="1200" dirty="0">
                    <a:solidFill>
                      <a:srgbClr val="1E3B59"/>
                    </a:solidFill>
                    <a:latin typeface="Century Gothic" panose="020B0502020202020204" pitchFamily="34" charset="0"/>
                    <a:ea typeface="Calibri" pitchFamily="34" charset="0"/>
                    <a:cs typeface="Times New Roman" pitchFamily="18" charset="0"/>
                  </a:rPr>
                  <a:t> las horas diarias promedio históricas de operación en el mes </a:t>
                </a:r>
                <a:r>
                  <a:rPr lang="es-ES" sz="1200" i="1" dirty="0">
                    <a:solidFill>
                      <a:srgbClr val="1E3B59"/>
                    </a:solidFill>
                    <a:latin typeface="Century Gothic" panose="020B0502020202020204" pitchFamily="34" charset="0"/>
                    <a:ea typeface="Calibri" pitchFamily="34" charset="0"/>
                    <a:cs typeface="Times New Roman" pitchFamily="18" charset="0"/>
                  </a:rPr>
                  <a:t>m</a:t>
                </a:r>
                <a:r>
                  <a:rPr lang="es-ES" sz="1200" dirty="0">
                    <a:solidFill>
                      <a:srgbClr val="1E3B59"/>
                    </a:solidFill>
                    <a:latin typeface="Century Gothic" panose="020B0502020202020204" pitchFamily="34" charset="0"/>
                    <a:ea typeface="Calibri" pitchFamily="34" charset="0"/>
                    <a:cs typeface="Times New Roman" pitchFamily="18" charset="0"/>
                  </a:rPr>
                  <a:t>, el modelo asume que en el día </a:t>
                </a:r>
                <a:r>
                  <a:rPr lang="es-ES" sz="1200" i="1" dirty="0">
                    <a:solidFill>
                      <a:srgbClr val="1E3B59"/>
                    </a:solidFill>
                    <a:latin typeface="Century Gothic" panose="020B0502020202020204" pitchFamily="34" charset="0"/>
                    <a:ea typeface="Calibri" pitchFamily="34" charset="0"/>
                    <a:cs typeface="Times New Roman" pitchFamily="18" charset="0"/>
                  </a:rPr>
                  <a:t>t </a:t>
                </a:r>
                <a:r>
                  <a:rPr lang="es-ES" sz="1200" dirty="0">
                    <a:solidFill>
                      <a:srgbClr val="1E3B59"/>
                    </a:solidFill>
                    <a:latin typeface="Century Gothic" panose="020B0502020202020204" pitchFamily="34" charset="0"/>
                    <a:ea typeface="Calibri" pitchFamily="34" charset="0"/>
                    <a:cs typeface="Times New Roman" pitchFamily="18" charset="0"/>
                  </a:rPr>
                  <a:t>del mes </a:t>
                </a:r>
                <a:r>
                  <a:rPr lang="es-ES" sz="1200" i="1" dirty="0">
                    <a:solidFill>
                      <a:srgbClr val="1E3B59"/>
                    </a:solidFill>
                    <a:latin typeface="Century Gothic" panose="020B0502020202020204" pitchFamily="34" charset="0"/>
                    <a:ea typeface="Calibri" pitchFamily="34" charset="0"/>
                    <a:cs typeface="Times New Roman" pitchFamily="18" charset="0"/>
                  </a:rPr>
                  <a:t>m</a:t>
                </a:r>
                <a:r>
                  <a:rPr lang="es-ES" sz="1200" dirty="0">
                    <a:solidFill>
                      <a:srgbClr val="1E3B59"/>
                    </a:solidFill>
                    <a:latin typeface="Century Gothic" panose="020B0502020202020204" pitchFamily="34" charset="0"/>
                    <a:ea typeface="Calibri" pitchFamily="34" charset="0"/>
                    <a:cs typeface="Times New Roman" pitchFamily="18" charset="0"/>
                  </a:rPr>
                  <a:t>,       </a:t>
                </a:r>
                <a14:m>
                  <m:oMath xmlns:m="http://schemas.openxmlformats.org/officeDocument/2006/math">
                    <m:f>
                      <m:fPr>
                        <m:ctrlPr>
                          <a:rPr lang="es-ES" sz="1400" b="0" i="1" smtClean="0">
                            <a:solidFill>
                              <a:srgbClr val="1E3B59"/>
                            </a:solidFill>
                            <a:latin typeface="Cambria Math" panose="02040503050406030204" pitchFamily="18" charset="0"/>
                            <a:ea typeface="Calibri" pitchFamily="34" charset="0"/>
                            <a:cs typeface="Times New Roman" pitchFamily="18" charset="0"/>
                          </a:rPr>
                        </m:ctrlPr>
                      </m:fPr>
                      <m:num>
                        <m:sSub>
                          <m:sSubPr>
                            <m:ctrlPr>
                              <a:rPr lang="es-ES" sz="1400" b="0" i="1" smtClean="0">
                                <a:solidFill>
                                  <a:srgbClr val="1E3B59"/>
                                </a:solidFill>
                                <a:latin typeface="Cambria Math" panose="02040503050406030204" pitchFamily="18" charset="0"/>
                                <a:ea typeface="Calibri" pitchFamily="34" charset="0"/>
                                <a:cs typeface="Times New Roman" pitchFamily="18" charset="0"/>
                              </a:rPr>
                            </m:ctrlPr>
                          </m:sSubPr>
                          <m:e>
                            <m:r>
                              <a:rPr lang="es-ES" sz="1400" b="0" i="1" smtClean="0">
                                <a:solidFill>
                                  <a:srgbClr val="1E3B59"/>
                                </a:solidFill>
                                <a:latin typeface="Cambria Math" panose="02040503050406030204" pitchFamily="18" charset="0"/>
                                <a:ea typeface="Calibri" pitchFamily="34" charset="0"/>
                                <a:cs typeface="Times New Roman" pitchFamily="18" charset="0"/>
                              </a:rPr>
                              <m:t>𝑇</m:t>
                            </m:r>
                          </m:e>
                          <m:sub>
                            <m:r>
                              <a:rPr lang="es-ES" sz="1400" b="0" i="1" smtClean="0">
                                <a:solidFill>
                                  <a:srgbClr val="1E3B59"/>
                                </a:solidFill>
                                <a:latin typeface="Cambria Math" panose="02040503050406030204" pitchFamily="18" charset="0"/>
                                <a:ea typeface="Calibri" pitchFamily="34" charset="0"/>
                                <a:cs typeface="Times New Roman" pitchFamily="18" charset="0"/>
                              </a:rPr>
                              <m:t>𝑡</m:t>
                            </m:r>
                            <m:r>
                              <a:rPr lang="es-ES" sz="1400" b="0" i="1" smtClean="0">
                                <a:solidFill>
                                  <a:srgbClr val="1E3B59"/>
                                </a:solidFill>
                                <a:latin typeface="Cambria Math" panose="02040503050406030204" pitchFamily="18" charset="0"/>
                                <a:ea typeface="Calibri" pitchFamily="34" charset="0"/>
                                <a:cs typeface="Times New Roman" pitchFamily="18" charset="0"/>
                              </a:rPr>
                              <m:t>,</m:t>
                            </m:r>
                            <m:r>
                              <a:rPr lang="es-ES" sz="1400" b="0" i="1" smtClean="0">
                                <a:solidFill>
                                  <a:srgbClr val="1E3B59"/>
                                </a:solidFill>
                                <a:latin typeface="Cambria Math" panose="02040503050406030204" pitchFamily="18" charset="0"/>
                                <a:ea typeface="Calibri" pitchFamily="34" charset="0"/>
                                <a:cs typeface="Times New Roman" pitchFamily="18" charset="0"/>
                              </a:rPr>
                              <m:t>𝑚</m:t>
                            </m:r>
                          </m:sub>
                        </m:sSub>
                      </m:num>
                      <m:den>
                        <m:sSub>
                          <m:sSubPr>
                            <m:ctrlPr>
                              <a:rPr lang="es-ES" sz="1400" b="0" i="1" smtClean="0">
                                <a:solidFill>
                                  <a:srgbClr val="1E3B59"/>
                                </a:solidFill>
                                <a:latin typeface="Cambria Math" panose="02040503050406030204" pitchFamily="18" charset="0"/>
                                <a:ea typeface="Calibri" pitchFamily="34" charset="0"/>
                                <a:cs typeface="Times New Roman" pitchFamily="18" charset="0"/>
                              </a:rPr>
                            </m:ctrlPr>
                          </m:sSubPr>
                          <m:e>
                            <m:r>
                              <a:rPr lang="es-ES" sz="1400" b="0" i="1" smtClean="0">
                                <a:solidFill>
                                  <a:srgbClr val="1E3B59"/>
                                </a:solidFill>
                                <a:latin typeface="Cambria Math" panose="02040503050406030204" pitchFamily="18" charset="0"/>
                                <a:ea typeface="Calibri" pitchFamily="34" charset="0"/>
                                <a:cs typeface="Times New Roman" pitchFamily="18" charset="0"/>
                              </a:rPr>
                              <m:t>𝑄</m:t>
                            </m:r>
                          </m:e>
                          <m:sub>
                            <m:r>
                              <a:rPr lang="es-ES" sz="1400" b="0" i="1" smtClean="0">
                                <a:solidFill>
                                  <a:srgbClr val="1E3B59"/>
                                </a:solidFill>
                                <a:latin typeface="Cambria Math" panose="02040503050406030204" pitchFamily="18" charset="0"/>
                                <a:ea typeface="Calibri" pitchFamily="34" charset="0"/>
                                <a:cs typeface="Times New Roman" pitchFamily="18" charset="0"/>
                              </a:rPr>
                              <m:t>𝑡</m:t>
                            </m:r>
                            <m:r>
                              <a:rPr lang="es-ES" sz="1400" b="0" i="1" smtClean="0">
                                <a:solidFill>
                                  <a:srgbClr val="1E3B59"/>
                                </a:solidFill>
                                <a:latin typeface="Cambria Math" panose="02040503050406030204" pitchFamily="18" charset="0"/>
                                <a:ea typeface="Calibri" pitchFamily="34" charset="0"/>
                                <a:cs typeface="Times New Roman" pitchFamily="18" charset="0"/>
                              </a:rPr>
                              <m:t>,</m:t>
                            </m:r>
                            <m:r>
                              <a:rPr lang="es-ES" sz="1400" b="0" i="1" smtClean="0">
                                <a:solidFill>
                                  <a:srgbClr val="1E3B59"/>
                                </a:solidFill>
                                <a:latin typeface="Cambria Math" panose="02040503050406030204" pitchFamily="18" charset="0"/>
                                <a:ea typeface="Calibri" pitchFamily="34" charset="0"/>
                                <a:cs typeface="Times New Roman" pitchFamily="18" charset="0"/>
                              </a:rPr>
                              <m:t>𝑚</m:t>
                            </m:r>
                          </m:sub>
                        </m:sSub>
                      </m:den>
                    </m:f>
                    <m:r>
                      <a:rPr lang="es-ES" sz="1400" b="0" i="1" smtClean="0">
                        <a:solidFill>
                          <a:srgbClr val="1E3B59"/>
                        </a:solidFill>
                        <a:latin typeface="Cambria Math" panose="02040503050406030204" pitchFamily="18" charset="0"/>
                        <a:ea typeface="Calibri" pitchFamily="34" charset="0"/>
                        <a:cs typeface="Times New Roman" pitchFamily="18" charset="0"/>
                      </a:rPr>
                      <m:t>=</m:t>
                    </m:r>
                    <m:f>
                      <m:fPr>
                        <m:ctrlPr>
                          <a:rPr lang="es-ES" sz="1400" b="0" i="1" smtClean="0">
                            <a:solidFill>
                              <a:srgbClr val="1E3B59"/>
                            </a:solidFill>
                            <a:latin typeface="Cambria Math" panose="02040503050406030204" pitchFamily="18" charset="0"/>
                            <a:cs typeface="Times New Roman" pitchFamily="18" charset="0"/>
                          </a:rPr>
                        </m:ctrlPr>
                      </m:fPr>
                      <m:num>
                        <m:sSub>
                          <m:sSubPr>
                            <m:ctrlPr>
                              <a:rPr lang="es-ES" sz="1400" b="0" i="1" smtClean="0">
                                <a:solidFill>
                                  <a:srgbClr val="1E3B59"/>
                                </a:solidFill>
                                <a:latin typeface="Cambria Math" panose="02040503050406030204" pitchFamily="18" charset="0"/>
                                <a:cs typeface="Times New Roman" pitchFamily="18" charset="0"/>
                              </a:rPr>
                            </m:ctrlPr>
                          </m:sSubPr>
                          <m:e>
                            <m:acc>
                              <m:accPr>
                                <m:chr m:val="̅"/>
                                <m:ctrlPr>
                                  <a:rPr lang="es-ES" sz="1400" b="0" i="1" smtClean="0">
                                    <a:solidFill>
                                      <a:srgbClr val="1E3B59"/>
                                    </a:solidFill>
                                    <a:latin typeface="Cambria Math" panose="02040503050406030204" pitchFamily="18" charset="0"/>
                                    <a:cs typeface="Times New Roman" pitchFamily="18" charset="0"/>
                                  </a:rPr>
                                </m:ctrlPr>
                              </m:accPr>
                              <m:e>
                                <m:r>
                                  <a:rPr lang="es-ES" sz="1400" b="0" i="1" smtClean="0">
                                    <a:solidFill>
                                      <a:srgbClr val="1E3B59"/>
                                    </a:solidFill>
                                    <a:latin typeface="Cambria Math" panose="02040503050406030204" pitchFamily="18" charset="0"/>
                                    <a:cs typeface="Times New Roman" pitchFamily="18" charset="0"/>
                                  </a:rPr>
                                  <m:t>𝑇</m:t>
                                </m:r>
                              </m:e>
                            </m:acc>
                          </m:e>
                          <m:sub>
                            <m:r>
                              <a:rPr lang="es-ES" sz="1400" b="0" i="1" smtClean="0">
                                <a:solidFill>
                                  <a:srgbClr val="1E3B59"/>
                                </a:solidFill>
                                <a:latin typeface="Cambria Math" panose="02040503050406030204" pitchFamily="18" charset="0"/>
                                <a:cs typeface="Times New Roman" pitchFamily="18" charset="0"/>
                              </a:rPr>
                              <m:t>𝑚</m:t>
                            </m:r>
                          </m:sub>
                        </m:sSub>
                      </m:num>
                      <m:den>
                        <m:sSub>
                          <m:sSubPr>
                            <m:ctrlPr>
                              <a:rPr lang="es-ES" sz="1400" b="0" i="1" smtClean="0">
                                <a:solidFill>
                                  <a:srgbClr val="1E3B59"/>
                                </a:solidFill>
                                <a:latin typeface="Cambria Math" panose="02040503050406030204" pitchFamily="18" charset="0"/>
                                <a:cs typeface="Times New Roman" pitchFamily="18" charset="0"/>
                              </a:rPr>
                            </m:ctrlPr>
                          </m:sSubPr>
                          <m:e>
                            <m:acc>
                              <m:accPr>
                                <m:chr m:val="̅"/>
                                <m:ctrlPr>
                                  <a:rPr lang="es-ES" sz="1400" b="0" i="1" smtClean="0">
                                    <a:solidFill>
                                      <a:srgbClr val="1E3B59"/>
                                    </a:solidFill>
                                    <a:latin typeface="Cambria Math" panose="02040503050406030204" pitchFamily="18" charset="0"/>
                                    <a:cs typeface="Times New Roman" pitchFamily="18" charset="0"/>
                                  </a:rPr>
                                </m:ctrlPr>
                              </m:accPr>
                              <m:e>
                                <m:r>
                                  <a:rPr lang="es-ES" sz="1400" b="0" i="1" smtClean="0">
                                    <a:solidFill>
                                      <a:srgbClr val="1E3B59"/>
                                    </a:solidFill>
                                    <a:latin typeface="Cambria Math" panose="02040503050406030204" pitchFamily="18" charset="0"/>
                                    <a:cs typeface="Times New Roman" pitchFamily="18" charset="0"/>
                                  </a:rPr>
                                  <m:t>𝑄</m:t>
                                </m:r>
                              </m:e>
                            </m:acc>
                          </m:e>
                          <m:sub>
                            <m:r>
                              <a:rPr lang="es-ES" sz="1400" b="0" i="1" smtClean="0">
                                <a:solidFill>
                                  <a:srgbClr val="1E3B59"/>
                                </a:solidFill>
                                <a:latin typeface="Cambria Math" panose="02040503050406030204" pitchFamily="18" charset="0"/>
                                <a:cs typeface="Times New Roman" pitchFamily="18" charset="0"/>
                              </a:rPr>
                              <m:t>𝑚</m:t>
                            </m:r>
                          </m:sub>
                        </m:sSub>
                      </m:den>
                    </m:f>
                  </m:oMath>
                </a14:m>
                <a:r>
                  <a:rPr lang="es-ES" sz="1400" i="1" dirty="0">
                    <a:solidFill>
                      <a:srgbClr val="1E3B59"/>
                    </a:solidFill>
                    <a:latin typeface="Century Gothic" panose="020B0502020202020204" pitchFamily="34" charset="0"/>
                    <a:ea typeface="Calibri" pitchFamily="34" charset="0"/>
                    <a:cs typeface="Times New Roman" pitchFamily="18" charset="0"/>
                  </a:rPr>
                  <a:t>.</a:t>
                </a:r>
              </a:p>
              <a:p>
                <a:pPr marL="171450" indent="-171450" fontAlgn="base">
                  <a:spcBef>
                    <a:spcPct val="0"/>
                  </a:spcBef>
                  <a:spcAft>
                    <a:spcPts val="1200"/>
                  </a:spcAft>
                  <a:buClr>
                    <a:srgbClr val="019F6C"/>
                  </a:buClr>
                  <a:buFont typeface="Arial" panose="020B0604020202020204" pitchFamily="34" charset="0"/>
                  <a:buChar char="•"/>
                </a:pPr>
                <a:endParaRPr lang="es-ES" sz="1200" dirty="0">
                  <a:solidFill>
                    <a:srgbClr val="1E3B59"/>
                  </a:solidFill>
                  <a:latin typeface="Century Gothic" panose="020B0502020202020204" pitchFamily="34" charset="0"/>
                  <a:ea typeface="Calibri" pitchFamily="34" charset="0"/>
                  <a:cs typeface="Times New Roman" pitchFamily="18" charset="0"/>
                </a:endParaRPr>
              </a:p>
            </p:txBody>
          </p:sp>
        </mc:Choice>
        <mc:Fallback xmlns="">
          <p:sp>
            <p:nvSpPr>
              <p:cNvPr id="12" name="CuadroTexto 11">
                <a:extLst>
                  <a:ext uri="{FF2B5EF4-FFF2-40B4-BE49-F238E27FC236}">
                    <a16:creationId xmlns:a16="http://schemas.microsoft.com/office/drawing/2014/main" id="{3FFBE3B4-B2A1-4601-ACA6-FAF7A1C827D2}"/>
                  </a:ext>
                </a:extLst>
              </p:cNvPr>
              <p:cNvSpPr txBox="1">
                <a:spLocks noRot="1" noChangeAspect="1" noMove="1" noResize="1" noEditPoints="1" noAdjustHandles="1" noChangeArrowheads="1" noChangeShapeType="1" noTextEdit="1"/>
              </p:cNvSpPr>
              <p:nvPr/>
            </p:nvSpPr>
            <p:spPr>
              <a:xfrm>
                <a:off x="818822" y="1435553"/>
                <a:ext cx="7696527" cy="5109091"/>
              </a:xfrm>
              <a:prstGeom prst="rect">
                <a:avLst/>
              </a:prstGeom>
              <a:blipFill>
                <a:blip r:embed="rId2"/>
                <a:stretch>
                  <a:fillRect/>
                </a:stretch>
              </a:blipFill>
            </p:spPr>
            <p:txBody>
              <a:bodyPr/>
              <a:lstStyle/>
              <a:p>
                <a:r>
                  <a:rPr lang="es-ES">
                    <a:noFill/>
                  </a:rPr>
                  <a:t> </a:t>
                </a:r>
              </a:p>
            </p:txBody>
          </p:sp>
        </mc:Fallback>
      </mc:AlternateContent>
    </p:spTree>
    <p:extLst>
      <p:ext uri="{BB962C8B-B14F-4D97-AF65-F5344CB8AC3E}">
        <p14:creationId xmlns:p14="http://schemas.microsoft.com/office/powerpoint/2010/main" val="2760933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84</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Construcción del modelo físico (II)</a:t>
            </a:r>
            <a:endParaRPr lang="es-ES" baseline="-25000" dirty="0">
              <a:solidFill>
                <a:srgbClr val="1E3B59"/>
              </a:solidFill>
              <a:latin typeface="Century Gothic" pitchFamily="34" charset="0"/>
              <a:ea typeface="Calibri" pitchFamily="34" charset="0"/>
              <a:cs typeface="Times New Roman" pitchFamily="18" charset="0"/>
            </a:endParaRPr>
          </a:p>
        </p:txBody>
      </p:sp>
      <mc:AlternateContent xmlns:mc="http://schemas.openxmlformats.org/markup-compatibility/2006" xmlns:a14="http://schemas.microsoft.com/office/drawing/2010/main">
        <mc:Choice Requires="a14">
          <p:sp>
            <p:nvSpPr>
              <p:cNvPr id="12" name="CuadroTexto 11">
                <a:extLst>
                  <a:ext uri="{FF2B5EF4-FFF2-40B4-BE49-F238E27FC236}">
                    <a16:creationId xmlns:a16="http://schemas.microsoft.com/office/drawing/2014/main" id="{3FFBE3B4-B2A1-4601-ACA6-FAF7A1C827D2}"/>
                  </a:ext>
                </a:extLst>
              </p:cNvPr>
              <p:cNvSpPr txBox="1"/>
              <p:nvPr/>
            </p:nvSpPr>
            <p:spPr>
              <a:xfrm>
                <a:off x="818822" y="1435553"/>
                <a:ext cx="7696527" cy="2176365"/>
              </a:xfrm>
              <a:prstGeom prst="rect">
                <a:avLst/>
              </a:prstGeom>
              <a:noFill/>
            </p:spPr>
            <p:txBody>
              <a:bodyPr wrap="square" rtlCol="0">
                <a:spAutoFit/>
              </a:bodyPr>
              <a:lstStyle/>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Por lo tanto, </a:t>
                </a:r>
                <a:r>
                  <a:rPr lang="es-ES" sz="1200" i="1" dirty="0" err="1">
                    <a:solidFill>
                      <a:srgbClr val="1E3B59"/>
                    </a:solidFill>
                    <a:latin typeface="Century Gothic" pitchFamily="34" charset="0"/>
                    <a:ea typeface="Calibri" pitchFamily="34" charset="0"/>
                    <a:cs typeface="Times New Roman" pitchFamily="18" charset="0"/>
                  </a:rPr>
                  <a:t>T</a:t>
                </a:r>
                <a:r>
                  <a:rPr lang="es-ES" sz="1200" i="1" baseline="-25000" dirty="0" err="1">
                    <a:solidFill>
                      <a:srgbClr val="1E3B59"/>
                    </a:solidFill>
                    <a:latin typeface="Century Gothic" pitchFamily="34" charset="0"/>
                    <a:ea typeface="Calibri" pitchFamily="34" charset="0"/>
                    <a:cs typeface="Times New Roman" pitchFamily="18" charset="0"/>
                  </a:rPr>
                  <a:t>t,m</a:t>
                </a:r>
                <a:r>
                  <a:rPr lang="es-ES" sz="1200" i="1" dirty="0">
                    <a:solidFill>
                      <a:srgbClr val="1E3B59"/>
                    </a:solidFill>
                    <a:latin typeface="Century Gothic" pitchFamily="34" charset="0"/>
                    <a:ea typeface="Calibri" pitchFamily="34" charset="0"/>
                    <a:cs typeface="Times New Roman" pitchFamily="18" charset="0"/>
                  </a:rPr>
                  <a:t> </a:t>
                </a:r>
                <a:r>
                  <a:rPr lang="es-ES" sz="1200" dirty="0">
                    <a:solidFill>
                      <a:srgbClr val="1E3B59"/>
                    </a:solidFill>
                    <a:latin typeface="Century Gothic" pitchFamily="34" charset="0"/>
                    <a:ea typeface="Calibri" pitchFamily="34" charset="0"/>
                    <a:cs typeface="Times New Roman" pitchFamily="18" charset="0"/>
                  </a:rPr>
                  <a:t>se calcula de acuerdo a la siguiente fórmula:</a:t>
                </a:r>
              </a:p>
              <a:p>
                <a:pPr fontAlgn="base">
                  <a:spcBef>
                    <a:spcPct val="0"/>
                  </a:spcBef>
                  <a:spcAft>
                    <a:spcPts val="1200"/>
                  </a:spcAft>
                  <a:buClr>
                    <a:srgbClr val="019F6C"/>
                  </a:buClr>
                </a:pPr>
                <a14:m>
                  <m:oMathPara xmlns:m="http://schemas.openxmlformats.org/officeDocument/2006/math">
                    <m:oMathParaPr>
                      <m:jc m:val="centerGroup"/>
                    </m:oMathParaPr>
                    <m:oMath xmlns:m="http://schemas.openxmlformats.org/officeDocument/2006/math">
                      <m:sSub>
                        <m:sSubPr>
                          <m:ctrlPr>
                            <a:rPr lang="es-ES" sz="1400" b="0" i="1" smtClean="0">
                              <a:solidFill>
                                <a:srgbClr val="1E3B59"/>
                              </a:solidFill>
                              <a:latin typeface="Cambria Math" panose="02040503050406030204" pitchFamily="18" charset="0"/>
                              <a:ea typeface="Calibri" pitchFamily="34" charset="0"/>
                              <a:cs typeface="Times New Roman" pitchFamily="18" charset="0"/>
                            </a:rPr>
                          </m:ctrlPr>
                        </m:sSubPr>
                        <m:e>
                          <m:r>
                            <a:rPr lang="es-ES" sz="1400" b="0" i="1" smtClean="0">
                              <a:solidFill>
                                <a:srgbClr val="1E3B59"/>
                              </a:solidFill>
                              <a:latin typeface="Cambria Math" panose="02040503050406030204" pitchFamily="18" charset="0"/>
                              <a:ea typeface="Calibri" pitchFamily="34" charset="0"/>
                              <a:cs typeface="Times New Roman" pitchFamily="18" charset="0"/>
                            </a:rPr>
                            <m:t>𝑇</m:t>
                          </m:r>
                        </m:e>
                        <m:sub>
                          <m:r>
                            <a:rPr lang="es-ES" sz="1400" b="0" i="1" smtClean="0">
                              <a:solidFill>
                                <a:srgbClr val="1E3B59"/>
                              </a:solidFill>
                              <a:latin typeface="Cambria Math" panose="02040503050406030204" pitchFamily="18" charset="0"/>
                              <a:ea typeface="Calibri" pitchFamily="34" charset="0"/>
                              <a:cs typeface="Times New Roman" pitchFamily="18" charset="0"/>
                            </a:rPr>
                            <m:t>𝑡</m:t>
                          </m:r>
                          <m:r>
                            <a:rPr lang="es-ES" sz="1400" b="0" i="1" smtClean="0">
                              <a:solidFill>
                                <a:srgbClr val="1E3B59"/>
                              </a:solidFill>
                              <a:latin typeface="Cambria Math" panose="02040503050406030204" pitchFamily="18" charset="0"/>
                              <a:ea typeface="Calibri" pitchFamily="34" charset="0"/>
                              <a:cs typeface="Times New Roman" pitchFamily="18" charset="0"/>
                            </a:rPr>
                            <m:t>,</m:t>
                          </m:r>
                          <m:r>
                            <a:rPr lang="es-ES" sz="1400" b="0" i="1" smtClean="0">
                              <a:solidFill>
                                <a:srgbClr val="1E3B59"/>
                              </a:solidFill>
                              <a:latin typeface="Cambria Math" panose="02040503050406030204" pitchFamily="18" charset="0"/>
                              <a:ea typeface="Calibri" pitchFamily="34" charset="0"/>
                              <a:cs typeface="Times New Roman" pitchFamily="18" charset="0"/>
                            </a:rPr>
                            <m:t>𝑚</m:t>
                          </m:r>
                        </m:sub>
                      </m:sSub>
                      <m:r>
                        <a:rPr lang="es-ES" sz="1400" b="0" i="1" smtClean="0">
                          <a:solidFill>
                            <a:srgbClr val="1E3B59"/>
                          </a:solidFill>
                          <a:latin typeface="Cambria Math" panose="02040503050406030204" pitchFamily="18" charset="0"/>
                          <a:ea typeface="Calibri" pitchFamily="34" charset="0"/>
                          <a:cs typeface="Times New Roman" pitchFamily="18" charset="0"/>
                        </a:rPr>
                        <m:t>=</m:t>
                      </m:r>
                      <m:d>
                        <m:dPr>
                          <m:begChr m:val="{"/>
                          <m:endChr m:val=""/>
                          <m:ctrlPr>
                            <a:rPr lang="es-ES" sz="1400" b="0" i="1" smtClean="0">
                              <a:solidFill>
                                <a:srgbClr val="1E3B59"/>
                              </a:solidFill>
                              <a:latin typeface="Cambria Math" panose="02040503050406030204" pitchFamily="18" charset="0"/>
                              <a:cs typeface="Times New Roman" pitchFamily="18" charset="0"/>
                            </a:rPr>
                          </m:ctrlPr>
                        </m:dPr>
                        <m:e>
                          <m:eqArr>
                            <m:eqArrPr>
                              <m:ctrlPr>
                                <a:rPr lang="es-ES" sz="1400" b="0" i="1" smtClean="0">
                                  <a:solidFill>
                                    <a:srgbClr val="1E3B59"/>
                                  </a:solidFill>
                                  <a:latin typeface="Cambria Math" panose="02040503050406030204" pitchFamily="18" charset="0"/>
                                  <a:cs typeface="Times New Roman" pitchFamily="18" charset="0"/>
                                </a:rPr>
                              </m:ctrlPr>
                            </m:eqArrPr>
                            <m:e>
                              <m:f>
                                <m:fPr>
                                  <m:ctrlPr>
                                    <a:rPr lang="es-ES" sz="1400" b="0" i="1" smtClean="0">
                                      <a:solidFill>
                                        <a:srgbClr val="1E3B59"/>
                                      </a:solidFill>
                                      <a:latin typeface="Cambria Math" panose="02040503050406030204" pitchFamily="18" charset="0"/>
                                      <a:cs typeface="Times New Roman" pitchFamily="18" charset="0"/>
                                    </a:rPr>
                                  </m:ctrlPr>
                                </m:fPr>
                                <m:num>
                                  <m:sSub>
                                    <m:sSubPr>
                                      <m:ctrlPr>
                                        <a:rPr lang="es-ES" sz="1400" i="1">
                                          <a:solidFill>
                                            <a:srgbClr val="1E3B59"/>
                                          </a:solidFill>
                                          <a:latin typeface="Cambria Math" panose="02040503050406030204" pitchFamily="18" charset="0"/>
                                          <a:cs typeface="Times New Roman" pitchFamily="18" charset="0"/>
                                        </a:rPr>
                                      </m:ctrlPr>
                                    </m:sSubPr>
                                    <m:e>
                                      <m:r>
                                        <a:rPr lang="es-ES" sz="1400" i="1">
                                          <a:solidFill>
                                            <a:srgbClr val="1E3B59"/>
                                          </a:solidFill>
                                          <a:latin typeface="Cambria Math" panose="02040503050406030204" pitchFamily="18" charset="0"/>
                                          <a:cs typeface="Times New Roman" pitchFamily="18" charset="0"/>
                                        </a:rPr>
                                        <m:t>𝑄</m:t>
                                      </m:r>
                                    </m:e>
                                    <m:sub>
                                      <m:r>
                                        <a:rPr lang="es-ES" sz="1400" i="1">
                                          <a:solidFill>
                                            <a:srgbClr val="1E3B59"/>
                                          </a:solidFill>
                                          <a:latin typeface="Cambria Math" panose="02040503050406030204" pitchFamily="18" charset="0"/>
                                          <a:cs typeface="Times New Roman" pitchFamily="18" charset="0"/>
                                        </a:rPr>
                                        <m:t>𝑡</m:t>
                                      </m:r>
                                      <m:r>
                                        <a:rPr lang="es-ES" sz="1400" b="0" i="1" smtClean="0">
                                          <a:solidFill>
                                            <a:srgbClr val="1E3B59"/>
                                          </a:solidFill>
                                          <a:latin typeface="Cambria Math" panose="02040503050406030204" pitchFamily="18" charset="0"/>
                                          <a:cs typeface="Times New Roman" pitchFamily="18" charset="0"/>
                                        </a:rPr>
                                        <m:t>,</m:t>
                                      </m:r>
                                      <m:r>
                                        <a:rPr lang="es-ES" sz="1400" b="0" i="1" smtClean="0">
                                          <a:solidFill>
                                            <a:srgbClr val="1E3B59"/>
                                          </a:solidFill>
                                          <a:latin typeface="Cambria Math" panose="02040503050406030204" pitchFamily="18" charset="0"/>
                                          <a:cs typeface="Times New Roman" pitchFamily="18" charset="0"/>
                                        </a:rPr>
                                        <m:t>𝑚</m:t>
                                      </m:r>
                                    </m:sub>
                                  </m:sSub>
                                  <m:r>
                                    <a:rPr lang="es-ES" sz="1400" i="1">
                                      <a:solidFill>
                                        <a:srgbClr val="1E3B59"/>
                                      </a:solidFill>
                                      <a:latin typeface="Cambria Math" panose="02040503050406030204" pitchFamily="18" charset="0"/>
                                      <a:cs typeface="Times New Roman" pitchFamily="18" charset="0"/>
                                    </a:rPr>
                                    <m:t>∗</m:t>
                                  </m:r>
                                  <m:sSub>
                                    <m:sSubPr>
                                      <m:ctrlPr>
                                        <a:rPr lang="es-ES" sz="1400" i="1">
                                          <a:solidFill>
                                            <a:srgbClr val="1E3B59"/>
                                          </a:solidFill>
                                          <a:latin typeface="Cambria Math" panose="02040503050406030204" pitchFamily="18" charset="0"/>
                                          <a:cs typeface="Times New Roman" pitchFamily="18" charset="0"/>
                                        </a:rPr>
                                      </m:ctrlPr>
                                    </m:sSubPr>
                                    <m:e>
                                      <m:acc>
                                        <m:accPr>
                                          <m:chr m:val="̅"/>
                                          <m:ctrlPr>
                                            <a:rPr lang="es-ES" sz="1400" i="1">
                                              <a:solidFill>
                                                <a:srgbClr val="1E3B59"/>
                                              </a:solidFill>
                                              <a:latin typeface="Cambria Math" panose="02040503050406030204" pitchFamily="18" charset="0"/>
                                              <a:cs typeface="Times New Roman" pitchFamily="18" charset="0"/>
                                            </a:rPr>
                                          </m:ctrlPr>
                                        </m:accPr>
                                        <m:e>
                                          <m:r>
                                            <a:rPr lang="es-ES" sz="1400" i="1">
                                              <a:solidFill>
                                                <a:srgbClr val="1E3B59"/>
                                              </a:solidFill>
                                              <a:latin typeface="Cambria Math" panose="02040503050406030204" pitchFamily="18" charset="0"/>
                                              <a:cs typeface="Times New Roman" pitchFamily="18" charset="0"/>
                                            </a:rPr>
                                            <m:t>𝑇</m:t>
                                          </m:r>
                                        </m:e>
                                      </m:acc>
                                    </m:e>
                                    <m:sub>
                                      <m:r>
                                        <a:rPr lang="es-ES" sz="1400" i="1">
                                          <a:solidFill>
                                            <a:srgbClr val="1E3B59"/>
                                          </a:solidFill>
                                          <a:latin typeface="Cambria Math" panose="02040503050406030204" pitchFamily="18" charset="0"/>
                                          <a:cs typeface="Times New Roman" pitchFamily="18" charset="0"/>
                                        </a:rPr>
                                        <m:t>𝑚</m:t>
                                      </m:r>
                                    </m:sub>
                                  </m:sSub>
                                </m:num>
                                <m:den>
                                  <m:sSub>
                                    <m:sSubPr>
                                      <m:ctrlPr>
                                        <a:rPr lang="es-ES" sz="1400" b="0" i="1" smtClean="0">
                                          <a:solidFill>
                                            <a:srgbClr val="1E3B59"/>
                                          </a:solidFill>
                                          <a:latin typeface="Cambria Math" panose="02040503050406030204" pitchFamily="18" charset="0"/>
                                          <a:cs typeface="Times New Roman" pitchFamily="18" charset="0"/>
                                        </a:rPr>
                                      </m:ctrlPr>
                                    </m:sSubPr>
                                    <m:e>
                                      <m:acc>
                                        <m:accPr>
                                          <m:chr m:val="̅"/>
                                          <m:ctrlPr>
                                            <a:rPr lang="es-ES" sz="1400" b="0" i="1" smtClean="0">
                                              <a:solidFill>
                                                <a:srgbClr val="1E3B59"/>
                                              </a:solidFill>
                                              <a:latin typeface="Cambria Math" panose="02040503050406030204" pitchFamily="18" charset="0"/>
                                              <a:cs typeface="Times New Roman" pitchFamily="18" charset="0"/>
                                            </a:rPr>
                                          </m:ctrlPr>
                                        </m:accPr>
                                        <m:e>
                                          <m:r>
                                            <a:rPr lang="es-ES" sz="1400" b="0" i="1" smtClean="0">
                                              <a:solidFill>
                                                <a:srgbClr val="1E3B59"/>
                                              </a:solidFill>
                                              <a:latin typeface="Cambria Math" panose="02040503050406030204" pitchFamily="18" charset="0"/>
                                              <a:cs typeface="Times New Roman" pitchFamily="18" charset="0"/>
                                            </a:rPr>
                                            <m:t>𝑄</m:t>
                                          </m:r>
                                        </m:e>
                                      </m:acc>
                                    </m:e>
                                    <m:sub>
                                      <m:r>
                                        <a:rPr lang="es-ES" sz="1400" b="0" i="1" smtClean="0">
                                          <a:solidFill>
                                            <a:srgbClr val="1E3B59"/>
                                          </a:solidFill>
                                          <a:latin typeface="Cambria Math" panose="02040503050406030204" pitchFamily="18" charset="0"/>
                                          <a:cs typeface="Times New Roman" pitchFamily="18" charset="0"/>
                                        </a:rPr>
                                        <m:t>𝑚</m:t>
                                      </m:r>
                                    </m:sub>
                                  </m:sSub>
                                </m:den>
                              </m:f>
                              <m:r>
                                <a:rPr lang="es-ES" sz="1400" i="1">
                                  <a:solidFill>
                                    <a:srgbClr val="1E3B59"/>
                                  </a:solidFill>
                                  <a:latin typeface="Cambria Math" panose="02040503050406030204" pitchFamily="18" charset="0"/>
                                  <a:cs typeface="Times New Roman" pitchFamily="18" charset="0"/>
                                </a:rPr>
                                <m:t>, </m:t>
                              </m:r>
                              <m:r>
                                <a:rPr lang="es-ES" sz="1400" i="1">
                                  <a:solidFill>
                                    <a:srgbClr val="1E3B59"/>
                                  </a:solidFill>
                                  <a:latin typeface="Cambria Math" panose="02040503050406030204" pitchFamily="18" charset="0"/>
                                  <a:cs typeface="Times New Roman" pitchFamily="18" charset="0"/>
                                </a:rPr>
                                <m:t>𝑠𝑖</m:t>
                              </m:r>
                              <m:f>
                                <m:fPr>
                                  <m:ctrlPr>
                                    <a:rPr lang="es-ES" sz="1400" i="1">
                                      <a:solidFill>
                                        <a:srgbClr val="1E3B59"/>
                                      </a:solidFill>
                                      <a:latin typeface="Cambria Math" panose="02040503050406030204" pitchFamily="18" charset="0"/>
                                      <a:cs typeface="Times New Roman" pitchFamily="18" charset="0"/>
                                    </a:rPr>
                                  </m:ctrlPr>
                                </m:fPr>
                                <m:num>
                                  <m:sSub>
                                    <m:sSubPr>
                                      <m:ctrlPr>
                                        <a:rPr lang="es-ES" sz="1400" i="1">
                                          <a:solidFill>
                                            <a:srgbClr val="1E3B59"/>
                                          </a:solidFill>
                                          <a:latin typeface="Cambria Math" panose="02040503050406030204" pitchFamily="18" charset="0"/>
                                          <a:cs typeface="Times New Roman" pitchFamily="18" charset="0"/>
                                        </a:rPr>
                                      </m:ctrlPr>
                                    </m:sSubPr>
                                    <m:e>
                                      <m:r>
                                        <a:rPr lang="es-ES" sz="1400" i="1">
                                          <a:solidFill>
                                            <a:srgbClr val="1E3B59"/>
                                          </a:solidFill>
                                          <a:latin typeface="Cambria Math" panose="02040503050406030204" pitchFamily="18" charset="0"/>
                                          <a:cs typeface="Times New Roman" pitchFamily="18" charset="0"/>
                                        </a:rPr>
                                        <m:t>𝑄</m:t>
                                      </m:r>
                                    </m:e>
                                    <m:sub>
                                      <m:r>
                                        <a:rPr lang="es-ES" sz="1400" i="1">
                                          <a:solidFill>
                                            <a:srgbClr val="1E3B59"/>
                                          </a:solidFill>
                                          <a:latin typeface="Cambria Math" panose="02040503050406030204" pitchFamily="18" charset="0"/>
                                          <a:cs typeface="Times New Roman" pitchFamily="18" charset="0"/>
                                        </a:rPr>
                                        <m:t>𝑡</m:t>
                                      </m:r>
                                      <m:r>
                                        <a:rPr lang="es-ES" sz="1400" i="1">
                                          <a:solidFill>
                                            <a:srgbClr val="1E3B59"/>
                                          </a:solidFill>
                                          <a:latin typeface="Cambria Math" panose="02040503050406030204" pitchFamily="18" charset="0"/>
                                          <a:cs typeface="Times New Roman" pitchFamily="18" charset="0"/>
                                        </a:rPr>
                                        <m:t>,</m:t>
                                      </m:r>
                                      <m:r>
                                        <a:rPr lang="es-ES" sz="1400" i="1">
                                          <a:solidFill>
                                            <a:srgbClr val="1E3B59"/>
                                          </a:solidFill>
                                          <a:latin typeface="Cambria Math" panose="02040503050406030204" pitchFamily="18" charset="0"/>
                                          <a:cs typeface="Times New Roman" pitchFamily="18" charset="0"/>
                                        </a:rPr>
                                        <m:t>𝑚</m:t>
                                      </m:r>
                                    </m:sub>
                                  </m:sSub>
                                  <m:r>
                                    <a:rPr lang="es-ES" sz="1400" i="1">
                                      <a:solidFill>
                                        <a:srgbClr val="1E3B59"/>
                                      </a:solidFill>
                                      <a:latin typeface="Cambria Math" panose="02040503050406030204" pitchFamily="18" charset="0"/>
                                      <a:cs typeface="Times New Roman" pitchFamily="18" charset="0"/>
                                    </a:rPr>
                                    <m:t>∗</m:t>
                                  </m:r>
                                  <m:sSub>
                                    <m:sSubPr>
                                      <m:ctrlPr>
                                        <a:rPr lang="es-ES" sz="1400" i="1">
                                          <a:solidFill>
                                            <a:srgbClr val="1E3B59"/>
                                          </a:solidFill>
                                          <a:latin typeface="Cambria Math" panose="02040503050406030204" pitchFamily="18" charset="0"/>
                                          <a:cs typeface="Times New Roman" pitchFamily="18" charset="0"/>
                                        </a:rPr>
                                      </m:ctrlPr>
                                    </m:sSubPr>
                                    <m:e>
                                      <m:acc>
                                        <m:accPr>
                                          <m:chr m:val="̅"/>
                                          <m:ctrlPr>
                                            <a:rPr lang="es-ES" sz="1400" i="1">
                                              <a:solidFill>
                                                <a:srgbClr val="1E3B59"/>
                                              </a:solidFill>
                                              <a:latin typeface="Cambria Math" panose="02040503050406030204" pitchFamily="18" charset="0"/>
                                              <a:cs typeface="Times New Roman" pitchFamily="18" charset="0"/>
                                            </a:rPr>
                                          </m:ctrlPr>
                                        </m:accPr>
                                        <m:e>
                                          <m:r>
                                            <a:rPr lang="es-ES" sz="1400" i="1">
                                              <a:solidFill>
                                                <a:srgbClr val="1E3B59"/>
                                              </a:solidFill>
                                              <a:latin typeface="Cambria Math" panose="02040503050406030204" pitchFamily="18" charset="0"/>
                                              <a:cs typeface="Times New Roman" pitchFamily="18" charset="0"/>
                                            </a:rPr>
                                            <m:t>𝑇</m:t>
                                          </m:r>
                                        </m:e>
                                      </m:acc>
                                    </m:e>
                                    <m:sub>
                                      <m:r>
                                        <a:rPr lang="es-ES" sz="1400" i="1">
                                          <a:solidFill>
                                            <a:srgbClr val="1E3B59"/>
                                          </a:solidFill>
                                          <a:latin typeface="Cambria Math" panose="02040503050406030204" pitchFamily="18" charset="0"/>
                                          <a:cs typeface="Times New Roman" pitchFamily="18" charset="0"/>
                                        </a:rPr>
                                        <m:t>𝑚</m:t>
                                      </m:r>
                                    </m:sub>
                                  </m:sSub>
                                </m:num>
                                <m:den>
                                  <m:sSub>
                                    <m:sSubPr>
                                      <m:ctrlPr>
                                        <a:rPr lang="es-ES" sz="1400" i="1">
                                          <a:solidFill>
                                            <a:srgbClr val="1E3B59"/>
                                          </a:solidFill>
                                          <a:latin typeface="Cambria Math" panose="02040503050406030204" pitchFamily="18" charset="0"/>
                                          <a:cs typeface="Times New Roman" pitchFamily="18" charset="0"/>
                                        </a:rPr>
                                      </m:ctrlPr>
                                    </m:sSubPr>
                                    <m:e>
                                      <m:acc>
                                        <m:accPr>
                                          <m:chr m:val="̅"/>
                                          <m:ctrlPr>
                                            <a:rPr lang="es-ES" sz="1400" i="1">
                                              <a:solidFill>
                                                <a:srgbClr val="1E3B59"/>
                                              </a:solidFill>
                                              <a:latin typeface="Cambria Math" panose="02040503050406030204" pitchFamily="18" charset="0"/>
                                              <a:cs typeface="Times New Roman" pitchFamily="18" charset="0"/>
                                            </a:rPr>
                                          </m:ctrlPr>
                                        </m:accPr>
                                        <m:e>
                                          <m:r>
                                            <a:rPr lang="es-ES" sz="1400" i="1">
                                              <a:solidFill>
                                                <a:srgbClr val="1E3B59"/>
                                              </a:solidFill>
                                              <a:latin typeface="Cambria Math" panose="02040503050406030204" pitchFamily="18" charset="0"/>
                                              <a:cs typeface="Times New Roman" pitchFamily="18" charset="0"/>
                                            </a:rPr>
                                            <m:t>𝑄</m:t>
                                          </m:r>
                                        </m:e>
                                      </m:acc>
                                    </m:e>
                                    <m:sub>
                                      <m:r>
                                        <a:rPr lang="es-ES" sz="1400" i="1">
                                          <a:solidFill>
                                            <a:srgbClr val="1E3B59"/>
                                          </a:solidFill>
                                          <a:latin typeface="Cambria Math" panose="02040503050406030204" pitchFamily="18" charset="0"/>
                                          <a:cs typeface="Times New Roman" pitchFamily="18" charset="0"/>
                                        </a:rPr>
                                        <m:t>𝑚</m:t>
                                      </m:r>
                                    </m:sub>
                                  </m:sSub>
                                </m:den>
                              </m:f>
                              <m:r>
                                <a:rPr lang="es-ES" sz="1400" i="1">
                                  <a:solidFill>
                                    <a:srgbClr val="1E3B59"/>
                                  </a:solidFill>
                                  <a:latin typeface="Cambria Math" panose="02040503050406030204" pitchFamily="18" charset="0"/>
                                  <a:ea typeface="Cambria Math" panose="02040503050406030204" pitchFamily="18" charset="0"/>
                                  <a:cs typeface="Times New Roman" pitchFamily="18" charset="0"/>
                                </a:rPr>
                                <m:t>≤24</m:t>
                              </m:r>
                            </m:e>
                            <m:e>
                              <m:r>
                                <a:rPr lang="es-ES" sz="1400" b="0" i="1" smtClean="0">
                                  <a:solidFill>
                                    <a:srgbClr val="1E3B59"/>
                                  </a:solidFill>
                                  <a:latin typeface="Cambria Math" panose="02040503050406030204" pitchFamily="18" charset="0"/>
                                  <a:cs typeface="Times New Roman" pitchFamily="18" charset="0"/>
                                </a:rPr>
                                <m:t>24, </m:t>
                              </m:r>
                              <m:r>
                                <a:rPr lang="es-ES" sz="1400" b="0" i="1" smtClean="0">
                                  <a:solidFill>
                                    <a:srgbClr val="1E3B59"/>
                                  </a:solidFill>
                                  <a:latin typeface="Cambria Math" panose="02040503050406030204" pitchFamily="18" charset="0"/>
                                  <a:cs typeface="Times New Roman" pitchFamily="18" charset="0"/>
                                </a:rPr>
                                <m:t>𝑠𝑖</m:t>
                              </m:r>
                              <m:f>
                                <m:fPr>
                                  <m:ctrlPr>
                                    <a:rPr lang="es-ES" sz="1400" i="1">
                                      <a:solidFill>
                                        <a:srgbClr val="1E3B59"/>
                                      </a:solidFill>
                                      <a:latin typeface="Cambria Math" panose="02040503050406030204" pitchFamily="18" charset="0"/>
                                      <a:cs typeface="Times New Roman" pitchFamily="18" charset="0"/>
                                    </a:rPr>
                                  </m:ctrlPr>
                                </m:fPr>
                                <m:num>
                                  <m:sSub>
                                    <m:sSubPr>
                                      <m:ctrlPr>
                                        <a:rPr lang="es-ES" sz="1400" i="1">
                                          <a:solidFill>
                                            <a:srgbClr val="1E3B59"/>
                                          </a:solidFill>
                                          <a:latin typeface="Cambria Math" panose="02040503050406030204" pitchFamily="18" charset="0"/>
                                          <a:cs typeface="Times New Roman" pitchFamily="18" charset="0"/>
                                        </a:rPr>
                                      </m:ctrlPr>
                                    </m:sSubPr>
                                    <m:e>
                                      <m:r>
                                        <a:rPr lang="es-ES" sz="1400" i="1">
                                          <a:solidFill>
                                            <a:srgbClr val="1E3B59"/>
                                          </a:solidFill>
                                          <a:latin typeface="Cambria Math" panose="02040503050406030204" pitchFamily="18" charset="0"/>
                                          <a:cs typeface="Times New Roman" pitchFamily="18" charset="0"/>
                                        </a:rPr>
                                        <m:t>𝑄</m:t>
                                      </m:r>
                                    </m:e>
                                    <m:sub>
                                      <m:r>
                                        <a:rPr lang="es-ES" sz="1400" i="1">
                                          <a:solidFill>
                                            <a:srgbClr val="1E3B59"/>
                                          </a:solidFill>
                                          <a:latin typeface="Cambria Math" panose="02040503050406030204" pitchFamily="18" charset="0"/>
                                          <a:cs typeface="Times New Roman" pitchFamily="18" charset="0"/>
                                        </a:rPr>
                                        <m:t>𝑡</m:t>
                                      </m:r>
                                      <m:r>
                                        <a:rPr lang="es-ES" sz="1400" i="1">
                                          <a:solidFill>
                                            <a:srgbClr val="1E3B59"/>
                                          </a:solidFill>
                                          <a:latin typeface="Cambria Math" panose="02040503050406030204" pitchFamily="18" charset="0"/>
                                          <a:cs typeface="Times New Roman" pitchFamily="18" charset="0"/>
                                        </a:rPr>
                                        <m:t>,</m:t>
                                      </m:r>
                                      <m:r>
                                        <a:rPr lang="es-ES" sz="1400" i="1">
                                          <a:solidFill>
                                            <a:srgbClr val="1E3B59"/>
                                          </a:solidFill>
                                          <a:latin typeface="Cambria Math" panose="02040503050406030204" pitchFamily="18" charset="0"/>
                                          <a:cs typeface="Times New Roman" pitchFamily="18" charset="0"/>
                                        </a:rPr>
                                        <m:t>𝑚</m:t>
                                      </m:r>
                                    </m:sub>
                                  </m:sSub>
                                  <m:r>
                                    <a:rPr lang="es-ES" sz="1400" i="1">
                                      <a:solidFill>
                                        <a:srgbClr val="1E3B59"/>
                                      </a:solidFill>
                                      <a:latin typeface="Cambria Math" panose="02040503050406030204" pitchFamily="18" charset="0"/>
                                      <a:cs typeface="Times New Roman" pitchFamily="18" charset="0"/>
                                    </a:rPr>
                                    <m:t>∗</m:t>
                                  </m:r>
                                  <m:sSub>
                                    <m:sSubPr>
                                      <m:ctrlPr>
                                        <a:rPr lang="es-ES" sz="1400" i="1">
                                          <a:solidFill>
                                            <a:srgbClr val="1E3B59"/>
                                          </a:solidFill>
                                          <a:latin typeface="Cambria Math" panose="02040503050406030204" pitchFamily="18" charset="0"/>
                                          <a:cs typeface="Times New Roman" pitchFamily="18" charset="0"/>
                                        </a:rPr>
                                      </m:ctrlPr>
                                    </m:sSubPr>
                                    <m:e>
                                      <m:acc>
                                        <m:accPr>
                                          <m:chr m:val="̅"/>
                                          <m:ctrlPr>
                                            <a:rPr lang="es-ES" sz="1400" i="1">
                                              <a:solidFill>
                                                <a:srgbClr val="1E3B59"/>
                                              </a:solidFill>
                                              <a:latin typeface="Cambria Math" panose="02040503050406030204" pitchFamily="18" charset="0"/>
                                              <a:cs typeface="Times New Roman" pitchFamily="18" charset="0"/>
                                            </a:rPr>
                                          </m:ctrlPr>
                                        </m:accPr>
                                        <m:e>
                                          <m:r>
                                            <a:rPr lang="es-ES" sz="1400" i="1">
                                              <a:solidFill>
                                                <a:srgbClr val="1E3B59"/>
                                              </a:solidFill>
                                              <a:latin typeface="Cambria Math" panose="02040503050406030204" pitchFamily="18" charset="0"/>
                                              <a:cs typeface="Times New Roman" pitchFamily="18" charset="0"/>
                                            </a:rPr>
                                            <m:t>𝑇</m:t>
                                          </m:r>
                                        </m:e>
                                      </m:acc>
                                    </m:e>
                                    <m:sub>
                                      <m:r>
                                        <a:rPr lang="es-ES" sz="1400" i="1">
                                          <a:solidFill>
                                            <a:srgbClr val="1E3B59"/>
                                          </a:solidFill>
                                          <a:latin typeface="Cambria Math" panose="02040503050406030204" pitchFamily="18" charset="0"/>
                                          <a:cs typeface="Times New Roman" pitchFamily="18" charset="0"/>
                                        </a:rPr>
                                        <m:t>𝑚</m:t>
                                      </m:r>
                                    </m:sub>
                                  </m:sSub>
                                </m:num>
                                <m:den>
                                  <m:sSub>
                                    <m:sSubPr>
                                      <m:ctrlPr>
                                        <a:rPr lang="es-ES" sz="1400" i="1">
                                          <a:solidFill>
                                            <a:srgbClr val="1E3B59"/>
                                          </a:solidFill>
                                          <a:latin typeface="Cambria Math" panose="02040503050406030204" pitchFamily="18" charset="0"/>
                                          <a:cs typeface="Times New Roman" pitchFamily="18" charset="0"/>
                                        </a:rPr>
                                      </m:ctrlPr>
                                    </m:sSubPr>
                                    <m:e>
                                      <m:acc>
                                        <m:accPr>
                                          <m:chr m:val="̅"/>
                                          <m:ctrlPr>
                                            <a:rPr lang="es-ES" sz="1400" i="1">
                                              <a:solidFill>
                                                <a:srgbClr val="1E3B59"/>
                                              </a:solidFill>
                                              <a:latin typeface="Cambria Math" panose="02040503050406030204" pitchFamily="18" charset="0"/>
                                              <a:cs typeface="Times New Roman" pitchFamily="18" charset="0"/>
                                            </a:rPr>
                                          </m:ctrlPr>
                                        </m:accPr>
                                        <m:e>
                                          <m:r>
                                            <a:rPr lang="es-ES" sz="1400" i="1">
                                              <a:solidFill>
                                                <a:srgbClr val="1E3B59"/>
                                              </a:solidFill>
                                              <a:latin typeface="Cambria Math" panose="02040503050406030204" pitchFamily="18" charset="0"/>
                                              <a:cs typeface="Times New Roman" pitchFamily="18" charset="0"/>
                                            </a:rPr>
                                            <m:t>𝑄</m:t>
                                          </m:r>
                                        </m:e>
                                      </m:acc>
                                    </m:e>
                                    <m:sub>
                                      <m:r>
                                        <a:rPr lang="es-ES" sz="1400" i="1">
                                          <a:solidFill>
                                            <a:srgbClr val="1E3B59"/>
                                          </a:solidFill>
                                          <a:latin typeface="Cambria Math" panose="02040503050406030204" pitchFamily="18" charset="0"/>
                                          <a:cs typeface="Times New Roman" pitchFamily="18" charset="0"/>
                                        </a:rPr>
                                        <m:t>𝑚</m:t>
                                      </m:r>
                                    </m:sub>
                                  </m:sSub>
                                </m:den>
                              </m:f>
                              <m:r>
                                <a:rPr lang="es-ES" sz="1400" i="1" smtClean="0">
                                  <a:solidFill>
                                    <a:srgbClr val="1E3B59"/>
                                  </a:solidFill>
                                  <a:latin typeface="Cambria Math" panose="02040503050406030204" pitchFamily="18" charset="0"/>
                                  <a:ea typeface="Cambria Math" panose="02040503050406030204" pitchFamily="18" charset="0"/>
                                  <a:cs typeface="Times New Roman" pitchFamily="18" charset="0"/>
                                </a:rPr>
                                <m:t>&gt;</m:t>
                              </m:r>
                              <m:r>
                                <a:rPr lang="es-ES" sz="1400" i="1">
                                  <a:solidFill>
                                    <a:srgbClr val="1E3B59"/>
                                  </a:solidFill>
                                  <a:latin typeface="Cambria Math" panose="02040503050406030204" pitchFamily="18" charset="0"/>
                                  <a:ea typeface="Cambria Math" panose="02040503050406030204" pitchFamily="18" charset="0"/>
                                  <a:cs typeface="Times New Roman" pitchFamily="18" charset="0"/>
                                </a:rPr>
                                <m:t>24</m:t>
                              </m:r>
                            </m:e>
                          </m:eqArr>
                        </m:e>
                      </m:d>
                    </m:oMath>
                  </m:oMathPara>
                </a14:m>
                <a:endParaRPr lang="es-ES" sz="1400" i="1" dirty="0">
                  <a:solidFill>
                    <a:srgbClr val="1E3B59"/>
                  </a:solidFill>
                  <a:latin typeface="Century Gothic" panose="020B0502020202020204" pitchFamily="34" charset="0"/>
                  <a:ea typeface="Calibri" pitchFamily="34" charset="0"/>
                  <a:cs typeface="Times New Roman" pitchFamily="18" charset="0"/>
                </a:endParaRP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Los valores constantes de </a:t>
                </a:r>
                <a14:m>
                  <m:oMath xmlns:m="http://schemas.openxmlformats.org/officeDocument/2006/math">
                    <m:sSub>
                      <m:sSubPr>
                        <m:ctrlPr>
                          <a:rPr lang="es-ES" sz="1200" i="1">
                            <a:solidFill>
                              <a:srgbClr val="1E3B59"/>
                            </a:solidFill>
                            <a:latin typeface="Cambria Math" panose="02040503050406030204" pitchFamily="18" charset="0"/>
                            <a:cs typeface="Times New Roman" pitchFamily="18" charset="0"/>
                          </a:rPr>
                        </m:ctrlPr>
                      </m:sSubPr>
                      <m:e>
                        <m:acc>
                          <m:accPr>
                            <m:chr m:val="̅"/>
                            <m:ctrlPr>
                              <a:rPr lang="es-ES" sz="1200" i="1">
                                <a:solidFill>
                                  <a:srgbClr val="1E3B59"/>
                                </a:solidFill>
                                <a:latin typeface="Cambria Math" panose="02040503050406030204" pitchFamily="18" charset="0"/>
                                <a:cs typeface="Times New Roman" pitchFamily="18" charset="0"/>
                              </a:rPr>
                            </m:ctrlPr>
                          </m:accPr>
                          <m:e>
                            <m:r>
                              <a:rPr lang="es-ES" sz="1200" i="1">
                                <a:solidFill>
                                  <a:srgbClr val="1E3B59"/>
                                </a:solidFill>
                                <a:latin typeface="Cambria Math" panose="02040503050406030204" pitchFamily="18" charset="0"/>
                                <a:cs typeface="Times New Roman" pitchFamily="18" charset="0"/>
                              </a:rPr>
                              <m:t>𝑇</m:t>
                            </m:r>
                          </m:e>
                        </m:acc>
                      </m:e>
                      <m:sub>
                        <m:r>
                          <a:rPr lang="es-ES" sz="1200" i="1">
                            <a:solidFill>
                              <a:srgbClr val="1E3B59"/>
                            </a:solidFill>
                            <a:latin typeface="Cambria Math" panose="02040503050406030204" pitchFamily="18" charset="0"/>
                            <a:cs typeface="Times New Roman" pitchFamily="18" charset="0"/>
                          </a:rPr>
                          <m:t>𝑚</m:t>
                        </m:r>
                      </m:sub>
                    </m:sSub>
                  </m:oMath>
                </a14:m>
                <a:r>
                  <a:rPr lang="es-ES" sz="1200" dirty="0">
                    <a:solidFill>
                      <a:srgbClr val="1E3B59"/>
                    </a:solidFill>
                    <a:latin typeface="Century Gothic" panose="020B0502020202020204" pitchFamily="34" charset="0"/>
                    <a:ea typeface="Calibri" pitchFamily="34" charset="0"/>
                    <a:cs typeface="Times New Roman" pitchFamily="18" charset="0"/>
                  </a:rPr>
                  <a:t> y </a:t>
                </a:r>
                <a14:m>
                  <m:oMath xmlns:m="http://schemas.openxmlformats.org/officeDocument/2006/math">
                    <m:sSub>
                      <m:sSubPr>
                        <m:ctrlPr>
                          <a:rPr lang="es-ES" sz="1200" i="1">
                            <a:solidFill>
                              <a:srgbClr val="1E3B59"/>
                            </a:solidFill>
                            <a:latin typeface="Cambria Math" panose="02040503050406030204" pitchFamily="18" charset="0"/>
                            <a:cs typeface="Times New Roman" pitchFamily="18" charset="0"/>
                          </a:rPr>
                        </m:ctrlPr>
                      </m:sSubPr>
                      <m:e>
                        <m:acc>
                          <m:accPr>
                            <m:chr m:val="̅"/>
                            <m:ctrlPr>
                              <a:rPr lang="es-ES" sz="1200" i="1">
                                <a:solidFill>
                                  <a:srgbClr val="1E3B59"/>
                                </a:solidFill>
                                <a:latin typeface="Cambria Math" panose="02040503050406030204" pitchFamily="18" charset="0"/>
                                <a:cs typeface="Times New Roman" pitchFamily="18" charset="0"/>
                              </a:rPr>
                            </m:ctrlPr>
                          </m:accPr>
                          <m:e>
                            <m:r>
                              <a:rPr lang="es-ES" sz="1200" i="1">
                                <a:solidFill>
                                  <a:srgbClr val="1E3B59"/>
                                </a:solidFill>
                                <a:latin typeface="Cambria Math" panose="02040503050406030204" pitchFamily="18" charset="0"/>
                                <a:cs typeface="Times New Roman" pitchFamily="18" charset="0"/>
                              </a:rPr>
                              <m:t>𝑄</m:t>
                            </m:r>
                          </m:e>
                        </m:acc>
                      </m:e>
                      <m:sub>
                        <m:r>
                          <a:rPr lang="es-ES" sz="1200" i="1">
                            <a:solidFill>
                              <a:srgbClr val="1E3B59"/>
                            </a:solidFill>
                            <a:latin typeface="Cambria Math" panose="02040503050406030204" pitchFamily="18" charset="0"/>
                            <a:cs typeface="Times New Roman" pitchFamily="18" charset="0"/>
                          </a:rPr>
                          <m:t>𝑚</m:t>
                        </m:r>
                      </m:sub>
                    </m:sSub>
                  </m:oMath>
                </a14:m>
                <a:r>
                  <a:rPr lang="es-ES" sz="1200" dirty="0">
                    <a:solidFill>
                      <a:srgbClr val="1E3B59"/>
                    </a:solidFill>
                    <a:latin typeface="Century Gothic" panose="020B0502020202020204" pitchFamily="34" charset="0"/>
                    <a:ea typeface="Calibri" pitchFamily="34" charset="0"/>
                    <a:cs typeface="Times New Roman" pitchFamily="18" charset="0"/>
                  </a:rPr>
                  <a:t> se calculan como promedio de las horas de funcionamiento (datos disponibles para el periodo 2010-2017) y promedio de los caudales de entrada (disponibles para 2003-2017) para el mes correspondiente.</a:t>
                </a:r>
              </a:p>
            </p:txBody>
          </p:sp>
        </mc:Choice>
        <mc:Fallback xmlns="">
          <p:sp>
            <p:nvSpPr>
              <p:cNvPr id="12" name="CuadroTexto 11">
                <a:extLst>
                  <a:ext uri="{FF2B5EF4-FFF2-40B4-BE49-F238E27FC236}">
                    <a16:creationId xmlns:a16="http://schemas.microsoft.com/office/drawing/2014/main" id="{3FFBE3B4-B2A1-4601-ACA6-FAF7A1C827D2}"/>
                  </a:ext>
                </a:extLst>
              </p:cNvPr>
              <p:cNvSpPr txBox="1">
                <a:spLocks noRot="1" noChangeAspect="1" noMove="1" noResize="1" noEditPoints="1" noAdjustHandles="1" noChangeArrowheads="1" noChangeShapeType="1" noTextEdit="1"/>
              </p:cNvSpPr>
              <p:nvPr/>
            </p:nvSpPr>
            <p:spPr>
              <a:xfrm>
                <a:off x="818822" y="1435553"/>
                <a:ext cx="7696527" cy="2176365"/>
              </a:xfrm>
              <a:prstGeom prst="rect">
                <a:avLst/>
              </a:prstGeom>
              <a:blipFill>
                <a:blip r:embed="rId2"/>
                <a:stretch>
                  <a:fillRect b="-1117"/>
                </a:stretch>
              </a:blipFill>
            </p:spPr>
            <p:txBody>
              <a:bodyPr/>
              <a:lstStyle/>
              <a:p>
                <a:r>
                  <a:rPr lang="es-ES">
                    <a:noFill/>
                  </a:rPr>
                  <a:t> </a:t>
                </a:r>
              </a:p>
            </p:txBody>
          </p:sp>
        </mc:Fallback>
      </mc:AlternateContent>
      <p:sp>
        <p:nvSpPr>
          <p:cNvPr id="5" name="CuadroTexto 4">
            <a:extLst>
              <a:ext uri="{FF2B5EF4-FFF2-40B4-BE49-F238E27FC236}">
                <a16:creationId xmlns:a16="http://schemas.microsoft.com/office/drawing/2014/main" id="{B6EECC87-B098-47FC-B884-4E5CCCCD7C2D}"/>
              </a:ext>
            </a:extLst>
          </p:cNvPr>
          <p:cNvSpPr txBox="1"/>
          <p:nvPr/>
        </p:nvSpPr>
        <p:spPr>
          <a:xfrm>
            <a:off x="818822" y="4206729"/>
            <a:ext cx="7696527" cy="2431435"/>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La reconstrucción de la serie histórica de los caudales medios diarios de aporte a los embalses se hace mediante una regresión lineal en la que la variable independiente es la precipitación total anual y la variable dependiente la suma de caudales medios diarios. </a:t>
            </a:r>
          </a:p>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El reparto diario de los caudales resultantes se realiza de acuerdo a la proporción promedio de caudal diario con respecto al caudal total anual de la serie histórica de la que se dispone de datos reales (2003-2017). De esta forma se reconstruyen los caudales diarios para la series 1962-2002 y 1969-2002 para las centrales A y B, respectivamente.</a:t>
            </a:r>
          </a:p>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Los resultados de la ecuación de producción mencionada anteriormente se comparan con los valores históricos de producción de cada una de las centrales para calibrar los factores </a:t>
            </a:r>
            <a:r>
              <a:rPr lang="es-ES" sz="1200" i="1" dirty="0" err="1">
                <a:solidFill>
                  <a:srgbClr val="1E3B59"/>
                </a:solidFill>
                <a:latin typeface="Century Gothic" panose="020B0502020202020204" pitchFamily="34" charset="0"/>
                <a:ea typeface="Calibri" pitchFamily="34" charset="0"/>
                <a:cs typeface="Times New Roman" pitchFamily="18" charset="0"/>
              </a:rPr>
              <a:t>ef</a:t>
            </a:r>
            <a:r>
              <a:rPr lang="es-ES" sz="1200" dirty="0">
                <a:solidFill>
                  <a:srgbClr val="1E3B59"/>
                </a:solidFill>
                <a:latin typeface="Century Gothic" panose="020B0502020202020204" pitchFamily="34" charset="0"/>
                <a:ea typeface="Calibri" pitchFamily="34" charset="0"/>
                <a:cs typeface="Times New Roman" pitchFamily="18" charset="0"/>
              </a:rPr>
              <a:t> y </a:t>
            </a:r>
            <a:r>
              <a:rPr lang="es-ES" sz="1200" i="1" dirty="0">
                <a:solidFill>
                  <a:srgbClr val="1E3B59"/>
                </a:solidFill>
                <a:latin typeface="Century Gothic" panose="020B0502020202020204" pitchFamily="34" charset="0"/>
                <a:ea typeface="Calibri" pitchFamily="34" charset="0"/>
                <a:cs typeface="Times New Roman" pitchFamily="18" charset="0"/>
              </a:rPr>
              <a:t>𝜇</a:t>
            </a:r>
            <a:r>
              <a:rPr lang="es-ES" sz="1200" dirty="0">
                <a:solidFill>
                  <a:srgbClr val="1E3B59"/>
                </a:solidFill>
                <a:latin typeface="Century Gothic" panose="020B0502020202020204" pitchFamily="34" charset="0"/>
                <a:ea typeface="Calibri" pitchFamily="34" charset="0"/>
                <a:cs typeface="Times New Roman" pitchFamily="18" charset="0"/>
              </a:rPr>
              <a:t>, de forma que las diferencias de producción netas entre el resultado de los modelos y la producción histórica sea mínima para el periodo 2003-2017.</a:t>
            </a:r>
          </a:p>
        </p:txBody>
      </p:sp>
      <p:sp>
        <p:nvSpPr>
          <p:cNvPr id="6" name="CuadroTexto 5">
            <a:extLst>
              <a:ext uri="{FF2B5EF4-FFF2-40B4-BE49-F238E27FC236}">
                <a16:creationId xmlns:a16="http://schemas.microsoft.com/office/drawing/2014/main" id="{42DA38B8-AC68-42A3-AEA0-E8FF5459B29A}"/>
              </a:ext>
            </a:extLst>
          </p:cNvPr>
          <p:cNvSpPr txBox="1"/>
          <p:nvPr/>
        </p:nvSpPr>
        <p:spPr>
          <a:xfrm>
            <a:off x="755574" y="3754086"/>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Reconstrucción y calibración del modelo</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29092560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85</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0625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Modelización de Hidroeléctrica A(I)</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11" name="CuadroTexto 10">
            <a:extLst>
              <a:ext uri="{FF2B5EF4-FFF2-40B4-BE49-F238E27FC236}">
                <a16:creationId xmlns:a16="http://schemas.microsoft.com/office/drawing/2014/main" id="{A37FCA37-C635-43C1-A526-0E9F8811214F}"/>
              </a:ext>
            </a:extLst>
          </p:cNvPr>
          <p:cNvSpPr txBox="1"/>
          <p:nvPr/>
        </p:nvSpPr>
        <p:spPr>
          <a:xfrm>
            <a:off x="1046988" y="4731175"/>
            <a:ext cx="4050792" cy="954107"/>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Resultados del modelo para el periodo 2003-2017:</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Correlación producción histórica-modelada: 90%</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Diferencias de producción &lt;1%</a:t>
            </a:r>
          </a:p>
        </p:txBody>
      </p:sp>
      <p:graphicFrame>
        <p:nvGraphicFramePr>
          <p:cNvPr id="12" name="Gráfico 11">
            <a:extLst>
              <a:ext uri="{FF2B5EF4-FFF2-40B4-BE49-F238E27FC236}">
                <a16:creationId xmlns:a16="http://schemas.microsoft.com/office/drawing/2014/main" id="{163C52C6-0FF7-4518-8954-0EA2E8812D7A}"/>
              </a:ext>
            </a:extLst>
          </p:cNvPr>
          <p:cNvGraphicFramePr>
            <a:graphicFrameLocks/>
          </p:cNvGraphicFramePr>
          <p:nvPr>
            <p:extLst/>
          </p:nvPr>
        </p:nvGraphicFramePr>
        <p:xfrm>
          <a:off x="329692" y="1681780"/>
          <a:ext cx="5111496"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CuadroTexto 7">
            <a:extLst>
              <a:ext uri="{FF2B5EF4-FFF2-40B4-BE49-F238E27FC236}">
                <a16:creationId xmlns:a16="http://schemas.microsoft.com/office/drawing/2014/main" id="{4407D22E-200B-43EF-AC21-1259B5CDC02B}"/>
              </a:ext>
            </a:extLst>
          </p:cNvPr>
          <p:cNvSpPr txBox="1"/>
          <p:nvPr/>
        </p:nvSpPr>
        <p:spPr>
          <a:xfrm>
            <a:off x="5441188" y="1744917"/>
            <a:ext cx="3570298" cy="1508105"/>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Extrapolación del caudal medio diario para periodo 1962-2002:</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Datos de precipitación de la estación meteorológica (1962-2012).</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Correlación caudal-precipitación: media (&gt;50%).</a:t>
            </a:r>
          </a:p>
        </p:txBody>
      </p:sp>
      <p:graphicFrame>
        <p:nvGraphicFramePr>
          <p:cNvPr id="13" name="Gráfico 12">
            <a:extLst>
              <a:ext uri="{FF2B5EF4-FFF2-40B4-BE49-F238E27FC236}">
                <a16:creationId xmlns:a16="http://schemas.microsoft.com/office/drawing/2014/main" id="{38691FFB-69FD-4B02-B9B4-12EEAA7243C4}"/>
              </a:ext>
            </a:extLst>
          </p:cNvPr>
          <p:cNvGraphicFramePr>
            <a:graphicFrameLocks/>
          </p:cNvGraphicFramePr>
          <p:nvPr>
            <p:extLst/>
          </p:nvPr>
        </p:nvGraphicFramePr>
        <p:xfrm>
          <a:off x="5441188" y="3748020"/>
          <a:ext cx="3259401" cy="22741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69384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86</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0625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Modelización de Hidroeléctrica A (II)</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8" name="CuadroTexto 7">
            <a:extLst>
              <a:ext uri="{FF2B5EF4-FFF2-40B4-BE49-F238E27FC236}">
                <a16:creationId xmlns:a16="http://schemas.microsoft.com/office/drawing/2014/main" id="{9DC15A99-5AC8-4A12-86BB-7E11C2C6690A}"/>
              </a:ext>
            </a:extLst>
          </p:cNvPr>
          <p:cNvSpPr txBox="1"/>
          <p:nvPr/>
        </p:nvSpPr>
        <p:spPr>
          <a:xfrm>
            <a:off x="1059696" y="5129218"/>
            <a:ext cx="4069080" cy="954107"/>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Resultados del modelo para el periodo 1962-2017:</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Correlación producción histórica-modelada: 50%</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Diferencias de producción &lt;5%</a:t>
            </a:r>
          </a:p>
        </p:txBody>
      </p:sp>
      <p:graphicFrame>
        <p:nvGraphicFramePr>
          <p:cNvPr id="13" name="Gráfico 12">
            <a:extLst>
              <a:ext uri="{FF2B5EF4-FFF2-40B4-BE49-F238E27FC236}">
                <a16:creationId xmlns:a16="http://schemas.microsoft.com/office/drawing/2014/main" id="{B9714772-F5C7-4E84-9366-ABE25307EE71}"/>
              </a:ext>
            </a:extLst>
          </p:cNvPr>
          <p:cNvGraphicFramePr>
            <a:graphicFrameLocks/>
          </p:cNvGraphicFramePr>
          <p:nvPr>
            <p:extLst/>
          </p:nvPr>
        </p:nvGraphicFramePr>
        <p:xfrm>
          <a:off x="1059696" y="2386018"/>
          <a:ext cx="70236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6" name="CuadroTexto 5">
            <a:extLst>
              <a:ext uri="{FF2B5EF4-FFF2-40B4-BE49-F238E27FC236}">
                <a16:creationId xmlns:a16="http://schemas.microsoft.com/office/drawing/2014/main" id="{8038FBB8-0CCC-4E0B-99D0-BD48E8E314A3}"/>
              </a:ext>
            </a:extLst>
          </p:cNvPr>
          <p:cNvSpPr txBox="1"/>
          <p:nvPr/>
        </p:nvSpPr>
        <p:spPr>
          <a:xfrm>
            <a:off x="1059696" y="1590282"/>
            <a:ext cx="7023600" cy="830997"/>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Se calculan los caudales de aportación por medio de una regresión lineal empleando las precipitaciones anuales históricas durante el periodo 1962-2002 (periodo para el que hay datos de precipitación disponibles). Los caudales reconstruidos se introducen en el modelo para obtener la producción modelada para la serie completa 1962-2017.</a:t>
            </a:r>
          </a:p>
        </p:txBody>
      </p:sp>
    </p:spTree>
    <p:extLst>
      <p:ext uri="{BB962C8B-B14F-4D97-AF65-F5344CB8AC3E}">
        <p14:creationId xmlns:p14="http://schemas.microsoft.com/office/powerpoint/2010/main" val="11011314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Gráfico 13">
            <a:extLst>
              <a:ext uri="{FF2B5EF4-FFF2-40B4-BE49-F238E27FC236}">
                <a16:creationId xmlns:a16="http://schemas.microsoft.com/office/drawing/2014/main" id="{B07C3D29-85DB-4A9C-92F8-75449ABCDA12}"/>
              </a:ext>
            </a:extLst>
          </p:cNvPr>
          <p:cNvGraphicFramePr>
            <a:graphicFrameLocks/>
          </p:cNvGraphicFramePr>
          <p:nvPr>
            <p:extLst/>
          </p:nvPr>
        </p:nvGraphicFramePr>
        <p:xfrm>
          <a:off x="329692" y="1686656"/>
          <a:ext cx="511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áfico 7">
            <a:extLst>
              <a:ext uri="{FF2B5EF4-FFF2-40B4-BE49-F238E27FC236}">
                <a16:creationId xmlns:a16="http://schemas.microsoft.com/office/drawing/2014/main" id="{49168926-AFF4-412D-BFFE-A95E4000723E}"/>
              </a:ext>
            </a:extLst>
          </p:cNvPr>
          <p:cNvGraphicFramePr>
            <a:graphicFrameLocks/>
          </p:cNvGraphicFramePr>
          <p:nvPr>
            <p:extLst/>
          </p:nvPr>
        </p:nvGraphicFramePr>
        <p:xfrm>
          <a:off x="5441692" y="3694433"/>
          <a:ext cx="3258000" cy="2275200"/>
        </p:xfrm>
        <a:graphic>
          <a:graphicData uri="http://schemas.openxmlformats.org/drawingml/2006/chart">
            <c:chart xmlns:c="http://schemas.openxmlformats.org/drawingml/2006/chart" xmlns:r="http://schemas.openxmlformats.org/officeDocument/2006/relationships" r:id="rId3"/>
          </a:graphicData>
        </a:graphic>
      </p:graphicFrame>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87</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0625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Modelización de B(I)</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9" name="CuadroTexto 8">
            <a:extLst>
              <a:ext uri="{FF2B5EF4-FFF2-40B4-BE49-F238E27FC236}">
                <a16:creationId xmlns:a16="http://schemas.microsoft.com/office/drawing/2014/main" id="{93C87A81-A1FF-4E5B-BA3D-9912C2493744}"/>
              </a:ext>
            </a:extLst>
          </p:cNvPr>
          <p:cNvSpPr txBox="1"/>
          <p:nvPr/>
        </p:nvSpPr>
        <p:spPr>
          <a:xfrm>
            <a:off x="5441692" y="1936492"/>
            <a:ext cx="3570298" cy="1508105"/>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Extrapolación del caudal medio diario para periodo 1969-2002:</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Datos de precipitación de la estación meteorológica de B (1928-2011).</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Correlación caudal-precipitación: alta (&gt;85%).</a:t>
            </a:r>
          </a:p>
        </p:txBody>
      </p:sp>
      <p:sp>
        <p:nvSpPr>
          <p:cNvPr id="11" name="CuadroTexto 10">
            <a:extLst>
              <a:ext uri="{FF2B5EF4-FFF2-40B4-BE49-F238E27FC236}">
                <a16:creationId xmlns:a16="http://schemas.microsoft.com/office/drawing/2014/main" id="{A37FCA37-C635-43C1-A526-0E9F8811214F}"/>
              </a:ext>
            </a:extLst>
          </p:cNvPr>
          <p:cNvSpPr txBox="1"/>
          <p:nvPr/>
        </p:nvSpPr>
        <p:spPr>
          <a:xfrm>
            <a:off x="996500" y="4740927"/>
            <a:ext cx="4069080" cy="954107"/>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Resultados del modelo para el periodo 2003-2017:</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Correlación producción histórica-modelada: 94%</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Diferencias de producción &lt;1%</a:t>
            </a:r>
          </a:p>
        </p:txBody>
      </p:sp>
    </p:spTree>
    <p:extLst>
      <p:ext uri="{BB962C8B-B14F-4D97-AF65-F5344CB8AC3E}">
        <p14:creationId xmlns:p14="http://schemas.microsoft.com/office/powerpoint/2010/main" val="39791834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88</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0625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Modelización de B (II)</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11" name="CuadroTexto 10">
            <a:extLst>
              <a:ext uri="{FF2B5EF4-FFF2-40B4-BE49-F238E27FC236}">
                <a16:creationId xmlns:a16="http://schemas.microsoft.com/office/drawing/2014/main" id="{A37FCA37-C635-43C1-A526-0E9F8811214F}"/>
              </a:ext>
            </a:extLst>
          </p:cNvPr>
          <p:cNvSpPr txBox="1"/>
          <p:nvPr/>
        </p:nvSpPr>
        <p:spPr>
          <a:xfrm>
            <a:off x="996500" y="5404601"/>
            <a:ext cx="4069080" cy="954107"/>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Resultados del modelo para el periodo 1969-2017:</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Correlación producción histórica-modelada: 60%</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anose="020B0502020202020204" pitchFamily="34" charset="0"/>
                <a:ea typeface="Calibri" pitchFamily="34" charset="0"/>
                <a:cs typeface="Times New Roman" pitchFamily="18" charset="0"/>
              </a:rPr>
              <a:t>Diferencias de producción &lt;5%</a:t>
            </a:r>
          </a:p>
        </p:txBody>
      </p:sp>
      <p:graphicFrame>
        <p:nvGraphicFramePr>
          <p:cNvPr id="10" name="Gráfico 9">
            <a:extLst>
              <a:ext uri="{FF2B5EF4-FFF2-40B4-BE49-F238E27FC236}">
                <a16:creationId xmlns:a16="http://schemas.microsoft.com/office/drawing/2014/main" id="{366D8B30-3ECF-4802-99B6-0D917EE7034D}"/>
              </a:ext>
            </a:extLst>
          </p:cNvPr>
          <p:cNvGraphicFramePr>
            <a:graphicFrameLocks/>
          </p:cNvGraphicFramePr>
          <p:nvPr>
            <p:extLst/>
          </p:nvPr>
        </p:nvGraphicFramePr>
        <p:xfrm>
          <a:off x="1060704" y="2409322"/>
          <a:ext cx="7022592"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6" name="CuadroTexto 5">
            <a:extLst>
              <a:ext uri="{FF2B5EF4-FFF2-40B4-BE49-F238E27FC236}">
                <a16:creationId xmlns:a16="http://schemas.microsoft.com/office/drawing/2014/main" id="{2792D5BA-1F57-44EE-813A-EA2FF5310151}"/>
              </a:ext>
            </a:extLst>
          </p:cNvPr>
          <p:cNvSpPr txBox="1"/>
          <p:nvPr/>
        </p:nvSpPr>
        <p:spPr>
          <a:xfrm>
            <a:off x="1059696" y="1590282"/>
            <a:ext cx="7023600" cy="830997"/>
          </a:xfrm>
          <a:prstGeom prst="rect">
            <a:avLst/>
          </a:prstGeom>
          <a:noFill/>
        </p:spPr>
        <p:txBody>
          <a:bodyPr wrap="square" rtlCol="0">
            <a:spAutoFit/>
          </a:bodyPr>
          <a:lstStyle/>
          <a:p>
            <a:pPr fontAlgn="base">
              <a:spcBef>
                <a:spcPct val="0"/>
              </a:spcBef>
              <a:spcAft>
                <a:spcPts val="1200"/>
              </a:spcAft>
              <a:buClr>
                <a:srgbClr val="019F6C"/>
              </a:buClr>
            </a:pPr>
            <a:r>
              <a:rPr lang="es-ES" sz="1200" dirty="0">
                <a:solidFill>
                  <a:srgbClr val="1E3B59"/>
                </a:solidFill>
                <a:latin typeface="Century Gothic" panose="020B0502020202020204" pitchFamily="34" charset="0"/>
                <a:ea typeface="Calibri" pitchFamily="34" charset="0"/>
                <a:cs typeface="Times New Roman" pitchFamily="18" charset="0"/>
              </a:rPr>
              <a:t>Se calculan los caudales de aportación por medio de una regresión lineal empleando las precipitaciones anuales históricas durante el periodo 1969-2002. </a:t>
            </a:r>
            <a:r>
              <a:rPr lang="es-ES" sz="1200">
                <a:solidFill>
                  <a:srgbClr val="1E3B59"/>
                </a:solidFill>
                <a:latin typeface="Century Gothic" panose="020B0502020202020204" pitchFamily="34" charset="0"/>
                <a:ea typeface="Calibri" pitchFamily="34" charset="0"/>
                <a:cs typeface="Times New Roman" pitchFamily="18" charset="0"/>
              </a:rPr>
              <a:t>Los </a:t>
            </a:r>
            <a:r>
              <a:rPr lang="es-ES" sz="1200" dirty="0">
                <a:solidFill>
                  <a:srgbClr val="1E3B59"/>
                </a:solidFill>
                <a:latin typeface="Century Gothic" panose="020B0502020202020204" pitchFamily="34" charset="0"/>
                <a:ea typeface="Calibri" pitchFamily="34" charset="0"/>
                <a:cs typeface="Times New Roman" pitchFamily="18" charset="0"/>
              </a:rPr>
              <a:t>caudales reconstruidos se introducen en el modelo para obtener la producción modelada para la serie </a:t>
            </a:r>
            <a:r>
              <a:rPr lang="es-ES" sz="1200">
                <a:solidFill>
                  <a:srgbClr val="1E3B59"/>
                </a:solidFill>
                <a:latin typeface="Century Gothic" panose="020B0502020202020204" pitchFamily="34" charset="0"/>
                <a:ea typeface="Calibri" pitchFamily="34" charset="0"/>
                <a:cs typeface="Times New Roman" pitchFamily="18" charset="0"/>
              </a:rPr>
              <a:t>completa 1969-2017</a:t>
            </a:r>
            <a:r>
              <a:rPr lang="es-ES" sz="1200" dirty="0">
                <a:solidFill>
                  <a:srgbClr val="1E3B59"/>
                </a:solidFill>
                <a:latin typeface="Century Gothic" panose="020B0502020202020204" pitchFamily="34" charset="0"/>
                <a:ea typeface="Calibri" pitchFamily="34" charset="0"/>
                <a:cs typeface="Times New Roman" pitchFamily="18" charset="0"/>
              </a:rPr>
              <a:t>.</a:t>
            </a:r>
          </a:p>
        </p:txBody>
      </p:sp>
    </p:spTree>
    <p:extLst>
      <p:ext uri="{BB962C8B-B14F-4D97-AF65-F5344CB8AC3E}">
        <p14:creationId xmlns:p14="http://schemas.microsoft.com/office/powerpoint/2010/main" val="29688276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89</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16894"/>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Proyecciones climáticas (I)</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12" name="CuadroTexto 11">
            <a:extLst>
              <a:ext uri="{FF2B5EF4-FFF2-40B4-BE49-F238E27FC236}">
                <a16:creationId xmlns:a16="http://schemas.microsoft.com/office/drawing/2014/main" id="{3FFBE3B4-B2A1-4601-ACA6-FAF7A1C827D2}"/>
              </a:ext>
            </a:extLst>
          </p:cNvPr>
          <p:cNvSpPr txBox="1"/>
          <p:nvPr/>
        </p:nvSpPr>
        <p:spPr>
          <a:xfrm>
            <a:off x="1089873" y="1591001"/>
            <a:ext cx="4478824" cy="4985980"/>
          </a:xfrm>
          <a:prstGeom prst="rect">
            <a:avLst/>
          </a:prstGeom>
          <a:noFill/>
        </p:spPr>
        <p:txBody>
          <a:bodyPr wrap="square" rtlCol="0">
            <a:spAutoFit/>
          </a:bodyPr>
          <a:lstStyle/>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Las proyecciones climáticas se toman del informe técnico del Centro de Estudios Hidrográficos del CEDEX </a:t>
            </a:r>
            <a:r>
              <a:rPr lang="es-ES" sz="1200" i="1" dirty="0">
                <a:solidFill>
                  <a:srgbClr val="1E3B59"/>
                </a:solidFill>
                <a:latin typeface="Century Gothic" pitchFamily="34" charset="0"/>
                <a:ea typeface="Calibri" pitchFamily="34" charset="0"/>
                <a:cs typeface="Times New Roman" pitchFamily="18" charset="0"/>
              </a:rPr>
              <a:t>Evaluación del Impacto del Cambio Climático en los Recursos Hídricos y Sequías en España</a:t>
            </a:r>
            <a:r>
              <a:rPr lang="es-ES" sz="1200" dirty="0">
                <a:solidFill>
                  <a:srgbClr val="1E3B59"/>
                </a:solidFill>
                <a:latin typeface="Century Gothic" pitchFamily="34" charset="0"/>
                <a:ea typeface="Calibri" pitchFamily="34" charset="0"/>
                <a:cs typeface="Times New Roman" pitchFamily="18" charset="0"/>
              </a:rPr>
              <a:t> (2017).</a:t>
            </a:r>
          </a:p>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Se considera la variable </a:t>
            </a:r>
            <a:r>
              <a:rPr lang="es-ES" sz="1200" dirty="0" err="1">
                <a:solidFill>
                  <a:srgbClr val="1E3B59"/>
                </a:solidFill>
                <a:latin typeface="Century Gothic" pitchFamily="34" charset="0"/>
                <a:ea typeface="Calibri" pitchFamily="34" charset="0"/>
                <a:cs typeface="Times New Roman" pitchFamily="18" charset="0"/>
              </a:rPr>
              <a:t>hidroclimática</a:t>
            </a:r>
            <a:r>
              <a:rPr lang="es-ES" sz="1200" dirty="0">
                <a:solidFill>
                  <a:srgbClr val="1E3B59"/>
                </a:solidFill>
                <a:latin typeface="Century Gothic" pitchFamily="34" charset="0"/>
                <a:ea typeface="Calibri" pitchFamily="34" charset="0"/>
                <a:cs typeface="Times New Roman" pitchFamily="18" charset="0"/>
              </a:rPr>
              <a:t> </a:t>
            </a:r>
            <a:r>
              <a:rPr lang="es-ES" sz="1200" i="1" dirty="0">
                <a:solidFill>
                  <a:srgbClr val="1E3B59"/>
                </a:solidFill>
                <a:latin typeface="Century Gothic" pitchFamily="34" charset="0"/>
                <a:ea typeface="Calibri" pitchFamily="34" charset="0"/>
                <a:cs typeface="Times New Roman" pitchFamily="18" charset="0"/>
              </a:rPr>
              <a:t>aportaciones</a:t>
            </a:r>
            <a:r>
              <a:rPr lang="es-ES" sz="1200" dirty="0">
                <a:solidFill>
                  <a:srgbClr val="1E3B59"/>
                </a:solidFill>
                <a:latin typeface="Century Gothic" pitchFamily="34" charset="0"/>
                <a:ea typeface="Calibri" pitchFamily="34" charset="0"/>
                <a:cs typeface="Times New Roman" pitchFamily="18" charset="0"/>
              </a:rPr>
              <a:t> (APN), que indica el volumen de agua que circula por el río en un periodo de tiempo dado. Los mapas de APN reflejan el caudal que pasa por cada celda de río y que por tanto recoge el agua de las celdas de la cuenca que le vierten agua, en hm</a:t>
            </a:r>
            <a:r>
              <a:rPr lang="es-ES" sz="1200" baseline="30000" dirty="0">
                <a:solidFill>
                  <a:srgbClr val="1E3B59"/>
                </a:solidFill>
                <a:latin typeface="Century Gothic" pitchFamily="34" charset="0"/>
                <a:ea typeface="Calibri" pitchFamily="34" charset="0"/>
                <a:cs typeface="Times New Roman" pitchFamily="18" charset="0"/>
              </a:rPr>
              <a:t>3</a:t>
            </a:r>
            <a:r>
              <a:rPr lang="es-ES" sz="1200" dirty="0">
                <a:solidFill>
                  <a:srgbClr val="1E3B59"/>
                </a:solidFill>
                <a:latin typeface="Century Gothic" pitchFamily="34" charset="0"/>
                <a:ea typeface="Calibri" pitchFamily="34" charset="0"/>
                <a:cs typeface="Times New Roman" pitchFamily="18" charset="0"/>
              </a:rPr>
              <a:t> para cada mes del año.</a:t>
            </a:r>
          </a:p>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El estudio considera dos escenarios de emisiones, RCP 4.5 y RCP 8.5, y presenta los resultados de 6 modelos climáticos globales distintos (GCM): FA, MA, NA, QA, RA y UA. De acuerdo con el informe técnico, las proyecciones climáticas FA, MA y QA son las que mejor se ajustan a las precipitaciones históricas, sobrevalorándolas en menos de 4%. Por lo tanto se emplean las proyecciones climáticas de estos 3 GCM.</a:t>
            </a:r>
          </a:p>
          <a:p>
            <a:pPr fontAlgn="base">
              <a:spcBef>
                <a:spcPct val="0"/>
              </a:spcBef>
              <a:spcAft>
                <a:spcPts val="1200"/>
              </a:spcAft>
            </a:pPr>
            <a:r>
              <a:rPr lang="es-ES" sz="1200" dirty="0">
                <a:solidFill>
                  <a:srgbClr val="1E3B59"/>
                </a:solidFill>
                <a:latin typeface="Century Gothic" pitchFamily="34" charset="0"/>
                <a:ea typeface="Calibri" pitchFamily="34" charset="0"/>
                <a:cs typeface="Times New Roman" pitchFamily="18" charset="0"/>
              </a:rPr>
              <a:t>Para la recolección de datos se emplea la aplicación CAMREC, sistema SIG del estudio, recopilando los valores correspondientes a la celda más cercana de las presas de los embalses de ejemplo para los 4 periodos temporales: 1960-2000 (periodo de control, PC), 2010-2040, 2040-2070 y 2070-2100.</a:t>
            </a:r>
          </a:p>
        </p:txBody>
      </p:sp>
      <p:pic>
        <p:nvPicPr>
          <p:cNvPr id="2" name="Imagen 1">
            <a:extLst>
              <a:ext uri="{FF2B5EF4-FFF2-40B4-BE49-F238E27FC236}">
                <a16:creationId xmlns:a16="http://schemas.microsoft.com/office/drawing/2014/main" id="{FA747733-FBF5-46C1-99FD-15983C82CF74}"/>
              </a:ext>
            </a:extLst>
          </p:cNvPr>
          <p:cNvPicPr>
            <a:picLocks noChangeAspect="1"/>
          </p:cNvPicPr>
          <p:nvPr/>
        </p:nvPicPr>
        <p:blipFill rotWithShape="1">
          <a:blip r:embed="rId2"/>
          <a:srcRect l="779"/>
          <a:stretch/>
        </p:blipFill>
        <p:spPr>
          <a:xfrm>
            <a:off x="5768340" y="1852870"/>
            <a:ext cx="3028301" cy="4267785"/>
          </a:xfrm>
          <a:prstGeom prst="rect">
            <a:avLst/>
          </a:prstGeom>
        </p:spPr>
      </p:pic>
    </p:spTree>
    <p:extLst>
      <p:ext uri="{BB962C8B-B14F-4D97-AF65-F5344CB8AC3E}">
        <p14:creationId xmlns:p14="http://schemas.microsoft.com/office/powerpoint/2010/main" val="3228738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2" name="Diagrama 11"/>
          <p:cNvGraphicFramePr/>
          <p:nvPr>
            <p:extLst/>
          </p:nvPr>
        </p:nvGraphicFramePr>
        <p:xfrm>
          <a:off x="588945" y="1124744"/>
          <a:ext cx="68407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3" name="Conector recto 12"/>
          <p:cNvCxnSpPr/>
          <p:nvPr/>
        </p:nvCxnSpPr>
        <p:spPr>
          <a:xfrm>
            <a:off x="4067944" y="4120815"/>
            <a:ext cx="0" cy="316297"/>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4" name="Conector recto 13"/>
          <p:cNvCxnSpPr/>
          <p:nvPr/>
        </p:nvCxnSpPr>
        <p:spPr>
          <a:xfrm>
            <a:off x="4788024" y="4797152"/>
            <a:ext cx="1656184" cy="0"/>
          </a:xfrm>
          <a:prstGeom prst="line">
            <a:avLst/>
          </a:prstGeom>
          <a:ln w="28575">
            <a:solidFill>
              <a:schemeClr val="accent3"/>
            </a:solidFill>
          </a:ln>
        </p:spPr>
        <p:style>
          <a:lnRef idx="1">
            <a:schemeClr val="dk1"/>
          </a:lnRef>
          <a:fillRef idx="0">
            <a:schemeClr val="dk1"/>
          </a:fillRef>
          <a:effectRef idx="0">
            <a:schemeClr val="dk1"/>
          </a:effectRef>
          <a:fontRef idx="minor">
            <a:schemeClr val="tx1"/>
          </a:fontRef>
        </p:style>
      </p:cxnSp>
      <p:cxnSp>
        <p:nvCxnSpPr>
          <p:cNvPr id="15" name="Conector recto 14"/>
          <p:cNvCxnSpPr/>
          <p:nvPr/>
        </p:nvCxnSpPr>
        <p:spPr>
          <a:xfrm flipV="1">
            <a:off x="6444208" y="4120815"/>
            <a:ext cx="0" cy="67633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Marcador de número de diapositiva 1"/>
          <p:cNvSpPr>
            <a:spLocks noGrp="1"/>
          </p:cNvSpPr>
          <p:nvPr>
            <p:ph type="sldNum" sz="quarter" idx="12"/>
          </p:nvPr>
        </p:nvSpPr>
        <p:spPr/>
        <p:txBody>
          <a:bodyPr/>
          <a:lstStyle/>
          <a:p>
            <a:fld id="{36ED4B00-B4CE-433F-BD9E-86EA8518113C}" type="slidenum">
              <a:rPr lang="es-ES" smtClean="0">
                <a:solidFill>
                  <a:prstClr val="black">
                    <a:tint val="75000"/>
                  </a:prstClr>
                </a:solidFill>
                <a:latin typeface="Century Gothic" panose="020B0502020202020204" pitchFamily="34" charset="0"/>
              </a:rPr>
              <a:pPr/>
              <a:t>9</a:t>
            </a:fld>
            <a:endParaRPr lang="es-ES">
              <a:solidFill>
                <a:prstClr val="black">
                  <a:tint val="75000"/>
                </a:prstClr>
              </a:solidFill>
              <a:latin typeface="Century Gothic" panose="020B0502020202020204" pitchFamily="34" charset="0"/>
            </a:endParaRPr>
          </a:p>
        </p:txBody>
      </p:sp>
      <p:cxnSp>
        <p:nvCxnSpPr>
          <p:cNvPr id="6" name="Conector recto 5"/>
          <p:cNvCxnSpPr/>
          <p:nvPr/>
        </p:nvCxnSpPr>
        <p:spPr>
          <a:xfrm>
            <a:off x="107504" y="3717032"/>
            <a:ext cx="8784976"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a:xfrm>
            <a:off x="6948264" y="1988840"/>
            <a:ext cx="2195736" cy="369332"/>
          </a:xfrm>
          <a:prstGeom prst="rect">
            <a:avLst/>
          </a:prstGeom>
          <a:noFill/>
        </p:spPr>
        <p:txBody>
          <a:bodyPr wrap="square" rtlCol="0">
            <a:spAutoFit/>
          </a:bodyPr>
          <a:lstStyle/>
          <a:p>
            <a:pPr algn="ctr"/>
            <a:r>
              <a:rPr lang="es-ES" i="1" dirty="0" err="1">
                <a:latin typeface="Century Gothic" panose="020B0502020202020204" pitchFamily="34" charset="0"/>
              </a:rPr>
              <a:t>Binding</a:t>
            </a:r>
            <a:endParaRPr lang="es-ES" i="1" dirty="0">
              <a:latin typeface="Century Gothic" panose="020B0502020202020204" pitchFamily="34" charset="0"/>
            </a:endParaRPr>
          </a:p>
        </p:txBody>
      </p:sp>
      <p:sp>
        <p:nvSpPr>
          <p:cNvPr id="10" name="CuadroTexto 9"/>
          <p:cNvSpPr txBox="1"/>
          <p:nvPr/>
        </p:nvSpPr>
        <p:spPr>
          <a:xfrm>
            <a:off x="6948264" y="5302949"/>
            <a:ext cx="2195736" cy="646331"/>
          </a:xfrm>
          <a:prstGeom prst="rect">
            <a:avLst/>
          </a:prstGeom>
          <a:noFill/>
        </p:spPr>
        <p:txBody>
          <a:bodyPr wrap="square" rtlCol="0">
            <a:spAutoFit/>
          </a:bodyPr>
          <a:lstStyle/>
          <a:p>
            <a:pPr algn="ctr"/>
            <a:r>
              <a:rPr lang="es-ES" i="1" dirty="0" err="1">
                <a:latin typeface="Century Gothic" panose="020B0502020202020204" pitchFamily="34" charset="0"/>
              </a:rPr>
              <a:t>Voluntary</a:t>
            </a:r>
            <a:r>
              <a:rPr lang="es-ES" i="1" dirty="0">
                <a:latin typeface="Century Gothic" panose="020B0502020202020204" pitchFamily="34" charset="0"/>
              </a:rPr>
              <a:t>, non-</a:t>
            </a:r>
            <a:r>
              <a:rPr lang="es-ES" i="1" dirty="0" err="1">
                <a:latin typeface="Century Gothic" panose="020B0502020202020204" pitchFamily="34" charset="0"/>
              </a:rPr>
              <a:t>punitive</a:t>
            </a:r>
            <a:endParaRPr lang="es-ES" i="1" dirty="0">
              <a:latin typeface="Century Gothic" panose="020B0502020202020204" pitchFamily="34" charset="0"/>
            </a:endParaRPr>
          </a:p>
        </p:txBody>
      </p:sp>
      <p:sp>
        <p:nvSpPr>
          <p:cNvPr id="11" name="Rectángulo 10"/>
          <p:cNvSpPr/>
          <p:nvPr/>
        </p:nvSpPr>
        <p:spPr>
          <a:xfrm>
            <a:off x="786713" y="2196450"/>
            <a:ext cx="6445223" cy="1138773"/>
          </a:xfrm>
          <a:prstGeom prst="rect">
            <a:avLst/>
          </a:prstGeom>
          <a:solidFill>
            <a:schemeClr val="bg1">
              <a:alpha val="76000"/>
            </a:schemeClr>
          </a:solidFill>
        </p:spPr>
        <p:txBody>
          <a:bodyPr wrap="square">
            <a:spAutoFit/>
          </a:bodyPr>
          <a:lstStyle/>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2ºC (+esfuerzos para 1,5ºC)</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Global </a:t>
            </a:r>
            <a:r>
              <a:rPr lang="es-ES" sz="1600" i="1" dirty="0" err="1">
                <a:latin typeface="Century Gothic" panose="020B0502020202020204" pitchFamily="34" charset="0"/>
              </a:rPr>
              <a:t>peaking</a:t>
            </a:r>
            <a:r>
              <a:rPr lang="es-ES" sz="1600" i="1" dirty="0">
                <a:latin typeface="Century Gothic" panose="020B0502020202020204" pitchFamily="34" charset="0"/>
              </a:rPr>
              <a:t> ASAP</a:t>
            </a:r>
          </a:p>
          <a:p>
            <a:pPr marL="285750" indent="-285750">
              <a:spcBef>
                <a:spcPts val="600"/>
              </a:spcBef>
              <a:spcAft>
                <a:spcPts val="600"/>
              </a:spcAft>
              <a:buFont typeface="Wingdings" panose="05000000000000000000" pitchFamily="2" charset="2"/>
              <a:buChar char="q"/>
            </a:pPr>
            <a:r>
              <a:rPr lang="es-ES" sz="1600" i="1" dirty="0">
                <a:latin typeface="Century Gothic" panose="020B0502020202020204" pitchFamily="34" charset="0"/>
              </a:rPr>
              <a:t>Balance neutro emisiones-sumidero para segunda mitad</a:t>
            </a:r>
          </a:p>
        </p:txBody>
      </p:sp>
    </p:spTree>
    <p:extLst>
      <p:ext uri="{BB962C8B-B14F-4D97-AF65-F5344CB8AC3E}">
        <p14:creationId xmlns:p14="http://schemas.microsoft.com/office/powerpoint/2010/main" val="41991552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90</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16894"/>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Proyecciones climáticas – A (I)</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6" name="Gráfico 5">
            <a:extLst>
              <a:ext uri="{FF2B5EF4-FFF2-40B4-BE49-F238E27FC236}">
                <a16:creationId xmlns:a16="http://schemas.microsoft.com/office/drawing/2014/main" id="{E040D4BD-D0D8-4A0E-ABCB-AF60E9C67849}"/>
              </a:ext>
            </a:extLst>
          </p:cNvPr>
          <p:cNvGraphicFramePr>
            <a:graphicFrameLocks/>
          </p:cNvGraphicFramePr>
          <p:nvPr>
            <p:extLst/>
          </p:nvPr>
        </p:nvGraphicFramePr>
        <p:xfrm>
          <a:off x="0" y="2212848"/>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áfico 7">
            <a:extLst>
              <a:ext uri="{FF2B5EF4-FFF2-40B4-BE49-F238E27FC236}">
                <a16:creationId xmlns:a16="http://schemas.microsoft.com/office/drawing/2014/main" id="{EDAE164F-5F63-4EFE-8FB1-E0D6F534535E}"/>
              </a:ext>
            </a:extLst>
          </p:cNvPr>
          <p:cNvGraphicFramePr>
            <a:graphicFrameLocks/>
          </p:cNvGraphicFramePr>
          <p:nvPr>
            <p:extLst/>
          </p:nvPr>
        </p:nvGraphicFramePr>
        <p:xfrm>
          <a:off x="4572000" y="2212848"/>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7696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91</a:t>
            </a:fld>
            <a:endParaRPr lang="es-ES" sz="1200" dirty="0">
              <a:latin typeface="+mn-lt"/>
            </a:endParaRPr>
          </a:p>
        </p:txBody>
      </p:sp>
      <p:sp>
        <p:nvSpPr>
          <p:cNvPr id="12" name="CuadroTexto 11">
            <a:extLst>
              <a:ext uri="{FF2B5EF4-FFF2-40B4-BE49-F238E27FC236}">
                <a16:creationId xmlns:a16="http://schemas.microsoft.com/office/drawing/2014/main" id="{3FFBE3B4-B2A1-4601-ACA6-FAF7A1C827D2}"/>
              </a:ext>
            </a:extLst>
          </p:cNvPr>
          <p:cNvSpPr txBox="1"/>
          <p:nvPr/>
        </p:nvSpPr>
        <p:spPr>
          <a:xfrm>
            <a:off x="1171553" y="1907448"/>
            <a:ext cx="7212948" cy="461665"/>
          </a:xfrm>
          <a:prstGeom prst="rect">
            <a:avLst/>
          </a:prstGeom>
          <a:noFill/>
        </p:spPr>
        <p:txBody>
          <a:bodyPr wrap="square" rtlCol="0">
            <a:spAutoFit/>
          </a:bodyPr>
          <a:lstStyle/>
          <a:p>
            <a:pPr fontAlgn="base">
              <a:spcBef>
                <a:spcPct val="0"/>
              </a:spcBef>
              <a:spcAft>
                <a:spcPct val="0"/>
              </a:spcAft>
            </a:pPr>
            <a:r>
              <a:rPr lang="es-ES" sz="1200" dirty="0">
                <a:solidFill>
                  <a:srgbClr val="1E3B59"/>
                </a:solidFill>
                <a:latin typeface="Century Gothic" pitchFamily="34" charset="0"/>
                <a:ea typeface="Calibri" pitchFamily="34" charset="0"/>
                <a:cs typeface="Times New Roman" pitchFamily="18" charset="0"/>
              </a:rPr>
              <a:t>Se realiza un </a:t>
            </a:r>
            <a:r>
              <a:rPr lang="es-ES" sz="1200" dirty="0" err="1">
                <a:solidFill>
                  <a:srgbClr val="1E3B59"/>
                </a:solidFill>
                <a:latin typeface="Century Gothic" pitchFamily="34" charset="0"/>
                <a:ea typeface="Calibri" pitchFamily="34" charset="0"/>
                <a:cs typeface="Times New Roman" pitchFamily="18" charset="0"/>
              </a:rPr>
              <a:t>ensemble</a:t>
            </a:r>
            <a:r>
              <a:rPr lang="es-ES" sz="1200" dirty="0">
                <a:solidFill>
                  <a:srgbClr val="1E3B59"/>
                </a:solidFill>
                <a:latin typeface="Century Gothic" pitchFamily="34" charset="0"/>
                <a:ea typeface="Calibri" pitchFamily="34" charset="0"/>
                <a:cs typeface="Times New Roman" pitchFamily="18" charset="0"/>
              </a:rPr>
              <a:t> de los 3 GCM para determinar la variación mensual de la aportación al embalse con respecto al PC (1960-2000).</a:t>
            </a:r>
            <a:endParaRPr lang="es-ES" sz="1200" baseline="-25000" dirty="0">
              <a:solidFill>
                <a:srgbClr val="1E3B59"/>
              </a:solidFill>
              <a:latin typeface="Century Gothic" pitchFamily="34" charset="0"/>
              <a:ea typeface="Calibri" pitchFamily="34" charset="0"/>
              <a:cs typeface="Times New Roman" pitchFamily="18" charset="0"/>
            </a:endParaRPr>
          </a:p>
        </p:txBody>
      </p:sp>
      <p:graphicFrame>
        <p:nvGraphicFramePr>
          <p:cNvPr id="15" name="Tabla 14">
            <a:extLst>
              <a:ext uri="{FF2B5EF4-FFF2-40B4-BE49-F238E27FC236}">
                <a16:creationId xmlns:a16="http://schemas.microsoft.com/office/drawing/2014/main" id="{189E41A5-912C-405B-B530-6E0EE1EBC8A7}"/>
              </a:ext>
            </a:extLst>
          </p:cNvPr>
          <p:cNvGraphicFramePr>
            <a:graphicFrameLocks noGrp="1"/>
          </p:cNvGraphicFramePr>
          <p:nvPr>
            <p:extLst/>
          </p:nvPr>
        </p:nvGraphicFramePr>
        <p:xfrm>
          <a:off x="1199532" y="3880690"/>
          <a:ext cx="7130647" cy="971550"/>
        </p:xfrm>
        <a:graphic>
          <a:graphicData uri="http://schemas.openxmlformats.org/drawingml/2006/table">
            <a:tbl>
              <a:tblPr/>
              <a:tblGrid>
                <a:gridCol w="1147105">
                  <a:extLst>
                    <a:ext uri="{9D8B030D-6E8A-4147-A177-3AD203B41FA5}">
                      <a16:colId xmlns:a16="http://schemas.microsoft.com/office/drawing/2014/main" val="2639055390"/>
                    </a:ext>
                  </a:extLst>
                </a:gridCol>
                <a:gridCol w="453416">
                  <a:extLst>
                    <a:ext uri="{9D8B030D-6E8A-4147-A177-3AD203B41FA5}">
                      <a16:colId xmlns:a16="http://schemas.microsoft.com/office/drawing/2014/main" val="714910021"/>
                    </a:ext>
                  </a:extLst>
                </a:gridCol>
                <a:gridCol w="453416">
                  <a:extLst>
                    <a:ext uri="{9D8B030D-6E8A-4147-A177-3AD203B41FA5}">
                      <a16:colId xmlns:a16="http://schemas.microsoft.com/office/drawing/2014/main" val="3854149144"/>
                    </a:ext>
                  </a:extLst>
                </a:gridCol>
                <a:gridCol w="453416">
                  <a:extLst>
                    <a:ext uri="{9D8B030D-6E8A-4147-A177-3AD203B41FA5}">
                      <a16:colId xmlns:a16="http://schemas.microsoft.com/office/drawing/2014/main" val="1656492374"/>
                    </a:ext>
                  </a:extLst>
                </a:gridCol>
                <a:gridCol w="453416">
                  <a:extLst>
                    <a:ext uri="{9D8B030D-6E8A-4147-A177-3AD203B41FA5}">
                      <a16:colId xmlns:a16="http://schemas.microsoft.com/office/drawing/2014/main" val="672145721"/>
                    </a:ext>
                  </a:extLst>
                </a:gridCol>
                <a:gridCol w="453416">
                  <a:extLst>
                    <a:ext uri="{9D8B030D-6E8A-4147-A177-3AD203B41FA5}">
                      <a16:colId xmlns:a16="http://schemas.microsoft.com/office/drawing/2014/main" val="4260378560"/>
                    </a:ext>
                  </a:extLst>
                </a:gridCol>
                <a:gridCol w="453416">
                  <a:extLst>
                    <a:ext uri="{9D8B030D-6E8A-4147-A177-3AD203B41FA5}">
                      <a16:colId xmlns:a16="http://schemas.microsoft.com/office/drawing/2014/main" val="3986198318"/>
                    </a:ext>
                  </a:extLst>
                </a:gridCol>
                <a:gridCol w="453416">
                  <a:extLst>
                    <a:ext uri="{9D8B030D-6E8A-4147-A177-3AD203B41FA5}">
                      <a16:colId xmlns:a16="http://schemas.microsoft.com/office/drawing/2014/main" val="1833483968"/>
                    </a:ext>
                  </a:extLst>
                </a:gridCol>
                <a:gridCol w="453416">
                  <a:extLst>
                    <a:ext uri="{9D8B030D-6E8A-4147-A177-3AD203B41FA5}">
                      <a16:colId xmlns:a16="http://schemas.microsoft.com/office/drawing/2014/main" val="2404447704"/>
                    </a:ext>
                  </a:extLst>
                </a:gridCol>
                <a:gridCol w="453416">
                  <a:extLst>
                    <a:ext uri="{9D8B030D-6E8A-4147-A177-3AD203B41FA5}">
                      <a16:colId xmlns:a16="http://schemas.microsoft.com/office/drawing/2014/main" val="654724262"/>
                    </a:ext>
                  </a:extLst>
                </a:gridCol>
                <a:gridCol w="453416">
                  <a:extLst>
                    <a:ext uri="{9D8B030D-6E8A-4147-A177-3AD203B41FA5}">
                      <a16:colId xmlns:a16="http://schemas.microsoft.com/office/drawing/2014/main" val="3486765841"/>
                    </a:ext>
                  </a:extLst>
                </a:gridCol>
                <a:gridCol w="453416">
                  <a:extLst>
                    <a:ext uri="{9D8B030D-6E8A-4147-A177-3AD203B41FA5}">
                      <a16:colId xmlns:a16="http://schemas.microsoft.com/office/drawing/2014/main" val="749125479"/>
                    </a:ext>
                  </a:extLst>
                </a:gridCol>
                <a:gridCol w="453416">
                  <a:extLst>
                    <a:ext uri="{9D8B030D-6E8A-4147-A177-3AD203B41FA5}">
                      <a16:colId xmlns:a16="http://schemas.microsoft.com/office/drawing/2014/main" val="995941017"/>
                    </a:ext>
                  </a:extLst>
                </a:gridCol>
                <a:gridCol w="542550">
                  <a:extLst>
                    <a:ext uri="{9D8B030D-6E8A-4147-A177-3AD203B41FA5}">
                      <a16:colId xmlns:a16="http://schemas.microsoft.com/office/drawing/2014/main" val="2783815695"/>
                    </a:ext>
                  </a:extLst>
                </a:gridCol>
              </a:tblGrid>
              <a:tr h="400050">
                <a:tc>
                  <a:txBody>
                    <a:bodyPr/>
                    <a:lstStyle/>
                    <a:p>
                      <a:pPr algn="l" fontAlgn="b"/>
                      <a:r>
                        <a:rPr lang="es-ES" sz="1200" b="1" i="0" u="none" strike="noStrike" dirty="0" err="1">
                          <a:solidFill>
                            <a:srgbClr val="000000"/>
                          </a:solidFill>
                          <a:effectLst/>
                          <a:latin typeface="Calibri" panose="020F0502020204030204" pitchFamily="34" charset="0"/>
                        </a:rPr>
                        <a:t>Ensemble</a:t>
                      </a:r>
                      <a:r>
                        <a:rPr lang="es-ES" sz="1200" b="1" i="0" u="none" strike="noStrike" dirty="0">
                          <a:solidFill>
                            <a:srgbClr val="000000"/>
                          </a:solidFill>
                          <a:effectLst/>
                          <a:latin typeface="Calibri" panose="020F0502020204030204" pitchFamily="34" charset="0"/>
                        </a:rPr>
                        <a:t> RCP 8.5</a:t>
                      </a:r>
                    </a:p>
                  </a:txBody>
                  <a:tcPr marL="0" marR="0" marT="0" marB="0" anchor="b">
                    <a:lnL>
                      <a:noFill/>
                    </a:lnL>
                    <a:lnR>
                      <a:noFill/>
                    </a:lnR>
                    <a:lnT>
                      <a:noFill/>
                    </a:lnT>
                    <a:lnB>
                      <a:noFill/>
                    </a:lnB>
                  </a:tcPr>
                </a:tc>
                <a:tc>
                  <a:txBody>
                    <a:bodyPr/>
                    <a:lstStyle/>
                    <a:p>
                      <a:pPr algn="ctr" fontAlgn="b"/>
                      <a:r>
                        <a:rPr lang="es-ES" sz="1100" b="0" i="0" u="none" strike="noStrike" dirty="0">
                          <a:solidFill>
                            <a:srgbClr val="000000"/>
                          </a:solidFill>
                          <a:effectLst/>
                          <a:latin typeface="Calibri" panose="020F0502020204030204" pitchFamily="34" charset="0"/>
                        </a:rPr>
                        <a:t>ene</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feb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mar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abr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may</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jun</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jul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ago</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sep</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oct</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nov</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dic</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Anual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110477"/>
                  </a:ext>
                </a:extLst>
              </a:tr>
              <a:tr h="190500">
                <a:tc>
                  <a:txBody>
                    <a:bodyPr/>
                    <a:lstStyle/>
                    <a:p>
                      <a:pPr algn="ctr" fontAlgn="b"/>
                      <a:r>
                        <a:rPr lang="es-ES" sz="1100" b="0" i="0" u="none" strike="noStrike" dirty="0">
                          <a:solidFill>
                            <a:srgbClr val="000000"/>
                          </a:solidFill>
                          <a:effectLst/>
                          <a:latin typeface="Calibri" panose="020F0502020204030204" pitchFamily="34" charset="0"/>
                        </a:rPr>
                        <a:t>2011-2040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dirty="0">
                          <a:solidFill>
                            <a:srgbClr val="000000"/>
                          </a:solidFill>
                          <a:effectLst/>
                          <a:latin typeface="Calibri" panose="020F050202020403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789269956"/>
                  </a:ext>
                </a:extLst>
              </a:tr>
              <a:tr h="190500">
                <a:tc>
                  <a:txBody>
                    <a:bodyPr/>
                    <a:lstStyle/>
                    <a:p>
                      <a:pPr algn="ctr" fontAlgn="b"/>
                      <a:r>
                        <a:rPr lang="es-ES" sz="1100" b="0" i="0" u="none" strike="noStrike" dirty="0">
                          <a:solidFill>
                            <a:srgbClr val="000000"/>
                          </a:solidFill>
                          <a:effectLst/>
                          <a:latin typeface="Calibri" panose="020F0502020204030204" pitchFamily="34" charset="0"/>
                        </a:rPr>
                        <a:t>2041-2070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633201954"/>
                  </a:ext>
                </a:extLst>
              </a:tr>
              <a:tr h="190500">
                <a:tc>
                  <a:txBody>
                    <a:bodyPr/>
                    <a:lstStyle/>
                    <a:p>
                      <a:pPr algn="ctr" fontAlgn="b"/>
                      <a:r>
                        <a:rPr lang="es-ES" sz="1100" b="0" i="0" u="none" strike="noStrike" dirty="0">
                          <a:solidFill>
                            <a:srgbClr val="000000"/>
                          </a:solidFill>
                          <a:effectLst/>
                          <a:latin typeface="Calibri" panose="020F0502020204030204" pitchFamily="34" charset="0"/>
                        </a:rPr>
                        <a:t>2071-2100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2529531826"/>
                  </a:ext>
                </a:extLst>
              </a:tr>
            </a:tbl>
          </a:graphicData>
        </a:graphic>
      </p:graphicFrame>
      <p:graphicFrame>
        <p:nvGraphicFramePr>
          <p:cNvPr id="21" name="Tabla 20">
            <a:extLst>
              <a:ext uri="{FF2B5EF4-FFF2-40B4-BE49-F238E27FC236}">
                <a16:creationId xmlns:a16="http://schemas.microsoft.com/office/drawing/2014/main" id="{D367CEE4-17D5-4637-98A5-9038173C5FCA}"/>
              </a:ext>
            </a:extLst>
          </p:cNvPr>
          <p:cNvGraphicFramePr>
            <a:graphicFrameLocks noGrp="1"/>
          </p:cNvGraphicFramePr>
          <p:nvPr>
            <p:extLst/>
          </p:nvPr>
        </p:nvGraphicFramePr>
        <p:xfrm>
          <a:off x="1199531" y="2616894"/>
          <a:ext cx="7130647" cy="971550"/>
        </p:xfrm>
        <a:graphic>
          <a:graphicData uri="http://schemas.openxmlformats.org/drawingml/2006/table">
            <a:tbl>
              <a:tblPr/>
              <a:tblGrid>
                <a:gridCol w="1147105">
                  <a:extLst>
                    <a:ext uri="{9D8B030D-6E8A-4147-A177-3AD203B41FA5}">
                      <a16:colId xmlns:a16="http://schemas.microsoft.com/office/drawing/2014/main" val="4172874401"/>
                    </a:ext>
                  </a:extLst>
                </a:gridCol>
                <a:gridCol w="453416">
                  <a:extLst>
                    <a:ext uri="{9D8B030D-6E8A-4147-A177-3AD203B41FA5}">
                      <a16:colId xmlns:a16="http://schemas.microsoft.com/office/drawing/2014/main" val="2061266812"/>
                    </a:ext>
                  </a:extLst>
                </a:gridCol>
                <a:gridCol w="453416">
                  <a:extLst>
                    <a:ext uri="{9D8B030D-6E8A-4147-A177-3AD203B41FA5}">
                      <a16:colId xmlns:a16="http://schemas.microsoft.com/office/drawing/2014/main" val="1407459803"/>
                    </a:ext>
                  </a:extLst>
                </a:gridCol>
                <a:gridCol w="453416">
                  <a:extLst>
                    <a:ext uri="{9D8B030D-6E8A-4147-A177-3AD203B41FA5}">
                      <a16:colId xmlns:a16="http://schemas.microsoft.com/office/drawing/2014/main" val="1058489406"/>
                    </a:ext>
                  </a:extLst>
                </a:gridCol>
                <a:gridCol w="453416">
                  <a:extLst>
                    <a:ext uri="{9D8B030D-6E8A-4147-A177-3AD203B41FA5}">
                      <a16:colId xmlns:a16="http://schemas.microsoft.com/office/drawing/2014/main" val="392573070"/>
                    </a:ext>
                  </a:extLst>
                </a:gridCol>
                <a:gridCol w="453416">
                  <a:extLst>
                    <a:ext uri="{9D8B030D-6E8A-4147-A177-3AD203B41FA5}">
                      <a16:colId xmlns:a16="http://schemas.microsoft.com/office/drawing/2014/main" val="3451877279"/>
                    </a:ext>
                  </a:extLst>
                </a:gridCol>
                <a:gridCol w="453416">
                  <a:extLst>
                    <a:ext uri="{9D8B030D-6E8A-4147-A177-3AD203B41FA5}">
                      <a16:colId xmlns:a16="http://schemas.microsoft.com/office/drawing/2014/main" val="2903876941"/>
                    </a:ext>
                  </a:extLst>
                </a:gridCol>
                <a:gridCol w="453416">
                  <a:extLst>
                    <a:ext uri="{9D8B030D-6E8A-4147-A177-3AD203B41FA5}">
                      <a16:colId xmlns:a16="http://schemas.microsoft.com/office/drawing/2014/main" val="2607054572"/>
                    </a:ext>
                  </a:extLst>
                </a:gridCol>
                <a:gridCol w="453416">
                  <a:extLst>
                    <a:ext uri="{9D8B030D-6E8A-4147-A177-3AD203B41FA5}">
                      <a16:colId xmlns:a16="http://schemas.microsoft.com/office/drawing/2014/main" val="2243902755"/>
                    </a:ext>
                  </a:extLst>
                </a:gridCol>
                <a:gridCol w="453416">
                  <a:extLst>
                    <a:ext uri="{9D8B030D-6E8A-4147-A177-3AD203B41FA5}">
                      <a16:colId xmlns:a16="http://schemas.microsoft.com/office/drawing/2014/main" val="1124777434"/>
                    </a:ext>
                  </a:extLst>
                </a:gridCol>
                <a:gridCol w="453416">
                  <a:extLst>
                    <a:ext uri="{9D8B030D-6E8A-4147-A177-3AD203B41FA5}">
                      <a16:colId xmlns:a16="http://schemas.microsoft.com/office/drawing/2014/main" val="1471969877"/>
                    </a:ext>
                  </a:extLst>
                </a:gridCol>
                <a:gridCol w="453416">
                  <a:extLst>
                    <a:ext uri="{9D8B030D-6E8A-4147-A177-3AD203B41FA5}">
                      <a16:colId xmlns:a16="http://schemas.microsoft.com/office/drawing/2014/main" val="2255960093"/>
                    </a:ext>
                  </a:extLst>
                </a:gridCol>
                <a:gridCol w="453416">
                  <a:extLst>
                    <a:ext uri="{9D8B030D-6E8A-4147-A177-3AD203B41FA5}">
                      <a16:colId xmlns:a16="http://schemas.microsoft.com/office/drawing/2014/main" val="3213375624"/>
                    </a:ext>
                  </a:extLst>
                </a:gridCol>
                <a:gridCol w="542550">
                  <a:extLst>
                    <a:ext uri="{9D8B030D-6E8A-4147-A177-3AD203B41FA5}">
                      <a16:colId xmlns:a16="http://schemas.microsoft.com/office/drawing/2014/main" val="368110327"/>
                    </a:ext>
                  </a:extLst>
                </a:gridCol>
              </a:tblGrid>
              <a:tr h="400050">
                <a:tc>
                  <a:txBody>
                    <a:bodyPr/>
                    <a:lstStyle/>
                    <a:p>
                      <a:pPr algn="l" fontAlgn="b"/>
                      <a:r>
                        <a:rPr lang="es-ES" sz="1200" b="1" i="0" u="none" strike="noStrike">
                          <a:solidFill>
                            <a:srgbClr val="000000"/>
                          </a:solidFill>
                          <a:effectLst/>
                          <a:latin typeface="Calibri" panose="020F0502020204030204" pitchFamily="34" charset="0"/>
                        </a:rPr>
                        <a:t>Ensemble RCP 4.5</a:t>
                      </a:r>
                    </a:p>
                  </a:txBody>
                  <a:tcPr marL="0" marR="0" marT="0" marB="0" anchor="b">
                    <a:lnL>
                      <a:noFill/>
                    </a:lnL>
                    <a:lnR>
                      <a:noFill/>
                    </a:lnR>
                    <a:lnT>
                      <a:noFill/>
                    </a:lnT>
                    <a:lnB>
                      <a:noFill/>
                    </a:lnB>
                  </a:tcPr>
                </a:tc>
                <a:tc>
                  <a:txBody>
                    <a:bodyPr/>
                    <a:lstStyle/>
                    <a:p>
                      <a:pPr algn="ctr" fontAlgn="b"/>
                      <a:r>
                        <a:rPr lang="es-ES" sz="1100" b="0" i="0" u="none" strike="noStrike" dirty="0">
                          <a:solidFill>
                            <a:srgbClr val="000000"/>
                          </a:solidFill>
                          <a:effectLst/>
                          <a:latin typeface="Calibri" panose="020F0502020204030204" pitchFamily="34" charset="0"/>
                        </a:rPr>
                        <a:t>ene</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feb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mar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abr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may</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jun</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jul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ago</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sep</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oct</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nov</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dic</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Anual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2634054"/>
                  </a:ext>
                </a:extLst>
              </a:tr>
              <a:tr h="190500">
                <a:tc>
                  <a:txBody>
                    <a:bodyPr/>
                    <a:lstStyle/>
                    <a:p>
                      <a:pPr algn="ctr" fontAlgn="b"/>
                      <a:r>
                        <a:rPr lang="es-ES" sz="1100" b="0" i="0" u="none" strike="noStrike" dirty="0">
                          <a:solidFill>
                            <a:srgbClr val="000000"/>
                          </a:solidFill>
                          <a:effectLst/>
                          <a:latin typeface="Calibri" panose="020F0502020204030204" pitchFamily="34" charset="0"/>
                        </a:rPr>
                        <a:t>2011-2040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120793429"/>
                  </a:ext>
                </a:extLst>
              </a:tr>
              <a:tr h="190500">
                <a:tc>
                  <a:txBody>
                    <a:bodyPr/>
                    <a:lstStyle/>
                    <a:p>
                      <a:pPr algn="ctr" fontAlgn="b"/>
                      <a:r>
                        <a:rPr lang="es-ES" sz="1100" b="0" i="0" u="none" strike="noStrike" dirty="0">
                          <a:solidFill>
                            <a:srgbClr val="000000"/>
                          </a:solidFill>
                          <a:effectLst/>
                          <a:latin typeface="Calibri" panose="020F0502020204030204" pitchFamily="34" charset="0"/>
                        </a:rPr>
                        <a:t>2041-2070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566380094"/>
                  </a:ext>
                </a:extLst>
              </a:tr>
              <a:tr h="190500">
                <a:tc>
                  <a:txBody>
                    <a:bodyPr/>
                    <a:lstStyle/>
                    <a:p>
                      <a:pPr algn="ctr" fontAlgn="b"/>
                      <a:r>
                        <a:rPr lang="es-ES" sz="1100" b="0" i="0" u="none" strike="noStrike" dirty="0">
                          <a:solidFill>
                            <a:srgbClr val="000000"/>
                          </a:solidFill>
                          <a:effectLst/>
                          <a:latin typeface="Calibri" panose="020F0502020204030204" pitchFamily="34" charset="0"/>
                        </a:rPr>
                        <a:t>2071-2100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dirty="0">
                          <a:solidFill>
                            <a:srgbClr val="000000"/>
                          </a:solidFill>
                          <a:effectLst/>
                          <a:latin typeface="Calibri" panose="020F050202020403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456817551"/>
                  </a:ext>
                </a:extLst>
              </a:tr>
            </a:tbl>
          </a:graphicData>
        </a:graphic>
      </p:graphicFrame>
      <p:sp>
        <p:nvSpPr>
          <p:cNvPr id="11" name="CuadroTexto 10">
            <a:extLst>
              <a:ext uri="{FF2B5EF4-FFF2-40B4-BE49-F238E27FC236}">
                <a16:creationId xmlns:a16="http://schemas.microsoft.com/office/drawing/2014/main" id="{C0F567F6-CDC7-488A-A2FD-77BBA9EB244E}"/>
              </a:ext>
            </a:extLst>
          </p:cNvPr>
          <p:cNvSpPr txBox="1"/>
          <p:nvPr/>
        </p:nvSpPr>
        <p:spPr>
          <a:xfrm>
            <a:off x="755575" y="1016894"/>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Proyecciones climáticas – A (II)</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270199331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áfico 9">
            <a:extLst>
              <a:ext uri="{FF2B5EF4-FFF2-40B4-BE49-F238E27FC236}">
                <a16:creationId xmlns:a16="http://schemas.microsoft.com/office/drawing/2014/main" id="{8E07E833-B37E-4375-957D-D1EF69D93544}"/>
              </a:ext>
            </a:extLst>
          </p:cNvPr>
          <p:cNvGraphicFramePr>
            <a:graphicFrameLocks/>
          </p:cNvGraphicFramePr>
          <p:nvPr>
            <p:extLst/>
          </p:nvPr>
        </p:nvGraphicFramePr>
        <p:xfrm>
          <a:off x="4603731" y="2212848"/>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id="{468CBAC4-5643-4038-9556-E784B373ECB4}"/>
              </a:ext>
            </a:extLst>
          </p:cNvPr>
          <p:cNvGraphicFramePr>
            <a:graphicFrameLocks/>
          </p:cNvGraphicFramePr>
          <p:nvPr>
            <p:extLst>
              <p:ext uri="{D42A27DB-BD31-4B8C-83A1-F6EECF244321}">
                <p14:modId xmlns:p14="http://schemas.microsoft.com/office/powerpoint/2010/main" val="3484953482"/>
              </p:ext>
            </p:extLst>
          </p:nvPr>
        </p:nvGraphicFramePr>
        <p:xfrm>
          <a:off x="63462" y="2212848"/>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92</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1016894"/>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Proyecciones climáticas – B (I)</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388158219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93</a:t>
            </a:fld>
            <a:endParaRPr lang="es-ES" sz="1200" dirty="0">
              <a:latin typeface="+mn-lt"/>
            </a:endParaRPr>
          </a:p>
        </p:txBody>
      </p:sp>
      <p:sp>
        <p:nvSpPr>
          <p:cNvPr id="12" name="CuadroTexto 11">
            <a:extLst>
              <a:ext uri="{FF2B5EF4-FFF2-40B4-BE49-F238E27FC236}">
                <a16:creationId xmlns:a16="http://schemas.microsoft.com/office/drawing/2014/main" id="{3FFBE3B4-B2A1-4601-ACA6-FAF7A1C827D2}"/>
              </a:ext>
            </a:extLst>
          </p:cNvPr>
          <p:cNvSpPr txBox="1"/>
          <p:nvPr/>
        </p:nvSpPr>
        <p:spPr>
          <a:xfrm>
            <a:off x="1158380" y="1898080"/>
            <a:ext cx="7212948" cy="461665"/>
          </a:xfrm>
          <a:prstGeom prst="rect">
            <a:avLst/>
          </a:prstGeom>
          <a:noFill/>
        </p:spPr>
        <p:txBody>
          <a:bodyPr wrap="square" rtlCol="0">
            <a:spAutoFit/>
          </a:bodyPr>
          <a:lstStyle/>
          <a:p>
            <a:pPr fontAlgn="base">
              <a:spcBef>
                <a:spcPct val="0"/>
              </a:spcBef>
              <a:spcAft>
                <a:spcPct val="0"/>
              </a:spcAft>
            </a:pPr>
            <a:r>
              <a:rPr lang="es-ES" sz="1200" dirty="0">
                <a:solidFill>
                  <a:srgbClr val="1E3B59"/>
                </a:solidFill>
                <a:latin typeface="Century Gothic" pitchFamily="34" charset="0"/>
                <a:ea typeface="Calibri" pitchFamily="34" charset="0"/>
                <a:cs typeface="Times New Roman" pitchFamily="18" charset="0"/>
              </a:rPr>
              <a:t>Se realiza un </a:t>
            </a:r>
            <a:r>
              <a:rPr lang="es-ES" sz="1200" dirty="0" err="1">
                <a:solidFill>
                  <a:srgbClr val="1E3B59"/>
                </a:solidFill>
                <a:latin typeface="Century Gothic" pitchFamily="34" charset="0"/>
                <a:ea typeface="Calibri" pitchFamily="34" charset="0"/>
                <a:cs typeface="Times New Roman" pitchFamily="18" charset="0"/>
              </a:rPr>
              <a:t>ensemble</a:t>
            </a:r>
            <a:r>
              <a:rPr lang="es-ES" sz="1200" dirty="0">
                <a:solidFill>
                  <a:srgbClr val="1E3B59"/>
                </a:solidFill>
                <a:latin typeface="Century Gothic" pitchFamily="34" charset="0"/>
                <a:ea typeface="Calibri" pitchFamily="34" charset="0"/>
                <a:cs typeface="Times New Roman" pitchFamily="18" charset="0"/>
              </a:rPr>
              <a:t> de los 3 GCM para determinar la variación mensual de la aportación al embalse con respecto al PC (1960-2000).</a:t>
            </a:r>
            <a:endParaRPr lang="es-ES" sz="1200" baseline="-25000" dirty="0">
              <a:solidFill>
                <a:srgbClr val="1E3B59"/>
              </a:solidFill>
              <a:latin typeface="Century Gothic" pitchFamily="34" charset="0"/>
              <a:ea typeface="Calibri" pitchFamily="34" charset="0"/>
              <a:cs typeface="Times New Roman" pitchFamily="18" charset="0"/>
            </a:endParaRPr>
          </a:p>
        </p:txBody>
      </p:sp>
      <p:graphicFrame>
        <p:nvGraphicFramePr>
          <p:cNvPr id="17" name="Tabla 16">
            <a:extLst>
              <a:ext uri="{FF2B5EF4-FFF2-40B4-BE49-F238E27FC236}">
                <a16:creationId xmlns:a16="http://schemas.microsoft.com/office/drawing/2014/main" id="{CAE9097D-500B-4B96-95E3-CE6CECAE99DE}"/>
              </a:ext>
            </a:extLst>
          </p:cNvPr>
          <p:cNvGraphicFramePr>
            <a:graphicFrameLocks noGrp="1"/>
          </p:cNvGraphicFramePr>
          <p:nvPr>
            <p:extLst/>
          </p:nvPr>
        </p:nvGraphicFramePr>
        <p:xfrm>
          <a:off x="1199532" y="2614375"/>
          <a:ext cx="7130646" cy="971550"/>
        </p:xfrm>
        <a:graphic>
          <a:graphicData uri="http://schemas.openxmlformats.org/drawingml/2006/table">
            <a:tbl>
              <a:tblPr/>
              <a:tblGrid>
                <a:gridCol w="1147105">
                  <a:extLst>
                    <a:ext uri="{9D8B030D-6E8A-4147-A177-3AD203B41FA5}">
                      <a16:colId xmlns:a16="http://schemas.microsoft.com/office/drawing/2014/main" val="1051665102"/>
                    </a:ext>
                  </a:extLst>
                </a:gridCol>
                <a:gridCol w="453416">
                  <a:extLst>
                    <a:ext uri="{9D8B030D-6E8A-4147-A177-3AD203B41FA5}">
                      <a16:colId xmlns:a16="http://schemas.microsoft.com/office/drawing/2014/main" val="3275308644"/>
                    </a:ext>
                  </a:extLst>
                </a:gridCol>
                <a:gridCol w="453416">
                  <a:extLst>
                    <a:ext uri="{9D8B030D-6E8A-4147-A177-3AD203B41FA5}">
                      <a16:colId xmlns:a16="http://schemas.microsoft.com/office/drawing/2014/main" val="2241858876"/>
                    </a:ext>
                  </a:extLst>
                </a:gridCol>
                <a:gridCol w="453416">
                  <a:extLst>
                    <a:ext uri="{9D8B030D-6E8A-4147-A177-3AD203B41FA5}">
                      <a16:colId xmlns:a16="http://schemas.microsoft.com/office/drawing/2014/main" val="3291904828"/>
                    </a:ext>
                  </a:extLst>
                </a:gridCol>
                <a:gridCol w="453416">
                  <a:extLst>
                    <a:ext uri="{9D8B030D-6E8A-4147-A177-3AD203B41FA5}">
                      <a16:colId xmlns:a16="http://schemas.microsoft.com/office/drawing/2014/main" val="3824749663"/>
                    </a:ext>
                  </a:extLst>
                </a:gridCol>
                <a:gridCol w="453416">
                  <a:extLst>
                    <a:ext uri="{9D8B030D-6E8A-4147-A177-3AD203B41FA5}">
                      <a16:colId xmlns:a16="http://schemas.microsoft.com/office/drawing/2014/main" val="3714253641"/>
                    </a:ext>
                  </a:extLst>
                </a:gridCol>
                <a:gridCol w="453416">
                  <a:extLst>
                    <a:ext uri="{9D8B030D-6E8A-4147-A177-3AD203B41FA5}">
                      <a16:colId xmlns:a16="http://schemas.microsoft.com/office/drawing/2014/main" val="2508297670"/>
                    </a:ext>
                  </a:extLst>
                </a:gridCol>
                <a:gridCol w="453416">
                  <a:extLst>
                    <a:ext uri="{9D8B030D-6E8A-4147-A177-3AD203B41FA5}">
                      <a16:colId xmlns:a16="http://schemas.microsoft.com/office/drawing/2014/main" val="223944392"/>
                    </a:ext>
                  </a:extLst>
                </a:gridCol>
                <a:gridCol w="453416">
                  <a:extLst>
                    <a:ext uri="{9D8B030D-6E8A-4147-A177-3AD203B41FA5}">
                      <a16:colId xmlns:a16="http://schemas.microsoft.com/office/drawing/2014/main" val="2747589828"/>
                    </a:ext>
                  </a:extLst>
                </a:gridCol>
                <a:gridCol w="453416">
                  <a:extLst>
                    <a:ext uri="{9D8B030D-6E8A-4147-A177-3AD203B41FA5}">
                      <a16:colId xmlns:a16="http://schemas.microsoft.com/office/drawing/2014/main" val="2229221593"/>
                    </a:ext>
                  </a:extLst>
                </a:gridCol>
                <a:gridCol w="453416">
                  <a:extLst>
                    <a:ext uri="{9D8B030D-6E8A-4147-A177-3AD203B41FA5}">
                      <a16:colId xmlns:a16="http://schemas.microsoft.com/office/drawing/2014/main" val="3903579229"/>
                    </a:ext>
                  </a:extLst>
                </a:gridCol>
                <a:gridCol w="453416">
                  <a:extLst>
                    <a:ext uri="{9D8B030D-6E8A-4147-A177-3AD203B41FA5}">
                      <a16:colId xmlns:a16="http://schemas.microsoft.com/office/drawing/2014/main" val="18401905"/>
                    </a:ext>
                  </a:extLst>
                </a:gridCol>
                <a:gridCol w="453416">
                  <a:extLst>
                    <a:ext uri="{9D8B030D-6E8A-4147-A177-3AD203B41FA5}">
                      <a16:colId xmlns:a16="http://schemas.microsoft.com/office/drawing/2014/main" val="497527415"/>
                    </a:ext>
                  </a:extLst>
                </a:gridCol>
                <a:gridCol w="542549">
                  <a:extLst>
                    <a:ext uri="{9D8B030D-6E8A-4147-A177-3AD203B41FA5}">
                      <a16:colId xmlns:a16="http://schemas.microsoft.com/office/drawing/2014/main" val="1948279382"/>
                    </a:ext>
                  </a:extLst>
                </a:gridCol>
              </a:tblGrid>
              <a:tr h="400050">
                <a:tc>
                  <a:txBody>
                    <a:bodyPr/>
                    <a:lstStyle/>
                    <a:p>
                      <a:pPr algn="l" fontAlgn="b"/>
                      <a:r>
                        <a:rPr lang="es-ES" sz="1200" b="1" i="0" u="none" strike="noStrike">
                          <a:solidFill>
                            <a:srgbClr val="000000"/>
                          </a:solidFill>
                          <a:effectLst/>
                          <a:latin typeface="Calibri" panose="020F0502020204030204" pitchFamily="34" charset="0"/>
                        </a:rPr>
                        <a:t>Ensemble RCP 4.5</a:t>
                      </a:r>
                    </a:p>
                  </a:txBody>
                  <a:tcPr marL="0" marR="0" marT="0" marB="0" anchor="b">
                    <a:lnL>
                      <a:noFill/>
                    </a:lnL>
                    <a:lnR>
                      <a:noFill/>
                    </a:lnR>
                    <a:lnT>
                      <a:noFill/>
                    </a:lnT>
                    <a:lnB>
                      <a:noFill/>
                    </a:lnB>
                  </a:tcPr>
                </a:tc>
                <a:tc>
                  <a:txBody>
                    <a:bodyPr/>
                    <a:lstStyle/>
                    <a:p>
                      <a:pPr algn="ctr" fontAlgn="b"/>
                      <a:r>
                        <a:rPr lang="es-ES" sz="1100" b="0" i="0" u="none" strike="noStrike" dirty="0">
                          <a:solidFill>
                            <a:srgbClr val="000000"/>
                          </a:solidFill>
                          <a:effectLst/>
                          <a:latin typeface="Calibri" panose="020F0502020204030204" pitchFamily="34" charset="0"/>
                        </a:rPr>
                        <a:t>ene</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feb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mar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abr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may</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jun</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jul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ago</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sep</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oct</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nov</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dic</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Anual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0114901"/>
                  </a:ext>
                </a:extLst>
              </a:tr>
              <a:tr h="190500">
                <a:tc>
                  <a:txBody>
                    <a:bodyPr/>
                    <a:lstStyle/>
                    <a:p>
                      <a:pPr algn="ctr" fontAlgn="b"/>
                      <a:r>
                        <a:rPr lang="es-ES" sz="1100" b="0" i="0" u="none" strike="noStrike" dirty="0">
                          <a:solidFill>
                            <a:srgbClr val="000000"/>
                          </a:solidFill>
                          <a:effectLst/>
                          <a:latin typeface="Calibri" panose="020F0502020204030204" pitchFamily="34" charset="0"/>
                        </a:rPr>
                        <a:t>2011-2040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2743936318"/>
                  </a:ext>
                </a:extLst>
              </a:tr>
              <a:tr h="190500">
                <a:tc>
                  <a:txBody>
                    <a:bodyPr/>
                    <a:lstStyle/>
                    <a:p>
                      <a:pPr algn="ctr" fontAlgn="b"/>
                      <a:r>
                        <a:rPr lang="es-ES" sz="1100" b="0" i="0" u="none" strike="noStrike" dirty="0">
                          <a:solidFill>
                            <a:srgbClr val="000000"/>
                          </a:solidFill>
                          <a:effectLst/>
                          <a:latin typeface="Calibri" panose="020F0502020204030204" pitchFamily="34" charset="0"/>
                        </a:rPr>
                        <a:t>2041-2070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2464442781"/>
                  </a:ext>
                </a:extLst>
              </a:tr>
              <a:tr h="190500">
                <a:tc>
                  <a:txBody>
                    <a:bodyPr/>
                    <a:lstStyle/>
                    <a:p>
                      <a:pPr algn="ctr" fontAlgn="b"/>
                      <a:r>
                        <a:rPr lang="es-ES" sz="1100" b="0" i="0" u="none" strike="noStrike" dirty="0">
                          <a:solidFill>
                            <a:srgbClr val="000000"/>
                          </a:solidFill>
                          <a:effectLst/>
                          <a:latin typeface="Calibri" panose="020F0502020204030204" pitchFamily="34" charset="0"/>
                        </a:rPr>
                        <a:t>2071-2100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200046208"/>
                  </a:ext>
                </a:extLst>
              </a:tr>
            </a:tbl>
          </a:graphicData>
        </a:graphic>
      </p:graphicFrame>
      <p:graphicFrame>
        <p:nvGraphicFramePr>
          <p:cNvPr id="18" name="Tabla 17">
            <a:extLst>
              <a:ext uri="{FF2B5EF4-FFF2-40B4-BE49-F238E27FC236}">
                <a16:creationId xmlns:a16="http://schemas.microsoft.com/office/drawing/2014/main" id="{55BB0606-A1F1-418B-8D1C-1BA5A0729019}"/>
              </a:ext>
            </a:extLst>
          </p:cNvPr>
          <p:cNvGraphicFramePr>
            <a:graphicFrameLocks noGrp="1"/>
          </p:cNvGraphicFramePr>
          <p:nvPr>
            <p:extLst/>
          </p:nvPr>
        </p:nvGraphicFramePr>
        <p:xfrm>
          <a:off x="1199532" y="3880690"/>
          <a:ext cx="7130645" cy="971550"/>
        </p:xfrm>
        <a:graphic>
          <a:graphicData uri="http://schemas.openxmlformats.org/drawingml/2006/table">
            <a:tbl>
              <a:tblPr/>
              <a:tblGrid>
                <a:gridCol w="1147104">
                  <a:extLst>
                    <a:ext uri="{9D8B030D-6E8A-4147-A177-3AD203B41FA5}">
                      <a16:colId xmlns:a16="http://schemas.microsoft.com/office/drawing/2014/main" val="4261277695"/>
                    </a:ext>
                  </a:extLst>
                </a:gridCol>
                <a:gridCol w="453416">
                  <a:extLst>
                    <a:ext uri="{9D8B030D-6E8A-4147-A177-3AD203B41FA5}">
                      <a16:colId xmlns:a16="http://schemas.microsoft.com/office/drawing/2014/main" val="1749026701"/>
                    </a:ext>
                  </a:extLst>
                </a:gridCol>
                <a:gridCol w="453416">
                  <a:extLst>
                    <a:ext uri="{9D8B030D-6E8A-4147-A177-3AD203B41FA5}">
                      <a16:colId xmlns:a16="http://schemas.microsoft.com/office/drawing/2014/main" val="2146266548"/>
                    </a:ext>
                  </a:extLst>
                </a:gridCol>
                <a:gridCol w="453416">
                  <a:extLst>
                    <a:ext uri="{9D8B030D-6E8A-4147-A177-3AD203B41FA5}">
                      <a16:colId xmlns:a16="http://schemas.microsoft.com/office/drawing/2014/main" val="1673251514"/>
                    </a:ext>
                  </a:extLst>
                </a:gridCol>
                <a:gridCol w="453416">
                  <a:extLst>
                    <a:ext uri="{9D8B030D-6E8A-4147-A177-3AD203B41FA5}">
                      <a16:colId xmlns:a16="http://schemas.microsoft.com/office/drawing/2014/main" val="3144570809"/>
                    </a:ext>
                  </a:extLst>
                </a:gridCol>
                <a:gridCol w="453416">
                  <a:extLst>
                    <a:ext uri="{9D8B030D-6E8A-4147-A177-3AD203B41FA5}">
                      <a16:colId xmlns:a16="http://schemas.microsoft.com/office/drawing/2014/main" val="746560600"/>
                    </a:ext>
                  </a:extLst>
                </a:gridCol>
                <a:gridCol w="453416">
                  <a:extLst>
                    <a:ext uri="{9D8B030D-6E8A-4147-A177-3AD203B41FA5}">
                      <a16:colId xmlns:a16="http://schemas.microsoft.com/office/drawing/2014/main" val="998826015"/>
                    </a:ext>
                  </a:extLst>
                </a:gridCol>
                <a:gridCol w="453416">
                  <a:extLst>
                    <a:ext uri="{9D8B030D-6E8A-4147-A177-3AD203B41FA5}">
                      <a16:colId xmlns:a16="http://schemas.microsoft.com/office/drawing/2014/main" val="2127500458"/>
                    </a:ext>
                  </a:extLst>
                </a:gridCol>
                <a:gridCol w="453416">
                  <a:extLst>
                    <a:ext uri="{9D8B030D-6E8A-4147-A177-3AD203B41FA5}">
                      <a16:colId xmlns:a16="http://schemas.microsoft.com/office/drawing/2014/main" val="3384953700"/>
                    </a:ext>
                  </a:extLst>
                </a:gridCol>
                <a:gridCol w="453416">
                  <a:extLst>
                    <a:ext uri="{9D8B030D-6E8A-4147-A177-3AD203B41FA5}">
                      <a16:colId xmlns:a16="http://schemas.microsoft.com/office/drawing/2014/main" val="2886776480"/>
                    </a:ext>
                  </a:extLst>
                </a:gridCol>
                <a:gridCol w="453416">
                  <a:extLst>
                    <a:ext uri="{9D8B030D-6E8A-4147-A177-3AD203B41FA5}">
                      <a16:colId xmlns:a16="http://schemas.microsoft.com/office/drawing/2014/main" val="583670220"/>
                    </a:ext>
                  </a:extLst>
                </a:gridCol>
                <a:gridCol w="453416">
                  <a:extLst>
                    <a:ext uri="{9D8B030D-6E8A-4147-A177-3AD203B41FA5}">
                      <a16:colId xmlns:a16="http://schemas.microsoft.com/office/drawing/2014/main" val="1912329998"/>
                    </a:ext>
                  </a:extLst>
                </a:gridCol>
                <a:gridCol w="453416">
                  <a:extLst>
                    <a:ext uri="{9D8B030D-6E8A-4147-A177-3AD203B41FA5}">
                      <a16:colId xmlns:a16="http://schemas.microsoft.com/office/drawing/2014/main" val="1643473014"/>
                    </a:ext>
                  </a:extLst>
                </a:gridCol>
                <a:gridCol w="542549">
                  <a:extLst>
                    <a:ext uri="{9D8B030D-6E8A-4147-A177-3AD203B41FA5}">
                      <a16:colId xmlns:a16="http://schemas.microsoft.com/office/drawing/2014/main" val="2364422268"/>
                    </a:ext>
                  </a:extLst>
                </a:gridCol>
              </a:tblGrid>
              <a:tr h="400050">
                <a:tc>
                  <a:txBody>
                    <a:bodyPr/>
                    <a:lstStyle/>
                    <a:p>
                      <a:pPr algn="l" fontAlgn="b"/>
                      <a:r>
                        <a:rPr lang="es-ES" sz="1200" b="1" i="0" u="none" strike="noStrike" dirty="0" err="1">
                          <a:solidFill>
                            <a:srgbClr val="000000"/>
                          </a:solidFill>
                          <a:effectLst/>
                          <a:latin typeface="Calibri" panose="020F0502020204030204" pitchFamily="34" charset="0"/>
                        </a:rPr>
                        <a:t>Ensemble</a:t>
                      </a:r>
                      <a:r>
                        <a:rPr lang="es-ES" sz="1200" b="1" i="0" u="none" strike="noStrike" dirty="0">
                          <a:solidFill>
                            <a:srgbClr val="000000"/>
                          </a:solidFill>
                          <a:effectLst/>
                          <a:latin typeface="Calibri" panose="020F0502020204030204" pitchFamily="34" charset="0"/>
                        </a:rPr>
                        <a:t> RCP 8.5</a:t>
                      </a:r>
                    </a:p>
                  </a:txBody>
                  <a:tcPr marL="0" marR="0" marT="0" marB="0" anchor="b">
                    <a:lnL>
                      <a:noFill/>
                    </a:lnL>
                    <a:lnR>
                      <a:noFill/>
                    </a:lnR>
                    <a:lnT>
                      <a:noFill/>
                    </a:lnT>
                    <a:lnB>
                      <a:noFill/>
                    </a:lnB>
                  </a:tcPr>
                </a:tc>
                <a:tc>
                  <a:txBody>
                    <a:bodyPr/>
                    <a:lstStyle/>
                    <a:p>
                      <a:pPr algn="ctr" fontAlgn="b"/>
                      <a:r>
                        <a:rPr lang="es-ES" sz="1100" b="0" i="0" u="none" strike="noStrike" dirty="0">
                          <a:solidFill>
                            <a:srgbClr val="000000"/>
                          </a:solidFill>
                          <a:effectLst/>
                          <a:latin typeface="Calibri" panose="020F0502020204030204" pitchFamily="34" charset="0"/>
                        </a:rPr>
                        <a:t>ene</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feb</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mar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abr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may</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jun</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a:solidFill>
                            <a:srgbClr val="000000"/>
                          </a:solidFill>
                          <a:effectLst/>
                          <a:latin typeface="Calibri" panose="020F0502020204030204" pitchFamily="34" charset="0"/>
                        </a:rPr>
                        <a:t>jul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ago</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err="1">
                          <a:solidFill>
                            <a:srgbClr val="000000"/>
                          </a:solidFill>
                          <a:effectLst/>
                          <a:latin typeface="Calibri" panose="020F0502020204030204" pitchFamily="34" charset="0"/>
                        </a:rPr>
                        <a:t>sep</a:t>
                      </a:r>
                      <a:endParaRPr lang="es-ES" sz="1100" b="0" i="0" u="none" strike="noStrike" dirty="0">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oct</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nov</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dic</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s-ES" sz="1100" b="0" i="0" u="none" strike="noStrike" dirty="0">
                          <a:solidFill>
                            <a:srgbClr val="000000"/>
                          </a:solidFill>
                          <a:effectLst/>
                          <a:latin typeface="Calibri" panose="020F0502020204030204" pitchFamily="34" charset="0"/>
                        </a:rPr>
                        <a:t>Anual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2916478"/>
                  </a:ext>
                </a:extLst>
              </a:tr>
              <a:tr h="190500">
                <a:tc>
                  <a:txBody>
                    <a:bodyPr/>
                    <a:lstStyle/>
                    <a:p>
                      <a:pPr algn="ctr" fontAlgn="b"/>
                      <a:r>
                        <a:rPr lang="es-ES" sz="1100" b="0" i="0" u="none" strike="noStrike" dirty="0">
                          <a:solidFill>
                            <a:srgbClr val="000000"/>
                          </a:solidFill>
                          <a:effectLst/>
                          <a:latin typeface="Calibri" panose="020F0502020204030204" pitchFamily="34" charset="0"/>
                        </a:rPr>
                        <a:t>2011-2040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959476003"/>
                  </a:ext>
                </a:extLst>
              </a:tr>
              <a:tr h="190500">
                <a:tc>
                  <a:txBody>
                    <a:bodyPr/>
                    <a:lstStyle/>
                    <a:p>
                      <a:pPr algn="ctr" fontAlgn="b"/>
                      <a:r>
                        <a:rPr lang="es-ES" sz="1100" b="0" i="0" u="none" strike="noStrike" dirty="0">
                          <a:solidFill>
                            <a:srgbClr val="000000"/>
                          </a:solidFill>
                          <a:effectLst/>
                          <a:latin typeface="Calibri" panose="020F0502020204030204" pitchFamily="34" charset="0"/>
                        </a:rPr>
                        <a:t>2041-2070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1863482062"/>
                  </a:ext>
                </a:extLst>
              </a:tr>
              <a:tr h="190500">
                <a:tc>
                  <a:txBody>
                    <a:bodyPr/>
                    <a:lstStyle/>
                    <a:p>
                      <a:pPr algn="ctr" fontAlgn="b"/>
                      <a:r>
                        <a:rPr lang="es-ES" sz="1100" b="0" i="0" u="none" strike="noStrike" dirty="0">
                          <a:solidFill>
                            <a:srgbClr val="000000"/>
                          </a:solidFill>
                          <a:effectLst/>
                          <a:latin typeface="Calibri" panose="020F0502020204030204" pitchFamily="34" charset="0"/>
                        </a:rPr>
                        <a:t>2071-2100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s-ES" sz="1100" b="0" i="0" u="none" strike="noStrike">
                          <a:solidFill>
                            <a:srgbClr val="000000"/>
                          </a:solidFill>
                          <a:effectLst/>
                          <a:latin typeface="Calibri" panose="020F0502020204030204" pitchFamily="34"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a:solidFill>
                            <a:srgbClr val="000000"/>
                          </a:solidFill>
                          <a:effectLst/>
                          <a:latin typeface="Calibri" panose="020F050202020403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s-ES" sz="1100" b="0" i="0" u="none" strike="noStrike" dirty="0">
                          <a:solidFill>
                            <a:srgbClr val="000000"/>
                          </a:solidFill>
                          <a:effectLst/>
                          <a:latin typeface="Calibri" panose="020F050202020403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2579940883"/>
                  </a:ext>
                </a:extLst>
              </a:tr>
            </a:tbl>
          </a:graphicData>
        </a:graphic>
      </p:graphicFrame>
      <p:sp>
        <p:nvSpPr>
          <p:cNvPr id="11" name="CuadroTexto 10">
            <a:extLst>
              <a:ext uri="{FF2B5EF4-FFF2-40B4-BE49-F238E27FC236}">
                <a16:creationId xmlns:a16="http://schemas.microsoft.com/office/drawing/2014/main" id="{C0F567F6-CDC7-488A-A2FD-77BBA9EB244E}"/>
              </a:ext>
            </a:extLst>
          </p:cNvPr>
          <p:cNvSpPr txBox="1"/>
          <p:nvPr/>
        </p:nvSpPr>
        <p:spPr>
          <a:xfrm>
            <a:off x="755575" y="1016894"/>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Proyecciones climáticas – B (II)</a:t>
            </a:r>
            <a:endParaRPr lang="es-ES" baseline="-25000" dirty="0">
              <a:solidFill>
                <a:srgbClr val="1E3B59"/>
              </a:solidFill>
              <a:latin typeface="Century Gothic" pitchFamily="34" charset="0"/>
              <a:ea typeface="Calibri" pitchFamily="34" charset="0"/>
              <a:cs typeface="Times New Roman" pitchFamily="18" charset="0"/>
            </a:endParaRPr>
          </a:p>
        </p:txBody>
      </p:sp>
    </p:spTree>
    <p:extLst>
      <p:ext uri="{BB962C8B-B14F-4D97-AF65-F5344CB8AC3E}">
        <p14:creationId xmlns:p14="http://schemas.microsoft.com/office/powerpoint/2010/main" val="23908424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áfico 8">
            <a:extLst>
              <a:ext uri="{FF2B5EF4-FFF2-40B4-BE49-F238E27FC236}">
                <a16:creationId xmlns:a16="http://schemas.microsoft.com/office/drawing/2014/main" id="{A26F1F08-C550-4015-A5F2-CEB34B665E5C}"/>
              </a:ext>
            </a:extLst>
          </p:cNvPr>
          <p:cNvGraphicFramePr>
            <a:graphicFrameLocks/>
          </p:cNvGraphicFramePr>
          <p:nvPr>
            <p:extLst/>
          </p:nvPr>
        </p:nvGraphicFramePr>
        <p:xfrm>
          <a:off x="691661" y="1329865"/>
          <a:ext cx="7887600" cy="3333750"/>
        </p:xfrm>
        <a:graphic>
          <a:graphicData uri="http://schemas.openxmlformats.org/drawingml/2006/chart">
            <c:chart xmlns:c="http://schemas.openxmlformats.org/drawingml/2006/chart" xmlns:r="http://schemas.openxmlformats.org/officeDocument/2006/relationships" r:id="rId2"/>
          </a:graphicData>
        </a:graphic>
      </p:graphicFrame>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94</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Proyección de producción de A– RCP 4.5</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8" name="Tabla 7">
            <a:extLst>
              <a:ext uri="{FF2B5EF4-FFF2-40B4-BE49-F238E27FC236}">
                <a16:creationId xmlns:a16="http://schemas.microsoft.com/office/drawing/2014/main" id="{31EA75AF-BD72-4E2B-B03F-0E933911A78D}"/>
              </a:ext>
            </a:extLst>
          </p:cNvPr>
          <p:cNvGraphicFramePr>
            <a:graphicFrameLocks noGrp="1"/>
          </p:cNvGraphicFramePr>
          <p:nvPr>
            <p:extLst/>
          </p:nvPr>
        </p:nvGraphicFramePr>
        <p:xfrm>
          <a:off x="1614512" y="4861869"/>
          <a:ext cx="6041899" cy="1263952"/>
        </p:xfrm>
        <a:graphic>
          <a:graphicData uri="http://schemas.openxmlformats.org/drawingml/2006/table">
            <a:tbl>
              <a:tblPr/>
              <a:tblGrid>
                <a:gridCol w="1055728">
                  <a:extLst>
                    <a:ext uri="{9D8B030D-6E8A-4147-A177-3AD203B41FA5}">
                      <a16:colId xmlns:a16="http://schemas.microsoft.com/office/drawing/2014/main" val="3863829480"/>
                    </a:ext>
                  </a:extLst>
                </a:gridCol>
                <a:gridCol w="641996">
                  <a:extLst>
                    <a:ext uri="{9D8B030D-6E8A-4147-A177-3AD203B41FA5}">
                      <a16:colId xmlns:a16="http://schemas.microsoft.com/office/drawing/2014/main" val="1775506294"/>
                    </a:ext>
                  </a:extLst>
                </a:gridCol>
                <a:gridCol w="1027195">
                  <a:extLst>
                    <a:ext uri="{9D8B030D-6E8A-4147-A177-3AD203B41FA5}">
                      <a16:colId xmlns:a16="http://schemas.microsoft.com/office/drawing/2014/main" val="3186773023"/>
                    </a:ext>
                  </a:extLst>
                </a:gridCol>
                <a:gridCol w="1187693">
                  <a:extLst>
                    <a:ext uri="{9D8B030D-6E8A-4147-A177-3AD203B41FA5}">
                      <a16:colId xmlns:a16="http://schemas.microsoft.com/office/drawing/2014/main" val="2027137786"/>
                    </a:ext>
                  </a:extLst>
                </a:gridCol>
                <a:gridCol w="1155593">
                  <a:extLst>
                    <a:ext uri="{9D8B030D-6E8A-4147-A177-3AD203B41FA5}">
                      <a16:colId xmlns:a16="http://schemas.microsoft.com/office/drawing/2014/main" val="1461186395"/>
                    </a:ext>
                  </a:extLst>
                </a:gridCol>
                <a:gridCol w="973694">
                  <a:extLst>
                    <a:ext uri="{9D8B030D-6E8A-4147-A177-3AD203B41FA5}">
                      <a16:colId xmlns:a16="http://schemas.microsoft.com/office/drawing/2014/main" val="96498477"/>
                    </a:ext>
                  </a:extLst>
                </a:gridCol>
              </a:tblGrid>
              <a:tr h="190500">
                <a:tc>
                  <a:txBody>
                    <a:bodyPr/>
                    <a:lstStyle/>
                    <a:p>
                      <a:pPr algn="ctr" fontAlgn="ctr"/>
                      <a:r>
                        <a:rPr lang="es-ES" sz="1000" b="0" i="0" u="none" strike="noStrike">
                          <a:solidFill>
                            <a:srgbClr val="1E3B59"/>
                          </a:solidFill>
                          <a:effectLst/>
                          <a:latin typeface="Century Gothic" panose="020B0502020202020204" pitchFamily="34" charset="0"/>
                        </a:rPr>
                        <a:t>RCP 4.5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dirty="0">
                          <a:solidFill>
                            <a:schemeClr val="bg1"/>
                          </a:solidFill>
                          <a:effectLst/>
                          <a:latin typeface="Century Gothic" panose="020B0502020202020204" pitchFamily="34" charset="0"/>
                        </a:rPr>
                        <a:t>1962-2017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00" b="1" i="0" u="none" strike="noStrike" dirty="0">
                          <a:solidFill>
                            <a:schemeClr val="bg1"/>
                          </a:solidFill>
                          <a:effectLst/>
                          <a:latin typeface="Century Gothic" panose="020B0502020202020204" pitchFamily="34" charset="0"/>
                        </a:rPr>
                        <a:t>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00" b="1" i="0" u="none" strike="noStrike" dirty="0">
                          <a:solidFill>
                            <a:schemeClr val="bg1"/>
                          </a:solidFill>
                          <a:effectLst/>
                          <a:latin typeface="Century Gothic" panose="020B0502020202020204" pitchFamily="34" charset="0"/>
                        </a:rPr>
                        <a:t>2021-2060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00" b="1" i="0" u="none" strike="noStrike" dirty="0">
                          <a:solidFill>
                            <a:schemeClr val="bg1"/>
                          </a:solidFill>
                          <a:effectLst/>
                          <a:latin typeface="Century Gothic" panose="020B0502020202020204" pitchFamily="34" charset="0"/>
                        </a:rPr>
                        <a:t>2061-2100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extLst>
                  <a:ext uri="{0D108BD9-81ED-4DB2-BD59-A6C34878D82A}">
                    <a16:rowId xmlns:a16="http://schemas.microsoft.com/office/drawing/2014/main" val="1449453757"/>
                  </a:ext>
                </a:extLst>
              </a:tr>
              <a:tr h="285750">
                <a:tc rowSpan="2">
                  <a:txBody>
                    <a:bodyPr/>
                    <a:lstStyle/>
                    <a:p>
                      <a:pPr algn="ctr" fontAlgn="ctr"/>
                      <a:r>
                        <a:rPr lang="es-ES" sz="1000" b="1" i="0" u="none" strike="noStrike" dirty="0">
                          <a:solidFill>
                            <a:srgbClr val="1E3B59"/>
                          </a:solidFill>
                          <a:effectLst/>
                          <a:latin typeface="Century Gothic" panose="020B0502020202020204" pitchFamily="34" charset="0"/>
                        </a:rPr>
                        <a:t>Producción media anual (</a:t>
                      </a:r>
                      <a:r>
                        <a:rPr lang="es-ES" sz="1000" b="1" i="0" u="none" strike="noStrike" dirty="0" err="1">
                          <a:solidFill>
                            <a:srgbClr val="1E3B59"/>
                          </a:solidFill>
                          <a:effectLst/>
                          <a:latin typeface="Century Gothic" panose="020B0502020202020204" pitchFamily="34" charset="0"/>
                        </a:rPr>
                        <a:t>Mwh</a:t>
                      </a:r>
                      <a:r>
                        <a:rPr lang="es-ES" sz="1000" b="1" i="0" u="none" strike="noStrike" dirty="0">
                          <a:solidFill>
                            <a:srgbClr val="1E3B59"/>
                          </a:solidFill>
                          <a:effectLst/>
                          <a:latin typeface="Century Gothic" panose="020B0502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a:solidFill>
                            <a:srgbClr val="1E3B59"/>
                          </a:solidFill>
                          <a:effectLst/>
                          <a:latin typeface="Century Gothic" panose="020B0502020202020204" pitchFamily="34" charset="0"/>
                        </a:rPr>
                        <a:t>Histórica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53.931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51.786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err="1">
                          <a:solidFill>
                            <a:srgbClr val="1E3B59"/>
                          </a:solidFill>
                          <a:effectLst/>
                          <a:latin typeface="Century Gothic" panose="020B0502020202020204" pitchFamily="34" charset="0"/>
                        </a:rPr>
                        <a:t>na</a:t>
                      </a:r>
                      <a:endParaRPr lang="es-ES" sz="1000" b="0" i="0" u="none" strike="noStrike" dirty="0">
                        <a:solidFill>
                          <a:srgbClr val="1E3B59"/>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 </a:t>
                      </a:r>
                      <a:r>
                        <a:rPr lang="es-ES" sz="1000" b="0" i="0" u="none" strike="noStrike" dirty="0" err="1">
                          <a:solidFill>
                            <a:srgbClr val="1E3B59"/>
                          </a:solidFill>
                          <a:effectLst/>
                          <a:latin typeface="Century Gothic" panose="020B0502020202020204" pitchFamily="34" charset="0"/>
                        </a:rPr>
                        <a:t>na</a:t>
                      </a:r>
                      <a:r>
                        <a:rPr lang="es-ES" sz="1000" b="0" i="0" u="none" strike="noStrike" dirty="0">
                          <a:solidFill>
                            <a:srgbClr val="1E3B59"/>
                          </a:solidFill>
                          <a:effectLst/>
                          <a:latin typeface="Century Gothic" panose="020B0502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6758094"/>
                  </a:ext>
                </a:extLst>
              </a:tr>
              <a:tr h="284782">
                <a:tc vMerge="1">
                  <a:txBody>
                    <a:bodyPr/>
                    <a:lstStyle/>
                    <a:p>
                      <a:endParaRPr lang="es-ES"/>
                    </a:p>
                  </a:txBody>
                  <a:tcPr/>
                </a:tc>
                <a:tc>
                  <a:txBody>
                    <a:bodyPr/>
                    <a:lstStyle/>
                    <a:p>
                      <a:pPr algn="ctr" fontAlgn="ctr"/>
                      <a:r>
                        <a:rPr lang="es-ES" sz="1000" b="1" i="0" u="none" strike="noStrike" dirty="0">
                          <a:solidFill>
                            <a:srgbClr val="1E3B59"/>
                          </a:solidFill>
                          <a:effectLst/>
                          <a:latin typeface="Century Gothic" panose="020B0502020202020204" pitchFamily="34" charset="0"/>
                        </a:rPr>
                        <a:t>Modelo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51.314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51.786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 45.473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 43.532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342083"/>
                  </a:ext>
                </a:extLst>
              </a:tr>
              <a:tr h="251460">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s-ES" sz="1000" b="0" i="0" u="none" strike="noStrike" dirty="0">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2">
                  <a:txBody>
                    <a:bodyPr/>
                    <a:lstStyle/>
                    <a:p>
                      <a:pPr algn="ctr" fontAlgn="ctr"/>
                      <a:r>
                        <a:rPr lang="es-ES" sz="1000" b="1" i="0" u="none" strike="noStrike" dirty="0">
                          <a:solidFill>
                            <a:srgbClr val="1E3B59"/>
                          </a:solidFill>
                          <a:effectLst/>
                          <a:latin typeface="Century Gothic" panose="020B0502020202020204" pitchFamily="34" charset="0"/>
                        </a:rPr>
                        <a:t>Variación producción media anual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dirty="0">
                          <a:solidFill>
                            <a:srgbClr val="1E3B59"/>
                          </a:solidFill>
                          <a:effectLst/>
                          <a:latin typeface="Century Gothic" panose="020B0502020202020204" pitchFamily="34" charset="0"/>
                        </a:rPr>
                        <a:t>vs 1962-2017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a:solidFill>
                            <a:srgbClr val="1E3B59"/>
                          </a:solidFill>
                          <a:effectLst/>
                          <a:latin typeface="Century Gothic" panose="020B0502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717692"/>
                  </a:ext>
                </a:extLst>
              </a:tr>
              <a:tr h="251460">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a:noFill/>
                    </a:lnR>
                    <a:lnT>
                      <a:noFill/>
                    </a:lnT>
                    <a:lnB>
                      <a:noFill/>
                    </a:lnB>
                  </a:tcPr>
                </a:tc>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vMerge="1">
                  <a:txBody>
                    <a:bodyPr/>
                    <a:lstStyle/>
                    <a:p>
                      <a:pPr algn="ctr" fontAlgn="ctr"/>
                      <a:endParaRPr lang="es-ES" sz="11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dirty="0">
                          <a:solidFill>
                            <a:srgbClr val="1E3B59"/>
                          </a:solidFill>
                          <a:effectLst/>
                          <a:latin typeface="Century Gothic" panose="020B0502020202020204" pitchFamily="34" charset="0"/>
                        </a:rPr>
                        <a:t>vs 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a:solidFill>
                            <a:srgbClr val="1E3B59"/>
                          </a:solidFill>
                          <a:effectLst/>
                          <a:latin typeface="Century Gothic" panose="020B050202020202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2339084"/>
                  </a:ext>
                </a:extLst>
              </a:tr>
            </a:tbl>
          </a:graphicData>
        </a:graphic>
      </p:graphicFrame>
    </p:spTree>
    <p:extLst>
      <p:ext uri="{BB962C8B-B14F-4D97-AF65-F5344CB8AC3E}">
        <p14:creationId xmlns:p14="http://schemas.microsoft.com/office/powerpoint/2010/main" val="7228597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áfico 5">
            <a:extLst>
              <a:ext uri="{FF2B5EF4-FFF2-40B4-BE49-F238E27FC236}">
                <a16:creationId xmlns:a16="http://schemas.microsoft.com/office/drawing/2014/main" id="{A26F1F08-C550-4015-A5F2-CEB34B665E5C}"/>
              </a:ext>
            </a:extLst>
          </p:cNvPr>
          <p:cNvGraphicFramePr>
            <a:graphicFrameLocks/>
          </p:cNvGraphicFramePr>
          <p:nvPr>
            <p:extLst/>
          </p:nvPr>
        </p:nvGraphicFramePr>
        <p:xfrm>
          <a:off x="691661" y="1329865"/>
          <a:ext cx="7887600" cy="3333750"/>
        </p:xfrm>
        <a:graphic>
          <a:graphicData uri="http://schemas.openxmlformats.org/drawingml/2006/chart">
            <c:chart xmlns:c="http://schemas.openxmlformats.org/drawingml/2006/chart" xmlns:r="http://schemas.openxmlformats.org/officeDocument/2006/relationships" r:id="rId2"/>
          </a:graphicData>
        </a:graphic>
      </p:graphicFrame>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95</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Proyección de producción de A – RCP 8.5</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8" name="Tabla 7">
            <a:extLst>
              <a:ext uri="{FF2B5EF4-FFF2-40B4-BE49-F238E27FC236}">
                <a16:creationId xmlns:a16="http://schemas.microsoft.com/office/drawing/2014/main" id="{31EA75AF-BD72-4E2B-B03F-0E933911A78D}"/>
              </a:ext>
            </a:extLst>
          </p:cNvPr>
          <p:cNvGraphicFramePr>
            <a:graphicFrameLocks noGrp="1"/>
          </p:cNvGraphicFramePr>
          <p:nvPr>
            <p:extLst/>
          </p:nvPr>
        </p:nvGraphicFramePr>
        <p:xfrm>
          <a:off x="1614512" y="4861869"/>
          <a:ext cx="6041899" cy="1263952"/>
        </p:xfrm>
        <a:graphic>
          <a:graphicData uri="http://schemas.openxmlformats.org/drawingml/2006/table">
            <a:tbl>
              <a:tblPr/>
              <a:tblGrid>
                <a:gridCol w="1055728">
                  <a:extLst>
                    <a:ext uri="{9D8B030D-6E8A-4147-A177-3AD203B41FA5}">
                      <a16:colId xmlns:a16="http://schemas.microsoft.com/office/drawing/2014/main" val="3863829480"/>
                    </a:ext>
                  </a:extLst>
                </a:gridCol>
                <a:gridCol w="641996">
                  <a:extLst>
                    <a:ext uri="{9D8B030D-6E8A-4147-A177-3AD203B41FA5}">
                      <a16:colId xmlns:a16="http://schemas.microsoft.com/office/drawing/2014/main" val="1775506294"/>
                    </a:ext>
                  </a:extLst>
                </a:gridCol>
                <a:gridCol w="1027195">
                  <a:extLst>
                    <a:ext uri="{9D8B030D-6E8A-4147-A177-3AD203B41FA5}">
                      <a16:colId xmlns:a16="http://schemas.microsoft.com/office/drawing/2014/main" val="3186773023"/>
                    </a:ext>
                  </a:extLst>
                </a:gridCol>
                <a:gridCol w="1187693">
                  <a:extLst>
                    <a:ext uri="{9D8B030D-6E8A-4147-A177-3AD203B41FA5}">
                      <a16:colId xmlns:a16="http://schemas.microsoft.com/office/drawing/2014/main" val="2027137786"/>
                    </a:ext>
                  </a:extLst>
                </a:gridCol>
                <a:gridCol w="1155593">
                  <a:extLst>
                    <a:ext uri="{9D8B030D-6E8A-4147-A177-3AD203B41FA5}">
                      <a16:colId xmlns:a16="http://schemas.microsoft.com/office/drawing/2014/main" val="1461186395"/>
                    </a:ext>
                  </a:extLst>
                </a:gridCol>
                <a:gridCol w="973694">
                  <a:extLst>
                    <a:ext uri="{9D8B030D-6E8A-4147-A177-3AD203B41FA5}">
                      <a16:colId xmlns:a16="http://schemas.microsoft.com/office/drawing/2014/main" val="96498477"/>
                    </a:ext>
                  </a:extLst>
                </a:gridCol>
              </a:tblGrid>
              <a:tr h="190500">
                <a:tc>
                  <a:txBody>
                    <a:bodyPr/>
                    <a:lstStyle/>
                    <a:p>
                      <a:pPr algn="ctr" fontAlgn="ctr"/>
                      <a:r>
                        <a:rPr lang="es-ES" sz="1000" b="0" i="0" u="none" strike="noStrike" dirty="0">
                          <a:solidFill>
                            <a:srgbClr val="1E3B59"/>
                          </a:solidFill>
                          <a:effectLst/>
                          <a:latin typeface="Century Gothic" panose="020B0502020202020204" pitchFamily="34" charset="0"/>
                        </a:rPr>
                        <a:t>RCP 8.5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dirty="0">
                          <a:solidFill>
                            <a:schemeClr val="bg1"/>
                          </a:solidFill>
                          <a:effectLst/>
                          <a:latin typeface="Century Gothic" panose="020B0502020202020204" pitchFamily="34" charset="0"/>
                        </a:rPr>
                        <a:t>1962-2017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00" b="1" i="0" u="none" strike="noStrike" dirty="0">
                          <a:solidFill>
                            <a:schemeClr val="bg1"/>
                          </a:solidFill>
                          <a:effectLst/>
                          <a:latin typeface="Century Gothic" panose="020B0502020202020204" pitchFamily="34" charset="0"/>
                        </a:rPr>
                        <a:t>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00" b="1" i="0" u="none" strike="noStrike" dirty="0">
                          <a:solidFill>
                            <a:schemeClr val="bg1"/>
                          </a:solidFill>
                          <a:effectLst/>
                          <a:latin typeface="Century Gothic" panose="020B0502020202020204" pitchFamily="34" charset="0"/>
                        </a:rPr>
                        <a:t>2021-2060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00" b="1" i="0" u="none" strike="noStrike" dirty="0">
                          <a:solidFill>
                            <a:schemeClr val="bg1"/>
                          </a:solidFill>
                          <a:effectLst/>
                          <a:latin typeface="Century Gothic" panose="020B0502020202020204" pitchFamily="34" charset="0"/>
                        </a:rPr>
                        <a:t>2061-2100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extLst>
                  <a:ext uri="{0D108BD9-81ED-4DB2-BD59-A6C34878D82A}">
                    <a16:rowId xmlns:a16="http://schemas.microsoft.com/office/drawing/2014/main" val="1449453757"/>
                  </a:ext>
                </a:extLst>
              </a:tr>
              <a:tr h="285750">
                <a:tc rowSpan="2">
                  <a:txBody>
                    <a:bodyPr/>
                    <a:lstStyle/>
                    <a:p>
                      <a:pPr algn="ctr" fontAlgn="ctr"/>
                      <a:r>
                        <a:rPr lang="es-ES" sz="1000" b="1" i="0" u="none" strike="noStrike" dirty="0">
                          <a:solidFill>
                            <a:srgbClr val="1E3B59"/>
                          </a:solidFill>
                          <a:effectLst/>
                          <a:latin typeface="Century Gothic" panose="020B0502020202020204" pitchFamily="34" charset="0"/>
                        </a:rPr>
                        <a:t>Producción media anual (</a:t>
                      </a:r>
                      <a:r>
                        <a:rPr lang="es-ES" sz="1000" b="1" i="0" u="none" strike="noStrike" dirty="0" err="1">
                          <a:solidFill>
                            <a:srgbClr val="1E3B59"/>
                          </a:solidFill>
                          <a:effectLst/>
                          <a:latin typeface="Century Gothic" panose="020B0502020202020204" pitchFamily="34" charset="0"/>
                        </a:rPr>
                        <a:t>Mwh</a:t>
                      </a:r>
                      <a:r>
                        <a:rPr lang="es-ES" sz="1000" b="1" i="0" u="none" strike="noStrike" dirty="0">
                          <a:solidFill>
                            <a:srgbClr val="1E3B59"/>
                          </a:solidFill>
                          <a:effectLst/>
                          <a:latin typeface="Century Gothic" panose="020B0502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a:solidFill>
                            <a:srgbClr val="1E3B59"/>
                          </a:solidFill>
                          <a:effectLst/>
                          <a:latin typeface="Century Gothic" panose="020B0502020202020204" pitchFamily="34" charset="0"/>
                        </a:rPr>
                        <a:t>Histórica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53.931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51.786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 </a:t>
                      </a:r>
                      <a:r>
                        <a:rPr lang="es-ES" sz="1000" b="0" i="0" u="none" strike="noStrike" dirty="0" err="1">
                          <a:solidFill>
                            <a:srgbClr val="1E3B59"/>
                          </a:solidFill>
                          <a:effectLst/>
                          <a:latin typeface="Century Gothic" panose="020B0502020202020204" pitchFamily="34" charset="0"/>
                        </a:rPr>
                        <a:t>na</a:t>
                      </a:r>
                      <a:r>
                        <a:rPr lang="es-ES" sz="1000" b="0" i="0" u="none" strike="noStrike" dirty="0">
                          <a:solidFill>
                            <a:srgbClr val="1E3B59"/>
                          </a:solidFill>
                          <a:effectLst/>
                          <a:latin typeface="Century Gothic" panose="020B0502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a:solidFill>
                            <a:srgbClr val="1E3B59"/>
                          </a:solidFill>
                          <a:effectLst/>
                          <a:latin typeface="Century Gothic" panose="020B0502020202020204" pitchFamily="34" charset="0"/>
                        </a:rPr>
                        <a:t> na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6758094"/>
                  </a:ext>
                </a:extLst>
              </a:tr>
              <a:tr h="284782">
                <a:tc vMerge="1">
                  <a:txBody>
                    <a:bodyPr/>
                    <a:lstStyle/>
                    <a:p>
                      <a:endParaRPr lang="es-ES"/>
                    </a:p>
                  </a:txBody>
                  <a:tcPr/>
                </a:tc>
                <a:tc>
                  <a:txBody>
                    <a:bodyPr/>
                    <a:lstStyle/>
                    <a:p>
                      <a:pPr algn="ctr" fontAlgn="ctr"/>
                      <a:r>
                        <a:rPr lang="es-ES" sz="1000" b="1" i="0" u="none" strike="noStrike" dirty="0">
                          <a:solidFill>
                            <a:srgbClr val="1E3B59"/>
                          </a:solidFill>
                          <a:effectLst/>
                          <a:latin typeface="Century Gothic" panose="020B0502020202020204" pitchFamily="34" charset="0"/>
                        </a:rPr>
                        <a:t>Modelo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51.314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51.786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44.344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40.411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342083"/>
                  </a:ext>
                </a:extLst>
              </a:tr>
              <a:tr h="251460">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s-ES" sz="1000" b="0" i="0" u="none" strike="noStrike" dirty="0">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2">
                  <a:txBody>
                    <a:bodyPr/>
                    <a:lstStyle/>
                    <a:p>
                      <a:pPr algn="ctr" fontAlgn="ctr"/>
                      <a:r>
                        <a:rPr lang="es-ES" sz="1000" b="1" i="0" u="none" strike="noStrike" dirty="0">
                          <a:solidFill>
                            <a:srgbClr val="1E3B59"/>
                          </a:solidFill>
                          <a:effectLst/>
                          <a:latin typeface="Century Gothic" panose="020B0502020202020204" pitchFamily="34" charset="0"/>
                        </a:rPr>
                        <a:t>Variación producción media anual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dirty="0">
                          <a:solidFill>
                            <a:srgbClr val="1E3B59"/>
                          </a:solidFill>
                          <a:effectLst/>
                          <a:latin typeface="Century Gothic" panose="020B0502020202020204" pitchFamily="34" charset="0"/>
                        </a:rPr>
                        <a:t>vs 1969-2017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717692"/>
                  </a:ext>
                </a:extLst>
              </a:tr>
              <a:tr h="251460">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a:noFill/>
                    </a:lnR>
                    <a:lnT>
                      <a:noFill/>
                    </a:lnT>
                    <a:lnB>
                      <a:noFill/>
                    </a:lnB>
                  </a:tcPr>
                </a:tc>
                <a:tc>
                  <a:txBody>
                    <a:bodyPr/>
                    <a:lstStyle/>
                    <a:p>
                      <a:pPr algn="ctr" fontAlgn="ctr"/>
                      <a:endParaRPr lang="es-ES" sz="100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vMerge="1">
                  <a:txBody>
                    <a:bodyPr/>
                    <a:lstStyle/>
                    <a:p>
                      <a:pPr algn="ctr" fontAlgn="ctr"/>
                      <a:endParaRPr lang="es-ES" sz="11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00" b="1" i="0" u="none" strike="noStrike" dirty="0">
                          <a:solidFill>
                            <a:srgbClr val="1E3B59"/>
                          </a:solidFill>
                          <a:effectLst/>
                          <a:latin typeface="Century Gothic" panose="020B0502020202020204" pitchFamily="34" charset="0"/>
                        </a:rPr>
                        <a:t>vs 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00" b="0" i="0" u="none" strike="noStrike" dirty="0">
                          <a:solidFill>
                            <a:srgbClr val="1E3B59"/>
                          </a:solidFill>
                          <a:effectLst/>
                          <a:latin typeface="Century Gothic" panose="020B0502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2339084"/>
                  </a:ext>
                </a:extLst>
              </a:tr>
            </a:tbl>
          </a:graphicData>
        </a:graphic>
      </p:graphicFrame>
    </p:spTree>
    <p:extLst>
      <p:ext uri="{BB962C8B-B14F-4D97-AF65-F5344CB8AC3E}">
        <p14:creationId xmlns:p14="http://schemas.microsoft.com/office/powerpoint/2010/main" val="24214106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96</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Proyección de producción de B – RCP 4.5</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6" name="Gráfico 5">
            <a:extLst>
              <a:ext uri="{FF2B5EF4-FFF2-40B4-BE49-F238E27FC236}">
                <a16:creationId xmlns:a16="http://schemas.microsoft.com/office/drawing/2014/main" id="{FE8B6A70-7B21-468D-9E34-753A5409C757}"/>
              </a:ext>
            </a:extLst>
          </p:cNvPr>
          <p:cNvGraphicFramePr>
            <a:graphicFrameLocks/>
          </p:cNvGraphicFramePr>
          <p:nvPr>
            <p:extLst/>
          </p:nvPr>
        </p:nvGraphicFramePr>
        <p:xfrm>
          <a:off x="628650" y="1329865"/>
          <a:ext cx="7886700" cy="33337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a:extLst>
              <a:ext uri="{FF2B5EF4-FFF2-40B4-BE49-F238E27FC236}">
                <a16:creationId xmlns:a16="http://schemas.microsoft.com/office/drawing/2014/main" id="{31EA75AF-BD72-4E2B-B03F-0E933911A78D}"/>
              </a:ext>
            </a:extLst>
          </p:cNvPr>
          <p:cNvGraphicFramePr>
            <a:graphicFrameLocks noGrp="1"/>
          </p:cNvGraphicFramePr>
          <p:nvPr>
            <p:extLst/>
          </p:nvPr>
        </p:nvGraphicFramePr>
        <p:xfrm>
          <a:off x="1614512" y="4861869"/>
          <a:ext cx="6041899" cy="1263952"/>
        </p:xfrm>
        <a:graphic>
          <a:graphicData uri="http://schemas.openxmlformats.org/drawingml/2006/table">
            <a:tbl>
              <a:tblPr/>
              <a:tblGrid>
                <a:gridCol w="1055728">
                  <a:extLst>
                    <a:ext uri="{9D8B030D-6E8A-4147-A177-3AD203B41FA5}">
                      <a16:colId xmlns:a16="http://schemas.microsoft.com/office/drawing/2014/main" val="3863829480"/>
                    </a:ext>
                  </a:extLst>
                </a:gridCol>
                <a:gridCol w="641996">
                  <a:extLst>
                    <a:ext uri="{9D8B030D-6E8A-4147-A177-3AD203B41FA5}">
                      <a16:colId xmlns:a16="http://schemas.microsoft.com/office/drawing/2014/main" val="1775506294"/>
                    </a:ext>
                  </a:extLst>
                </a:gridCol>
                <a:gridCol w="1027195">
                  <a:extLst>
                    <a:ext uri="{9D8B030D-6E8A-4147-A177-3AD203B41FA5}">
                      <a16:colId xmlns:a16="http://schemas.microsoft.com/office/drawing/2014/main" val="3186773023"/>
                    </a:ext>
                  </a:extLst>
                </a:gridCol>
                <a:gridCol w="1187693">
                  <a:extLst>
                    <a:ext uri="{9D8B030D-6E8A-4147-A177-3AD203B41FA5}">
                      <a16:colId xmlns:a16="http://schemas.microsoft.com/office/drawing/2014/main" val="2027137786"/>
                    </a:ext>
                  </a:extLst>
                </a:gridCol>
                <a:gridCol w="1155593">
                  <a:extLst>
                    <a:ext uri="{9D8B030D-6E8A-4147-A177-3AD203B41FA5}">
                      <a16:colId xmlns:a16="http://schemas.microsoft.com/office/drawing/2014/main" val="1461186395"/>
                    </a:ext>
                  </a:extLst>
                </a:gridCol>
                <a:gridCol w="973694">
                  <a:extLst>
                    <a:ext uri="{9D8B030D-6E8A-4147-A177-3AD203B41FA5}">
                      <a16:colId xmlns:a16="http://schemas.microsoft.com/office/drawing/2014/main" val="96498477"/>
                    </a:ext>
                  </a:extLst>
                </a:gridCol>
              </a:tblGrid>
              <a:tr h="190500">
                <a:tc>
                  <a:txBody>
                    <a:bodyPr/>
                    <a:lstStyle/>
                    <a:p>
                      <a:pPr algn="ctr" fontAlgn="ctr"/>
                      <a:r>
                        <a:rPr lang="es-ES" sz="1050" b="0" i="0" u="none" strike="noStrike">
                          <a:solidFill>
                            <a:srgbClr val="1E3B59"/>
                          </a:solidFill>
                          <a:effectLst/>
                          <a:latin typeface="Century Gothic" panose="020B0502020202020204" pitchFamily="34" charset="0"/>
                        </a:rPr>
                        <a:t>RCP 4.5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dirty="0">
                          <a:solidFill>
                            <a:schemeClr val="bg1"/>
                          </a:solidFill>
                          <a:effectLst/>
                          <a:latin typeface="Century Gothic" panose="020B0502020202020204" pitchFamily="34" charset="0"/>
                        </a:rPr>
                        <a:t>1969-2017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50" b="1" i="0" u="none" strike="noStrike" dirty="0">
                          <a:solidFill>
                            <a:schemeClr val="bg1"/>
                          </a:solidFill>
                          <a:effectLst/>
                          <a:latin typeface="Century Gothic" panose="020B0502020202020204" pitchFamily="34" charset="0"/>
                        </a:rPr>
                        <a:t>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50" b="1" i="0" u="none" strike="noStrike" dirty="0">
                          <a:solidFill>
                            <a:schemeClr val="bg1"/>
                          </a:solidFill>
                          <a:effectLst/>
                          <a:latin typeface="Century Gothic" panose="020B0502020202020204" pitchFamily="34" charset="0"/>
                        </a:rPr>
                        <a:t>2021-2060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50" b="1" i="0" u="none" strike="noStrike" dirty="0">
                          <a:solidFill>
                            <a:schemeClr val="bg1"/>
                          </a:solidFill>
                          <a:effectLst/>
                          <a:latin typeface="Century Gothic" panose="020B0502020202020204" pitchFamily="34" charset="0"/>
                        </a:rPr>
                        <a:t>2061-2100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extLst>
                  <a:ext uri="{0D108BD9-81ED-4DB2-BD59-A6C34878D82A}">
                    <a16:rowId xmlns:a16="http://schemas.microsoft.com/office/drawing/2014/main" val="1449453757"/>
                  </a:ext>
                </a:extLst>
              </a:tr>
              <a:tr h="285750">
                <a:tc rowSpan="2">
                  <a:txBody>
                    <a:bodyPr/>
                    <a:lstStyle/>
                    <a:p>
                      <a:pPr algn="ctr" fontAlgn="ctr"/>
                      <a:r>
                        <a:rPr lang="es-ES" sz="1050" b="1" i="0" u="none" strike="noStrike" dirty="0">
                          <a:solidFill>
                            <a:srgbClr val="1E3B59"/>
                          </a:solidFill>
                          <a:effectLst/>
                          <a:latin typeface="Century Gothic" panose="020B0502020202020204" pitchFamily="34" charset="0"/>
                        </a:rPr>
                        <a:t>Producción media anual (</a:t>
                      </a:r>
                      <a:r>
                        <a:rPr lang="es-ES" sz="1050" b="1" i="0" u="none" strike="noStrike" dirty="0" err="1">
                          <a:solidFill>
                            <a:srgbClr val="1E3B59"/>
                          </a:solidFill>
                          <a:effectLst/>
                          <a:latin typeface="Century Gothic" panose="020B0502020202020204" pitchFamily="34" charset="0"/>
                        </a:rPr>
                        <a:t>Mwh</a:t>
                      </a:r>
                      <a:r>
                        <a:rPr lang="es-ES" sz="1050" b="1" i="0" u="none" strike="noStrike" dirty="0">
                          <a:solidFill>
                            <a:srgbClr val="1E3B59"/>
                          </a:solidFill>
                          <a:effectLst/>
                          <a:latin typeface="Century Gothic" panose="020B0502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a:solidFill>
                            <a:srgbClr val="1E3B59"/>
                          </a:solidFill>
                          <a:effectLst/>
                          <a:latin typeface="Century Gothic" panose="020B0502020202020204" pitchFamily="34" charset="0"/>
                        </a:rPr>
                        <a:t>Histórica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168.846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155.991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a:solidFill>
                            <a:srgbClr val="1E3B59"/>
                          </a:solidFill>
                          <a:effectLst/>
                          <a:latin typeface="Century Gothic" panose="020B0502020202020204" pitchFamily="34" charset="0"/>
                        </a:rPr>
                        <a:t> na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a:solidFill>
                            <a:srgbClr val="1E3B59"/>
                          </a:solidFill>
                          <a:effectLst/>
                          <a:latin typeface="Century Gothic" panose="020B0502020202020204" pitchFamily="34" charset="0"/>
                        </a:rPr>
                        <a:t> na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6758094"/>
                  </a:ext>
                </a:extLst>
              </a:tr>
              <a:tr h="284782">
                <a:tc vMerge="1">
                  <a:txBody>
                    <a:bodyPr/>
                    <a:lstStyle/>
                    <a:p>
                      <a:endParaRPr lang="es-ES"/>
                    </a:p>
                  </a:txBody>
                  <a:tcPr/>
                </a:tc>
                <a:tc>
                  <a:txBody>
                    <a:bodyPr/>
                    <a:lstStyle/>
                    <a:p>
                      <a:pPr algn="ctr" fontAlgn="ctr"/>
                      <a:r>
                        <a:rPr lang="es-ES" sz="1050" b="1" i="0" u="none" strike="noStrike" dirty="0">
                          <a:solidFill>
                            <a:srgbClr val="1E3B59"/>
                          </a:solidFill>
                          <a:effectLst/>
                          <a:latin typeface="Century Gothic" panose="020B0502020202020204" pitchFamily="34" charset="0"/>
                        </a:rPr>
                        <a:t>Modelo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177.467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155.991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163.725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156.113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342083"/>
                  </a:ext>
                </a:extLst>
              </a:tr>
              <a:tr h="251460">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s-ES" sz="1050" b="0" i="0" u="none" strike="noStrike" dirty="0">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2">
                  <a:txBody>
                    <a:bodyPr/>
                    <a:lstStyle/>
                    <a:p>
                      <a:pPr algn="ctr" fontAlgn="ctr"/>
                      <a:r>
                        <a:rPr lang="es-ES" sz="1050" b="1" i="0" u="none" strike="noStrike" dirty="0">
                          <a:solidFill>
                            <a:srgbClr val="1E3B59"/>
                          </a:solidFill>
                          <a:effectLst/>
                          <a:latin typeface="Century Gothic" panose="020B0502020202020204" pitchFamily="34" charset="0"/>
                        </a:rPr>
                        <a:t>Variación producción media anual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dirty="0">
                          <a:solidFill>
                            <a:srgbClr val="1E3B59"/>
                          </a:solidFill>
                          <a:effectLst/>
                          <a:latin typeface="Century Gothic" panose="020B0502020202020204" pitchFamily="34" charset="0"/>
                        </a:rPr>
                        <a:t>vs 1969-2017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a:solidFill>
                            <a:srgbClr val="1E3B59"/>
                          </a:solidFill>
                          <a:effectLst/>
                          <a:latin typeface="Century Gothic" panose="020B0502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717692"/>
                  </a:ext>
                </a:extLst>
              </a:tr>
              <a:tr h="251460">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a:noFill/>
                    </a:lnR>
                    <a:lnT>
                      <a:noFill/>
                    </a:lnT>
                    <a:lnB>
                      <a:noFill/>
                    </a:lnB>
                  </a:tcPr>
                </a:tc>
                <a:tc>
                  <a:txBody>
                    <a:bodyPr/>
                    <a:lstStyle/>
                    <a:p>
                      <a:pPr algn="ctr" fontAlgn="ctr"/>
                      <a:endParaRPr lang="es-ES" sz="1050" b="0" i="0" u="none" strike="noStrike" dirty="0">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vMerge="1">
                  <a:txBody>
                    <a:bodyPr/>
                    <a:lstStyle/>
                    <a:p>
                      <a:pPr algn="ctr" fontAlgn="ctr"/>
                      <a:endParaRPr lang="es-ES" sz="11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dirty="0">
                          <a:solidFill>
                            <a:srgbClr val="1E3B59"/>
                          </a:solidFill>
                          <a:effectLst/>
                          <a:latin typeface="Century Gothic" panose="020B0502020202020204" pitchFamily="34" charset="0"/>
                        </a:rPr>
                        <a:t>vs 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2339084"/>
                  </a:ext>
                </a:extLst>
              </a:tr>
            </a:tbl>
          </a:graphicData>
        </a:graphic>
      </p:graphicFrame>
    </p:spTree>
    <p:extLst>
      <p:ext uri="{BB962C8B-B14F-4D97-AF65-F5344CB8AC3E}">
        <p14:creationId xmlns:p14="http://schemas.microsoft.com/office/powerpoint/2010/main" val="34847957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97</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Proyección de producción de B – RCP 8.5</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8" name="Tabla 7">
            <a:extLst>
              <a:ext uri="{FF2B5EF4-FFF2-40B4-BE49-F238E27FC236}">
                <a16:creationId xmlns:a16="http://schemas.microsoft.com/office/drawing/2014/main" id="{31EA75AF-BD72-4E2B-B03F-0E933911A78D}"/>
              </a:ext>
            </a:extLst>
          </p:cNvPr>
          <p:cNvGraphicFramePr>
            <a:graphicFrameLocks noGrp="1"/>
          </p:cNvGraphicFramePr>
          <p:nvPr>
            <p:extLst/>
          </p:nvPr>
        </p:nvGraphicFramePr>
        <p:xfrm>
          <a:off x="1614512" y="4861869"/>
          <a:ext cx="6041899" cy="1263952"/>
        </p:xfrm>
        <a:graphic>
          <a:graphicData uri="http://schemas.openxmlformats.org/drawingml/2006/table">
            <a:tbl>
              <a:tblPr/>
              <a:tblGrid>
                <a:gridCol w="1055728">
                  <a:extLst>
                    <a:ext uri="{9D8B030D-6E8A-4147-A177-3AD203B41FA5}">
                      <a16:colId xmlns:a16="http://schemas.microsoft.com/office/drawing/2014/main" val="3863829480"/>
                    </a:ext>
                  </a:extLst>
                </a:gridCol>
                <a:gridCol w="641996">
                  <a:extLst>
                    <a:ext uri="{9D8B030D-6E8A-4147-A177-3AD203B41FA5}">
                      <a16:colId xmlns:a16="http://schemas.microsoft.com/office/drawing/2014/main" val="1775506294"/>
                    </a:ext>
                  </a:extLst>
                </a:gridCol>
                <a:gridCol w="1027195">
                  <a:extLst>
                    <a:ext uri="{9D8B030D-6E8A-4147-A177-3AD203B41FA5}">
                      <a16:colId xmlns:a16="http://schemas.microsoft.com/office/drawing/2014/main" val="3186773023"/>
                    </a:ext>
                  </a:extLst>
                </a:gridCol>
                <a:gridCol w="1187693">
                  <a:extLst>
                    <a:ext uri="{9D8B030D-6E8A-4147-A177-3AD203B41FA5}">
                      <a16:colId xmlns:a16="http://schemas.microsoft.com/office/drawing/2014/main" val="2027137786"/>
                    </a:ext>
                  </a:extLst>
                </a:gridCol>
                <a:gridCol w="1155593">
                  <a:extLst>
                    <a:ext uri="{9D8B030D-6E8A-4147-A177-3AD203B41FA5}">
                      <a16:colId xmlns:a16="http://schemas.microsoft.com/office/drawing/2014/main" val="1461186395"/>
                    </a:ext>
                  </a:extLst>
                </a:gridCol>
                <a:gridCol w="973694">
                  <a:extLst>
                    <a:ext uri="{9D8B030D-6E8A-4147-A177-3AD203B41FA5}">
                      <a16:colId xmlns:a16="http://schemas.microsoft.com/office/drawing/2014/main" val="96498477"/>
                    </a:ext>
                  </a:extLst>
                </a:gridCol>
              </a:tblGrid>
              <a:tr h="190500">
                <a:tc>
                  <a:txBody>
                    <a:bodyPr/>
                    <a:lstStyle/>
                    <a:p>
                      <a:pPr algn="ctr" fontAlgn="ctr"/>
                      <a:r>
                        <a:rPr lang="es-ES" sz="1050" b="0" i="0" u="none" strike="noStrike" dirty="0">
                          <a:solidFill>
                            <a:srgbClr val="1E3B59"/>
                          </a:solidFill>
                          <a:effectLst/>
                          <a:latin typeface="Century Gothic" panose="020B0502020202020204" pitchFamily="34" charset="0"/>
                        </a:rPr>
                        <a:t>RCP 8.5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dirty="0">
                          <a:solidFill>
                            <a:schemeClr val="bg1"/>
                          </a:solidFill>
                          <a:effectLst/>
                          <a:latin typeface="Century Gothic" panose="020B0502020202020204" pitchFamily="34" charset="0"/>
                        </a:rPr>
                        <a:t>1969-2017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50" b="1" i="0" u="none" strike="noStrike" dirty="0">
                          <a:solidFill>
                            <a:schemeClr val="bg1"/>
                          </a:solidFill>
                          <a:effectLst/>
                          <a:latin typeface="Century Gothic" panose="020B0502020202020204" pitchFamily="34" charset="0"/>
                        </a:rPr>
                        <a:t>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50" b="1" i="0" u="none" strike="noStrike" dirty="0">
                          <a:solidFill>
                            <a:schemeClr val="bg1"/>
                          </a:solidFill>
                          <a:effectLst/>
                          <a:latin typeface="Century Gothic" panose="020B0502020202020204" pitchFamily="34" charset="0"/>
                        </a:rPr>
                        <a:t>2021-2060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050" b="1" i="0" u="none" strike="noStrike" dirty="0">
                          <a:solidFill>
                            <a:schemeClr val="bg1"/>
                          </a:solidFill>
                          <a:effectLst/>
                          <a:latin typeface="Century Gothic" panose="020B0502020202020204" pitchFamily="34" charset="0"/>
                        </a:rPr>
                        <a:t>2061-2100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extLst>
                  <a:ext uri="{0D108BD9-81ED-4DB2-BD59-A6C34878D82A}">
                    <a16:rowId xmlns:a16="http://schemas.microsoft.com/office/drawing/2014/main" val="1449453757"/>
                  </a:ext>
                </a:extLst>
              </a:tr>
              <a:tr h="285750">
                <a:tc rowSpan="2">
                  <a:txBody>
                    <a:bodyPr/>
                    <a:lstStyle/>
                    <a:p>
                      <a:pPr algn="ctr" fontAlgn="ctr"/>
                      <a:r>
                        <a:rPr lang="es-ES" sz="1050" b="1" i="0" u="none" strike="noStrike" dirty="0">
                          <a:solidFill>
                            <a:srgbClr val="1E3B59"/>
                          </a:solidFill>
                          <a:effectLst/>
                          <a:latin typeface="Century Gothic" panose="020B0502020202020204" pitchFamily="34" charset="0"/>
                        </a:rPr>
                        <a:t>Producción media anual (</a:t>
                      </a:r>
                      <a:r>
                        <a:rPr lang="es-ES" sz="1050" b="1" i="0" u="none" strike="noStrike" dirty="0" err="1">
                          <a:solidFill>
                            <a:srgbClr val="1E3B59"/>
                          </a:solidFill>
                          <a:effectLst/>
                          <a:latin typeface="Century Gothic" panose="020B0502020202020204" pitchFamily="34" charset="0"/>
                        </a:rPr>
                        <a:t>Mwh</a:t>
                      </a:r>
                      <a:r>
                        <a:rPr lang="es-ES" sz="1050" b="1" i="0" u="none" strike="noStrike" dirty="0">
                          <a:solidFill>
                            <a:srgbClr val="1E3B59"/>
                          </a:solidFill>
                          <a:effectLst/>
                          <a:latin typeface="Century Gothic" panose="020B0502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a:solidFill>
                            <a:srgbClr val="1E3B59"/>
                          </a:solidFill>
                          <a:effectLst/>
                          <a:latin typeface="Century Gothic" panose="020B0502020202020204" pitchFamily="34" charset="0"/>
                        </a:rPr>
                        <a:t>Histórica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168.846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155.991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 </a:t>
                      </a:r>
                      <a:r>
                        <a:rPr lang="es-ES" sz="1050" b="0" i="0" u="none" strike="noStrike" dirty="0" err="1">
                          <a:solidFill>
                            <a:srgbClr val="1E3B59"/>
                          </a:solidFill>
                          <a:effectLst/>
                          <a:latin typeface="Century Gothic" panose="020B0502020202020204" pitchFamily="34" charset="0"/>
                        </a:rPr>
                        <a:t>na</a:t>
                      </a:r>
                      <a:r>
                        <a:rPr lang="es-ES" sz="1050" b="0" i="0" u="none" strike="noStrike" dirty="0">
                          <a:solidFill>
                            <a:srgbClr val="1E3B59"/>
                          </a:solidFill>
                          <a:effectLst/>
                          <a:latin typeface="Century Gothic" panose="020B0502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 </a:t>
                      </a:r>
                      <a:r>
                        <a:rPr lang="es-ES" sz="1050" b="0" i="0" u="none" strike="noStrike" dirty="0" err="1">
                          <a:solidFill>
                            <a:srgbClr val="1E3B59"/>
                          </a:solidFill>
                          <a:effectLst/>
                          <a:latin typeface="Century Gothic" panose="020B0502020202020204" pitchFamily="34" charset="0"/>
                        </a:rPr>
                        <a:t>na</a:t>
                      </a:r>
                      <a:r>
                        <a:rPr lang="es-ES" sz="1050" b="0" i="0" u="none" strike="noStrike" dirty="0">
                          <a:solidFill>
                            <a:srgbClr val="1E3B59"/>
                          </a:solidFill>
                          <a:effectLst/>
                          <a:latin typeface="Century Gothic" panose="020B0502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6758094"/>
                  </a:ext>
                </a:extLst>
              </a:tr>
              <a:tr h="284782">
                <a:tc vMerge="1">
                  <a:txBody>
                    <a:bodyPr/>
                    <a:lstStyle/>
                    <a:p>
                      <a:endParaRPr lang="es-ES"/>
                    </a:p>
                  </a:txBody>
                  <a:tcPr/>
                </a:tc>
                <a:tc>
                  <a:txBody>
                    <a:bodyPr/>
                    <a:lstStyle/>
                    <a:p>
                      <a:pPr algn="ctr" fontAlgn="ctr"/>
                      <a:r>
                        <a:rPr lang="es-ES" sz="1050" b="1" i="0" u="none" strike="noStrike" dirty="0">
                          <a:solidFill>
                            <a:srgbClr val="1E3B59"/>
                          </a:solidFill>
                          <a:effectLst/>
                          <a:latin typeface="Century Gothic" panose="020B0502020202020204" pitchFamily="34" charset="0"/>
                        </a:rPr>
                        <a:t>Modelo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177.467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0" i="0" u="none" strike="noStrike" dirty="0">
                          <a:solidFill>
                            <a:srgbClr val="1E3B59"/>
                          </a:solidFill>
                          <a:effectLst/>
                          <a:latin typeface="Century Gothic" panose="020B0502020202020204" pitchFamily="34" charset="0"/>
                        </a:rPr>
                        <a:t>155.991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50" b="0" i="0" u="none" strike="noStrike" dirty="0">
                          <a:solidFill>
                            <a:srgbClr val="1E3B59"/>
                          </a:solidFill>
                          <a:effectLst/>
                          <a:latin typeface="Century Gothic" panose="020B0502020202020204" pitchFamily="34" charset="0"/>
                        </a:rPr>
                        <a:t>159.380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50" b="0" i="0" u="none" strike="noStrike" dirty="0">
                          <a:solidFill>
                            <a:srgbClr val="1E3B59"/>
                          </a:solidFill>
                          <a:effectLst/>
                          <a:latin typeface="Century Gothic" panose="020B0502020202020204" pitchFamily="34" charset="0"/>
                        </a:rPr>
                        <a:t>139.794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342083"/>
                  </a:ext>
                </a:extLst>
              </a:tr>
              <a:tr h="251460">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s-ES" sz="1050" b="0" i="0" u="none" strike="noStrike" dirty="0">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2">
                  <a:txBody>
                    <a:bodyPr/>
                    <a:lstStyle/>
                    <a:p>
                      <a:pPr algn="ctr" fontAlgn="ctr"/>
                      <a:r>
                        <a:rPr lang="es-ES" sz="1050" b="1" i="0" u="none" strike="noStrike" dirty="0">
                          <a:solidFill>
                            <a:srgbClr val="1E3B59"/>
                          </a:solidFill>
                          <a:effectLst/>
                          <a:latin typeface="Century Gothic" panose="020B0502020202020204" pitchFamily="34" charset="0"/>
                        </a:rPr>
                        <a:t>Variación producción media anual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dirty="0">
                          <a:solidFill>
                            <a:srgbClr val="1E3B59"/>
                          </a:solidFill>
                          <a:effectLst/>
                          <a:latin typeface="Century Gothic" panose="020B0502020202020204" pitchFamily="34" charset="0"/>
                        </a:rPr>
                        <a:t>vs 1969-2017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50" b="0" i="0" u="none" strike="noStrike" dirty="0">
                          <a:solidFill>
                            <a:srgbClr val="1E3B59"/>
                          </a:solidFill>
                          <a:effectLst/>
                          <a:latin typeface="Century Gothic" panose="020B0502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50" b="0" i="0" u="none" strike="noStrike" dirty="0">
                          <a:solidFill>
                            <a:srgbClr val="1E3B59"/>
                          </a:solidFill>
                          <a:effectLst/>
                          <a:latin typeface="Century Gothic" panose="020B050202020202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717692"/>
                  </a:ext>
                </a:extLst>
              </a:tr>
              <a:tr h="251460">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a:noFill/>
                    </a:lnR>
                    <a:lnT>
                      <a:noFill/>
                    </a:lnT>
                    <a:lnB>
                      <a:noFill/>
                    </a:lnB>
                  </a:tcPr>
                </a:tc>
                <a:tc>
                  <a:txBody>
                    <a:bodyPr/>
                    <a:lstStyle/>
                    <a:p>
                      <a:pPr algn="ctr" fontAlgn="ctr"/>
                      <a:endParaRPr lang="es-ES" sz="1050" b="0" i="0" u="none" strike="noStrike">
                        <a:solidFill>
                          <a:srgbClr val="1E3B59"/>
                        </a:solidFill>
                        <a:effectLst/>
                        <a:latin typeface="Century Gothic" panose="020B0502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a:noFill/>
                    </a:lnT>
                    <a:lnB>
                      <a:noFill/>
                    </a:lnB>
                  </a:tcPr>
                </a:tc>
                <a:tc vMerge="1">
                  <a:txBody>
                    <a:bodyPr/>
                    <a:lstStyle/>
                    <a:p>
                      <a:pPr algn="ctr" fontAlgn="ctr"/>
                      <a:endParaRPr lang="es-ES" sz="11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050" b="1" i="0" u="none" strike="noStrike" dirty="0">
                          <a:solidFill>
                            <a:srgbClr val="1E3B59"/>
                          </a:solidFill>
                          <a:effectLst/>
                          <a:latin typeface="Century Gothic" panose="020B0502020202020204" pitchFamily="34" charset="0"/>
                        </a:rPr>
                        <a:t>vs 2003-2017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50" b="0" i="0" u="none" strike="noStrike" dirty="0">
                          <a:solidFill>
                            <a:srgbClr val="1E3B59"/>
                          </a:solidFill>
                          <a:effectLst/>
                          <a:latin typeface="Century Gothic" panose="020B0502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050" b="0" i="0" u="none" strike="noStrike" dirty="0">
                          <a:solidFill>
                            <a:srgbClr val="1E3B59"/>
                          </a:solidFill>
                          <a:effectLst/>
                          <a:latin typeface="Century Gothic" panose="020B0502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2339084"/>
                  </a:ext>
                </a:extLst>
              </a:tr>
            </a:tbl>
          </a:graphicData>
        </a:graphic>
      </p:graphicFrame>
      <p:graphicFrame>
        <p:nvGraphicFramePr>
          <p:cNvPr id="9" name="Gráfico 8">
            <a:extLst>
              <a:ext uri="{FF2B5EF4-FFF2-40B4-BE49-F238E27FC236}">
                <a16:creationId xmlns:a16="http://schemas.microsoft.com/office/drawing/2014/main" id="{FE8B6A70-7B21-468D-9E34-753A5409C757}"/>
              </a:ext>
            </a:extLst>
          </p:cNvPr>
          <p:cNvGraphicFramePr>
            <a:graphicFrameLocks/>
          </p:cNvGraphicFramePr>
          <p:nvPr>
            <p:extLst/>
          </p:nvPr>
        </p:nvGraphicFramePr>
        <p:xfrm>
          <a:off x="628200" y="1329865"/>
          <a:ext cx="7887600" cy="33337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604176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98</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Resultados globales de proyección</a:t>
            </a:r>
            <a:endParaRPr lang="es-ES" baseline="-25000" dirty="0">
              <a:solidFill>
                <a:srgbClr val="1E3B59"/>
              </a:solidFill>
              <a:latin typeface="Century Gothic" pitchFamily="34" charset="0"/>
              <a:ea typeface="Calibri" pitchFamily="34" charset="0"/>
              <a:cs typeface="Times New Roman" pitchFamily="18" charset="0"/>
            </a:endParaRPr>
          </a:p>
        </p:txBody>
      </p:sp>
      <p:graphicFrame>
        <p:nvGraphicFramePr>
          <p:cNvPr id="8" name="Tabla 7">
            <a:extLst>
              <a:ext uri="{FF2B5EF4-FFF2-40B4-BE49-F238E27FC236}">
                <a16:creationId xmlns:a16="http://schemas.microsoft.com/office/drawing/2014/main" id="{31EA75AF-BD72-4E2B-B03F-0E933911A78D}"/>
              </a:ext>
            </a:extLst>
          </p:cNvPr>
          <p:cNvGraphicFramePr>
            <a:graphicFrameLocks noGrp="1"/>
          </p:cNvGraphicFramePr>
          <p:nvPr>
            <p:extLst/>
          </p:nvPr>
        </p:nvGraphicFramePr>
        <p:xfrm>
          <a:off x="1434064" y="2054851"/>
          <a:ext cx="6275873" cy="2748298"/>
        </p:xfrm>
        <a:graphic>
          <a:graphicData uri="http://schemas.openxmlformats.org/drawingml/2006/table">
            <a:tbl>
              <a:tblPr/>
              <a:tblGrid>
                <a:gridCol w="1024634">
                  <a:extLst>
                    <a:ext uri="{9D8B030D-6E8A-4147-A177-3AD203B41FA5}">
                      <a16:colId xmlns:a16="http://schemas.microsoft.com/office/drawing/2014/main" val="3186773023"/>
                    </a:ext>
                  </a:extLst>
                </a:gridCol>
                <a:gridCol w="1184731">
                  <a:extLst>
                    <a:ext uri="{9D8B030D-6E8A-4147-A177-3AD203B41FA5}">
                      <a16:colId xmlns:a16="http://schemas.microsoft.com/office/drawing/2014/main" val="2027137786"/>
                    </a:ext>
                  </a:extLst>
                </a:gridCol>
                <a:gridCol w="1016627">
                  <a:extLst>
                    <a:ext uri="{9D8B030D-6E8A-4147-A177-3AD203B41FA5}">
                      <a16:colId xmlns:a16="http://schemas.microsoft.com/office/drawing/2014/main" val="1461186395"/>
                    </a:ext>
                  </a:extLst>
                </a:gridCol>
                <a:gridCol w="1016627">
                  <a:extLst>
                    <a:ext uri="{9D8B030D-6E8A-4147-A177-3AD203B41FA5}">
                      <a16:colId xmlns:a16="http://schemas.microsoft.com/office/drawing/2014/main" val="96498477"/>
                    </a:ext>
                  </a:extLst>
                </a:gridCol>
                <a:gridCol w="1016627">
                  <a:extLst>
                    <a:ext uri="{9D8B030D-6E8A-4147-A177-3AD203B41FA5}">
                      <a16:colId xmlns:a16="http://schemas.microsoft.com/office/drawing/2014/main" val="3159775281"/>
                    </a:ext>
                  </a:extLst>
                </a:gridCol>
                <a:gridCol w="1016627">
                  <a:extLst>
                    <a:ext uri="{9D8B030D-6E8A-4147-A177-3AD203B41FA5}">
                      <a16:colId xmlns:a16="http://schemas.microsoft.com/office/drawing/2014/main" val="3540624338"/>
                    </a:ext>
                  </a:extLst>
                </a:gridCol>
              </a:tblGrid>
              <a:tr h="377513">
                <a:tc rowSpan="2" gridSpan="2">
                  <a:txBody>
                    <a:bodyPr/>
                    <a:lstStyle/>
                    <a:p>
                      <a:pPr algn="ctr" fontAlgn="ctr"/>
                      <a:r>
                        <a:rPr lang="es-ES" sz="1400" b="1" i="0" u="none" strike="noStrike" dirty="0">
                          <a:solidFill>
                            <a:schemeClr val="bg1"/>
                          </a:solidFill>
                          <a:effectLst/>
                          <a:latin typeface="Century Gothic" panose="020B0502020202020204" pitchFamily="34" charset="0"/>
                        </a:rPr>
                        <a:t>Variación de la producción anual media</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rowSpan="2" hMerge="1">
                  <a:txBody>
                    <a:bodyPr/>
                    <a:lstStyle/>
                    <a:p>
                      <a:pPr algn="ctr" fontAlgn="ctr"/>
                      <a:endParaRPr lang="es-ES" sz="1400" b="1" i="0" u="none" strike="noStrike" dirty="0">
                        <a:solidFill>
                          <a:schemeClr val="bg1"/>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gridSpan="2">
                  <a:txBody>
                    <a:bodyPr/>
                    <a:lstStyle/>
                    <a:p>
                      <a:pPr algn="ctr" fontAlgn="ctr"/>
                      <a:r>
                        <a:rPr lang="es-ES" sz="1400" b="1" i="0" u="none" strike="noStrike" dirty="0">
                          <a:solidFill>
                            <a:schemeClr val="bg1"/>
                          </a:solidFill>
                          <a:effectLst/>
                          <a:latin typeface="Century Gothic" panose="020B0502020202020204" pitchFamily="34" charset="0"/>
                        </a:rPr>
                        <a:t>Hidro A</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hMerge="1">
                  <a:txBody>
                    <a:bodyPr/>
                    <a:lstStyle/>
                    <a:p>
                      <a:pPr algn="ctr" fontAlgn="ctr"/>
                      <a:endParaRPr lang="es-ES" sz="1400" b="1" i="0" u="none" strike="noStrike" dirty="0">
                        <a:solidFill>
                          <a:schemeClr val="bg1"/>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gridSpan="2">
                  <a:txBody>
                    <a:bodyPr/>
                    <a:lstStyle/>
                    <a:p>
                      <a:pPr algn="ctr" fontAlgn="ctr"/>
                      <a:r>
                        <a:rPr lang="es-ES" sz="1400" b="1" i="0" u="none" strike="noStrike" dirty="0">
                          <a:solidFill>
                            <a:schemeClr val="bg1"/>
                          </a:solidFill>
                          <a:effectLst/>
                          <a:latin typeface="Century Gothic" panose="020B0502020202020204" pitchFamily="34" charset="0"/>
                        </a:rPr>
                        <a:t>Hidro B</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hMerge="1">
                  <a:txBody>
                    <a:bodyPr/>
                    <a:lstStyle/>
                    <a:p>
                      <a:pPr algn="ctr" fontAlgn="ctr"/>
                      <a:endParaRPr lang="es-ES" sz="1400" b="1" i="0" u="none" strike="noStrike" dirty="0">
                        <a:solidFill>
                          <a:schemeClr val="bg1"/>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extLst>
                  <a:ext uri="{0D108BD9-81ED-4DB2-BD59-A6C34878D82A}">
                    <a16:rowId xmlns:a16="http://schemas.microsoft.com/office/drawing/2014/main" val="3707401222"/>
                  </a:ext>
                </a:extLst>
              </a:tr>
              <a:tr h="377513">
                <a:tc gridSpan="2" vMerge="1">
                  <a:txBody>
                    <a:bodyPr/>
                    <a:lstStyle/>
                    <a:p>
                      <a:pPr algn="ctr" fontAlgn="ctr"/>
                      <a:endParaRPr lang="es-ES" sz="1400" b="1" i="0" u="none" strike="noStrike" dirty="0">
                        <a:solidFill>
                          <a:schemeClr val="bg1"/>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hMerge="1" vMerge="1">
                  <a:txBody>
                    <a:bodyPr/>
                    <a:lstStyle/>
                    <a:p>
                      <a:pPr algn="ctr" fontAlgn="ctr"/>
                      <a:endParaRPr lang="es-ES" sz="1400" b="1" i="0" u="none" strike="noStrike" dirty="0">
                        <a:solidFill>
                          <a:schemeClr val="bg1"/>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400" b="1" i="0" u="none" strike="noStrike" dirty="0">
                          <a:solidFill>
                            <a:schemeClr val="bg1"/>
                          </a:solidFill>
                          <a:effectLst/>
                          <a:latin typeface="Century Gothic" panose="020B0502020202020204" pitchFamily="34" charset="0"/>
                        </a:rPr>
                        <a:t>2021-2060</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400" b="1" i="0" u="none" strike="noStrike" dirty="0">
                          <a:solidFill>
                            <a:schemeClr val="bg1"/>
                          </a:solidFill>
                          <a:effectLst/>
                          <a:latin typeface="Century Gothic" panose="020B0502020202020204" pitchFamily="34" charset="0"/>
                        </a:rPr>
                        <a:t>2021-100</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400" b="1" i="0" u="none" strike="noStrike" dirty="0">
                          <a:solidFill>
                            <a:schemeClr val="bg1"/>
                          </a:solidFill>
                          <a:effectLst/>
                          <a:latin typeface="Century Gothic" panose="020B0502020202020204" pitchFamily="34" charset="0"/>
                        </a:rPr>
                        <a:t>2021-2060</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tc>
                  <a:txBody>
                    <a:bodyPr/>
                    <a:lstStyle/>
                    <a:p>
                      <a:pPr algn="ctr" fontAlgn="ctr"/>
                      <a:r>
                        <a:rPr lang="es-ES" sz="1400" b="1" i="0" u="none" strike="noStrike" dirty="0">
                          <a:solidFill>
                            <a:schemeClr val="bg1"/>
                          </a:solidFill>
                          <a:effectLst/>
                          <a:latin typeface="Century Gothic" panose="020B0502020202020204" pitchFamily="34" charset="0"/>
                        </a:rPr>
                        <a:t>2021-100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19F6C"/>
                    </a:solidFill>
                  </a:tcPr>
                </a:tc>
                <a:extLst>
                  <a:ext uri="{0D108BD9-81ED-4DB2-BD59-A6C34878D82A}">
                    <a16:rowId xmlns:a16="http://schemas.microsoft.com/office/drawing/2014/main" val="1449453757"/>
                  </a:ext>
                </a:extLst>
              </a:tr>
              <a:tr h="498318">
                <a:tc rowSpan="2">
                  <a:txBody>
                    <a:bodyPr/>
                    <a:lstStyle/>
                    <a:p>
                      <a:pPr algn="ctr" fontAlgn="ctr"/>
                      <a:r>
                        <a:rPr lang="es-ES" sz="1400" b="1" i="0" u="none" strike="noStrike" dirty="0">
                          <a:solidFill>
                            <a:srgbClr val="1E3B59"/>
                          </a:solidFill>
                          <a:effectLst/>
                          <a:latin typeface="Century Gothic" panose="020B0502020202020204" pitchFamily="34" charset="0"/>
                        </a:rPr>
                        <a:t>RCP 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ctr"/>
                      <a:r>
                        <a:rPr lang="es-ES" sz="1400" b="1" i="0" u="none" strike="noStrike" dirty="0">
                          <a:solidFill>
                            <a:srgbClr val="1E3B59"/>
                          </a:solidFill>
                          <a:effectLst/>
                          <a:latin typeface="Century Gothic" panose="020B0502020202020204" pitchFamily="34" charset="0"/>
                        </a:rPr>
                        <a:t>vs 1969-2017</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-6%</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-17%</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400" b="0" i="0" u="none" strike="noStrike" dirty="0">
                          <a:solidFill>
                            <a:srgbClr val="1E3B59"/>
                          </a:solidFill>
                          <a:effectLst/>
                          <a:latin typeface="Century Gothic" panose="020B0502020202020204" pitchFamily="34" charset="0"/>
                        </a:rPr>
                        <a:t>-3%</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400" b="0" i="0" u="none" strike="noStrike">
                          <a:solidFill>
                            <a:srgbClr val="1E3B59"/>
                          </a:solidFill>
                          <a:effectLst/>
                          <a:latin typeface="Century Gothic" panose="020B0502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717692"/>
                  </a:ext>
                </a:extLst>
              </a:tr>
              <a:tr h="498318">
                <a:tc vMerge="1">
                  <a:txBody>
                    <a:bodyPr/>
                    <a:lstStyle/>
                    <a:p>
                      <a:pPr algn="ctr" fontAlgn="ctr"/>
                      <a:endParaRPr lang="es-ES" sz="1100" b="1"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400" b="1" i="0" u="none" strike="noStrike" dirty="0">
                          <a:solidFill>
                            <a:srgbClr val="1E3B59"/>
                          </a:solidFill>
                          <a:effectLst/>
                          <a:latin typeface="Century Gothic" panose="020B0502020202020204" pitchFamily="34" charset="0"/>
                        </a:rPr>
                        <a:t>vs 2003-2017</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2%</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-10%</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ctr"/>
                      <a:r>
                        <a:rPr lang="es-ES" sz="1400" b="0" i="0" u="none" strike="noStrike" dirty="0">
                          <a:solidFill>
                            <a:srgbClr val="1E3B59"/>
                          </a:solidFill>
                          <a:effectLst/>
                          <a:latin typeface="Century Gothic" panose="020B0502020202020204" pitchFamily="34" charset="0"/>
                        </a:rPr>
                        <a:t>5%</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fontAlgn="ctr"/>
                      <a:r>
                        <a:rPr lang="es-ES" sz="1400" b="0" i="0" u="none" strike="noStrike" dirty="0">
                          <a:solidFill>
                            <a:srgbClr val="1E3B59"/>
                          </a:solidFill>
                          <a:effectLst/>
                          <a:latin typeface="Century Gothic" panose="020B0502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2339084"/>
                  </a:ext>
                </a:extLst>
              </a:tr>
              <a:tr h="498318">
                <a:tc rowSpan="2">
                  <a:txBody>
                    <a:bodyPr/>
                    <a:lstStyle/>
                    <a:p>
                      <a:pPr algn="ctr" fontAlgn="ctr"/>
                      <a:r>
                        <a:rPr lang="es-ES" sz="1400" b="1" i="0" u="none" strike="noStrike" dirty="0">
                          <a:solidFill>
                            <a:srgbClr val="1E3B59"/>
                          </a:solidFill>
                          <a:effectLst/>
                          <a:latin typeface="Century Gothic" panose="020B0502020202020204" pitchFamily="34" charset="0"/>
                        </a:rPr>
                        <a:t>RCP 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400" b="1" i="0" u="none" strike="noStrike" dirty="0">
                          <a:solidFill>
                            <a:srgbClr val="1E3B59"/>
                          </a:solidFill>
                          <a:effectLst/>
                          <a:latin typeface="Century Gothic" panose="020B0502020202020204" pitchFamily="34" charset="0"/>
                        </a:rPr>
                        <a:t>vs 1969-2017</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-18%</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-25%</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-6%</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9794427"/>
                  </a:ext>
                </a:extLst>
              </a:tr>
              <a:tr h="498318">
                <a:tc vMerge="1">
                  <a:txBody>
                    <a:bodyPr/>
                    <a:lstStyle/>
                    <a:p>
                      <a:pPr algn="ctr" fontAlgn="ctr"/>
                      <a:endParaRPr lang="es-ES" sz="1050" b="1" i="0" u="none" strike="noStrike" dirty="0">
                        <a:solidFill>
                          <a:srgbClr val="1E3B59"/>
                        </a:solidFill>
                        <a:effectLst/>
                        <a:latin typeface="Century Gothic" panose="020B0502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400" b="1" i="0" u="none" strike="noStrike" dirty="0">
                          <a:solidFill>
                            <a:srgbClr val="1E3B59"/>
                          </a:solidFill>
                          <a:effectLst/>
                          <a:latin typeface="Century Gothic" panose="020B0502020202020204" pitchFamily="34" charset="0"/>
                        </a:rPr>
                        <a:t>vs 2003-2017</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-14%</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-22%</a:t>
                      </a:r>
                    </a:p>
                  </a:txBody>
                  <a:tcPr marL="0" marR="0" marT="0" marB="0" anchor="ctr">
                    <a:lnL w="635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2%</a:t>
                      </a:r>
                    </a:p>
                  </a:txBody>
                  <a:tcPr marL="0" marR="0" marT="0" marB="0" anchor="ctr">
                    <a:lnL w="190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S" sz="1400" b="0" i="0" u="none" strike="noStrike" dirty="0">
                          <a:solidFill>
                            <a:srgbClr val="1E3B59"/>
                          </a:solidFill>
                          <a:effectLst/>
                          <a:latin typeface="Century Gothic" panose="020B0502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8578247"/>
                  </a:ext>
                </a:extLst>
              </a:tr>
            </a:tbl>
          </a:graphicData>
        </a:graphic>
      </p:graphicFrame>
    </p:spTree>
    <p:extLst>
      <p:ext uri="{BB962C8B-B14F-4D97-AF65-F5344CB8AC3E}">
        <p14:creationId xmlns:p14="http://schemas.microsoft.com/office/powerpoint/2010/main" val="19212495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1">
            <a:extLst>
              <a:ext uri="{FF2B5EF4-FFF2-40B4-BE49-F238E27FC236}">
                <a16:creationId xmlns:a16="http://schemas.microsoft.com/office/drawing/2014/main" id="{BE9028D4-E989-40BA-A3A9-220126C14872}"/>
              </a:ext>
            </a:extLst>
          </p:cNvPr>
          <p:cNvSpPr>
            <a:spLocks noGrp="1"/>
          </p:cNvSpPr>
          <p:nvPr>
            <p:ph type="sldNum" sz="quarter" idx="12"/>
          </p:nvPr>
        </p:nvSpPr>
        <p:spPr>
          <a:xfrm>
            <a:off x="6457950" y="6356350"/>
            <a:ext cx="2057400" cy="365125"/>
          </a:xfrm>
        </p:spPr>
        <p:txBody>
          <a:bodyPr/>
          <a:lstStyle/>
          <a:p>
            <a:fld id="{36ED4B00-B4CE-433F-BD9E-86EA8518113C}" type="slidenum">
              <a:rPr lang="es-ES" sz="1200" smtClean="0">
                <a:latin typeface="+mn-lt"/>
              </a:rPr>
              <a:pPr/>
              <a:t>99</a:t>
            </a:fld>
            <a:endParaRPr lang="es-ES" sz="1200" dirty="0">
              <a:latin typeface="+mn-lt"/>
            </a:endParaRPr>
          </a:p>
        </p:txBody>
      </p:sp>
      <p:sp>
        <p:nvSpPr>
          <p:cNvPr id="7" name="CuadroTexto 6">
            <a:extLst>
              <a:ext uri="{FF2B5EF4-FFF2-40B4-BE49-F238E27FC236}">
                <a16:creationId xmlns:a16="http://schemas.microsoft.com/office/drawing/2014/main" id="{73382716-9A5C-42D0-92B0-87BCC3C376C8}"/>
              </a:ext>
            </a:extLst>
          </p:cNvPr>
          <p:cNvSpPr txBox="1"/>
          <p:nvPr/>
        </p:nvSpPr>
        <p:spPr>
          <a:xfrm>
            <a:off x="755575" y="960533"/>
            <a:ext cx="7759775" cy="369332"/>
          </a:xfrm>
          <a:prstGeom prst="rect">
            <a:avLst/>
          </a:prstGeom>
          <a:noFill/>
        </p:spPr>
        <p:txBody>
          <a:bodyPr wrap="square" rtlCol="0">
            <a:spAutoFit/>
          </a:bodyPr>
          <a:lstStyle/>
          <a:p>
            <a:pPr algn="r" fontAlgn="base">
              <a:spcBef>
                <a:spcPct val="0"/>
              </a:spcBef>
              <a:spcAft>
                <a:spcPct val="0"/>
              </a:spcAft>
            </a:pPr>
            <a:r>
              <a:rPr lang="es-ES" dirty="0">
                <a:solidFill>
                  <a:srgbClr val="1E3B59"/>
                </a:solidFill>
                <a:latin typeface="Century Gothic" pitchFamily="34" charset="0"/>
                <a:ea typeface="Calibri" pitchFamily="34" charset="0"/>
                <a:cs typeface="Times New Roman" pitchFamily="18" charset="0"/>
              </a:rPr>
              <a:t>Conclusiones</a:t>
            </a:r>
            <a:endParaRPr lang="es-ES" baseline="-25000" dirty="0">
              <a:solidFill>
                <a:srgbClr val="1E3B59"/>
              </a:solidFill>
              <a:latin typeface="Century Gothic" pitchFamily="34" charset="0"/>
              <a:ea typeface="Calibri" pitchFamily="34" charset="0"/>
              <a:cs typeface="Times New Roman" pitchFamily="18" charset="0"/>
            </a:endParaRPr>
          </a:p>
        </p:txBody>
      </p:sp>
      <p:sp>
        <p:nvSpPr>
          <p:cNvPr id="12" name="CuadroTexto 11">
            <a:extLst>
              <a:ext uri="{FF2B5EF4-FFF2-40B4-BE49-F238E27FC236}">
                <a16:creationId xmlns:a16="http://schemas.microsoft.com/office/drawing/2014/main" id="{3FFBE3B4-B2A1-4601-ACA6-FAF7A1C827D2}"/>
              </a:ext>
            </a:extLst>
          </p:cNvPr>
          <p:cNvSpPr txBox="1"/>
          <p:nvPr/>
        </p:nvSpPr>
        <p:spPr>
          <a:xfrm>
            <a:off x="818823" y="1645865"/>
            <a:ext cx="7696527" cy="4262705"/>
          </a:xfrm>
          <a:prstGeom prst="rect">
            <a:avLst/>
          </a:prstGeom>
          <a:noFill/>
        </p:spPr>
        <p:txBody>
          <a:bodyPr wrap="square" rtlCol="0">
            <a:spAutoFit/>
          </a:bodyPr>
          <a:lstStyle/>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De acuerdo con la proyecciones, se esperan reducciones en la aportación de los embalses, que varían entre el -11% y -23% para A y el -8% y -21% para B, a finales de siglo.</a:t>
            </a:r>
          </a:p>
          <a:p>
            <a:pPr marL="171450" indent="-171450" fontAlgn="base">
              <a:spcBef>
                <a:spcPct val="0"/>
              </a:spcBef>
              <a:spcAft>
                <a:spcPts val="12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Todas las proyecciones muestran un descenso de las aportaciones en los meses de invierno/primavera y aumento en verano/otoño.</a:t>
            </a:r>
          </a:p>
          <a:p>
            <a:pPr fontAlgn="base">
              <a:spcBef>
                <a:spcPct val="0"/>
              </a:spcBef>
              <a:spcAft>
                <a:spcPts val="1200"/>
              </a:spcAft>
            </a:pPr>
            <a:r>
              <a:rPr lang="es-ES" sz="1200" b="1" dirty="0">
                <a:solidFill>
                  <a:srgbClr val="1E3B59"/>
                </a:solidFill>
                <a:latin typeface="Century Gothic" pitchFamily="34" charset="0"/>
                <a:ea typeface="Calibri" pitchFamily="34" charset="0"/>
                <a:cs typeface="Times New Roman" pitchFamily="18" charset="0"/>
              </a:rPr>
              <a:t>Hidro A:</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El modelo resulta en un descenso para la segunda mitad de siglo de entre -19% y -25% en la producción media anual en comparación con el periodo 1962-2017 y entre -16% y -22% en comparación con 2003-2017.</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La tendencia en la producción modelada es muy similar a la observada en la producción histórica.</a:t>
            </a:r>
          </a:p>
          <a:p>
            <a:pPr fontAlgn="base">
              <a:spcBef>
                <a:spcPct val="0"/>
              </a:spcBef>
              <a:spcAft>
                <a:spcPts val="1200"/>
              </a:spcAft>
              <a:buClr>
                <a:srgbClr val="019F6C"/>
              </a:buClr>
            </a:pPr>
            <a:r>
              <a:rPr lang="es-ES" sz="1200" b="1" dirty="0">
                <a:solidFill>
                  <a:srgbClr val="1E3B59"/>
                </a:solidFill>
                <a:latin typeface="Century Gothic" pitchFamily="34" charset="0"/>
                <a:cs typeface="Times New Roman" pitchFamily="18" charset="0"/>
              </a:rPr>
              <a:t>Hidro B</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El modelo resulta en un descenso para la segunda mitad de siglo de entre -8% y -17% en la producción media anual en comparación con el periodo 1969-2017 y una variación de 0% a -10% en comparación con 2003-2017.</a:t>
            </a:r>
          </a:p>
          <a:p>
            <a:pPr marL="171450" indent="-171450" fontAlgn="base">
              <a:spcBef>
                <a:spcPct val="0"/>
              </a:spcBef>
              <a:spcAft>
                <a:spcPts val="600"/>
              </a:spcAft>
              <a:buClr>
                <a:srgbClr val="019F6C"/>
              </a:buClr>
              <a:buFont typeface="Arial" panose="020B0604020202020204" pitchFamily="34" charset="0"/>
              <a:buChar char="•"/>
            </a:pPr>
            <a:r>
              <a:rPr lang="es-ES" sz="1200" dirty="0">
                <a:solidFill>
                  <a:srgbClr val="1E3B59"/>
                </a:solidFill>
                <a:latin typeface="Century Gothic" pitchFamily="34" charset="0"/>
                <a:ea typeface="Calibri" pitchFamily="34" charset="0"/>
                <a:cs typeface="Times New Roman" pitchFamily="18" charset="0"/>
              </a:rPr>
              <a:t>Se observa que el modelo da lugar a una tendencia con una pendiente negativa menos pronunciada que la tendencia de la producción histórica, lo que podría suponer un impacto del cambio climático para la producción de la central mayor que el que se obtienen a partir de las proyecciones climáticas empleadas.</a:t>
            </a:r>
          </a:p>
        </p:txBody>
      </p:sp>
    </p:spTree>
    <p:extLst>
      <p:ext uri="{BB962C8B-B14F-4D97-AF65-F5344CB8AC3E}">
        <p14:creationId xmlns:p14="http://schemas.microsoft.com/office/powerpoint/2010/main" val="1642314580"/>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FCO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atrón indice FCO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1976</TotalTime>
  <Words>15060</Words>
  <Application>Microsoft Office PowerPoint</Application>
  <PresentationFormat>Presentación en pantalla (4:3)</PresentationFormat>
  <Paragraphs>1761</Paragraphs>
  <Slides>152</Slides>
  <Notes>17</Notes>
  <HiddenSlides>7</HiddenSlides>
  <MMClips>0</MMClips>
  <ScaleCrop>false</ScaleCrop>
  <HeadingPairs>
    <vt:vector size="6" baseType="variant">
      <vt:variant>
        <vt:lpstr>Fuentes usadas</vt:lpstr>
      </vt:variant>
      <vt:variant>
        <vt:i4>11</vt:i4>
      </vt:variant>
      <vt:variant>
        <vt:lpstr>Tema</vt:lpstr>
      </vt:variant>
      <vt:variant>
        <vt:i4>4</vt:i4>
      </vt:variant>
      <vt:variant>
        <vt:lpstr>Títulos de diapositiva</vt:lpstr>
      </vt:variant>
      <vt:variant>
        <vt:i4>152</vt:i4>
      </vt:variant>
    </vt:vector>
  </HeadingPairs>
  <TitlesOfParts>
    <vt:vector size="167" baseType="lpstr">
      <vt:lpstr>Arial</vt:lpstr>
      <vt:lpstr>Calibri</vt:lpstr>
      <vt:lpstr>Cambria Math</vt:lpstr>
      <vt:lpstr>Century Gothic</vt:lpstr>
      <vt:lpstr>Corbel</vt:lpstr>
      <vt:lpstr>DINOT</vt:lpstr>
      <vt:lpstr>DINOT-Bold</vt:lpstr>
      <vt:lpstr>Lucida Grande</vt:lpstr>
      <vt:lpstr>Segoe UI Black</vt:lpstr>
      <vt:lpstr>Times New Roman</vt:lpstr>
      <vt:lpstr>Wingdings</vt:lpstr>
      <vt:lpstr>1_Tema de Office</vt:lpstr>
      <vt:lpstr>TemaFCO2</vt:lpstr>
      <vt:lpstr>patrón indice FCO2</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Por el GCF es diferente…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Metodologías de proyecciones para proyectos de hidroeléctricas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María Jesús Muñoz</dc:creator>
  <cp:lastModifiedBy>Hugo Inocencio Oliver Rios</cp:lastModifiedBy>
  <cp:revision>302</cp:revision>
  <cp:lastPrinted>2016-11-28T12:35:22Z</cp:lastPrinted>
  <dcterms:created xsi:type="dcterms:W3CDTF">2011-09-20T13:44:59Z</dcterms:created>
  <dcterms:modified xsi:type="dcterms:W3CDTF">2018-12-04T17:41:38Z</dcterms:modified>
</cp:coreProperties>
</file>